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62" autoAdjust="0"/>
    <p:restoredTop sz="94660"/>
  </p:normalViewPr>
  <p:slideViewPr>
    <p:cSldViewPr snapToGrid="0">
      <p:cViewPr varScale="1">
        <p:scale>
          <a:sx n="68" d="100"/>
          <a:sy n="68" d="100"/>
        </p:scale>
        <p:origin x="6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ru-RU"/>
              <a:t>Образец заголовка</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C4E83BFB-36A9-4DE8-8C5A-9FD6C8DC5C30}" type="datetimeFigureOut">
              <a:rPr lang="ru-RU" smtClean="0"/>
              <a:t>18.01.2017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9255346" y="2750337"/>
            <a:ext cx="1171888" cy="1356442"/>
          </a:xfrm>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4017078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4E83BFB-36A9-4DE8-8C5A-9FD6C8DC5C30}" type="datetimeFigureOut">
              <a:rPr lang="ru-RU" smtClean="0"/>
              <a:t>18.01.2017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309"/>
            <a:ext cx="1154151" cy="1090789"/>
          </a:xfrm>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2581785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4E83BFB-36A9-4DE8-8C5A-9FD6C8DC5C30}" type="datetimeFigureOut">
              <a:rPr lang="ru-RU" smtClean="0"/>
              <a:t>18.01.2017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615"/>
            <a:ext cx="1154151" cy="1090789"/>
          </a:xfrm>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23393264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4E83BFB-36A9-4DE8-8C5A-9FD6C8DC5C30}" type="datetimeFigureOut">
              <a:rPr lang="ru-RU" smtClean="0"/>
              <a:t>18.01.2017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17AAA753-2874-4E80-8BAF-0F4DA17E6F02}" type="slidenum">
              <a:rPr lang="ru-RU" smtClean="0"/>
              <a:t>‹#›</a:t>
            </a:fld>
            <a:endParaRPr lang="ru-RU"/>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41990298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4E83BFB-36A9-4DE8-8C5A-9FD6C8DC5C30}" type="datetimeFigureOut">
              <a:rPr lang="ru-RU" smtClean="0"/>
              <a:t>18.01.2017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4264859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C4E83BFB-36A9-4DE8-8C5A-9FD6C8DC5C30}" type="datetimeFigureOut">
              <a:rPr lang="ru-RU" smtClean="0"/>
              <a:t>18.01.2017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22079815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C4E83BFB-36A9-4DE8-8C5A-9FD6C8DC5C30}" type="datetimeFigureOut">
              <a:rPr lang="ru-RU" smtClean="0"/>
              <a:t>18.01.2017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2128951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4E83BFB-36A9-4DE8-8C5A-9FD6C8DC5C30}" type="datetimeFigureOut">
              <a:rPr lang="ru-RU" smtClean="0"/>
              <a:t>18.01.2017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31519843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C4E83BFB-36A9-4DE8-8C5A-9FD6C8DC5C30}" type="datetimeFigureOut">
              <a:rPr lang="ru-RU" smtClean="0"/>
              <a:t>18.01.2017</a:t>
            </a:fld>
            <a:endParaRPr lang="ru-RU"/>
          </a:p>
        </p:txBody>
      </p:sp>
      <p:sp>
        <p:nvSpPr>
          <p:cNvPr id="5" name="Footer Placeholder 4"/>
          <p:cNvSpPr>
            <a:spLocks noGrp="1"/>
          </p:cNvSpPr>
          <p:nvPr>
            <p:ph type="ftr" sz="quarter" idx="11"/>
          </p:nvPr>
        </p:nvSpPr>
        <p:spPr>
          <a:xfrm>
            <a:off x="680321" y="5936188"/>
            <a:ext cx="6126805" cy="365125"/>
          </a:xfrm>
        </p:spPr>
        <p:txBody>
          <a:bodyPr/>
          <a:lstStyle/>
          <a:p>
            <a:endParaRPr lang="ru-RU"/>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7AAA753-2874-4E80-8BAF-0F4DA17E6F02}" type="slidenum">
              <a:rPr lang="ru-RU" smtClean="0"/>
              <a:t>‹#›</a:t>
            </a:fld>
            <a:endParaRPr lang="ru-RU"/>
          </a:p>
        </p:txBody>
      </p:sp>
    </p:spTree>
    <p:extLst>
      <p:ext uri="{BB962C8B-B14F-4D97-AF65-F5344CB8AC3E}">
        <p14:creationId xmlns:p14="http://schemas.microsoft.com/office/powerpoint/2010/main" val="2997034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4E83BFB-36A9-4DE8-8C5A-9FD6C8DC5C30}" type="datetimeFigureOut">
              <a:rPr lang="ru-RU" smtClean="0"/>
              <a:t>18.01.2017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4117897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ru-RU"/>
              <a:t>Образец заголовка</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4E83BFB-36A9-4DE8-8C5A-9FD6C8DC5C30}" type="datetimeFigureOut">
              <a:rPr lang="ru-RU" smtClean="0"/>
              <a:t>18.01.2017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729455" y="2869895"/>
            <a:ext cx="1154151" cy="1090789"/>
          </a:xfrm>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1784728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C4E83BFB-36A9-4DE8-8C5A-9FD6C8DC5C30}" type="datetimeFigureOut">
              <a:rPr lang="ru-RU" smtClean="0"/>
              <a:t>18.01.2017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2126026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0322" y="3030008"/>
            <a:ext cx="4698355"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594123" y="3030008"/>
            <a:ext cx="4700059"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C4E83BFB-36A9-4DE8-8C5A-9FD6C8DC5C30}" type="datetimeFigureOut">
              <a:rPr lang="ru-RU" smtClean="0"/>
              <a:t>18.01.2017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2680958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C4E83BFB-36A9-4DE8-8C5A-9FD6C8DC5C30}" type="datetimeFigureOut">
              <a:rPr lang="ru-RU" smtClean="0"/>
              <a:t>18.01.2017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661010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C4E83BFB-36A9-4DE8-8C5A-9FD6C8DC5C30}" type="datetimeFigureOut">
              <a:rPr lang="ru-RU" smtClean="0"/>
              <a:t>18.01.2017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1708028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4E83BFB-36A9-4DE8-8C5A-9FD6C8DC5C30}" type="datetimeFigureOut">
              <a:rPr lang="ru-RU" smtClean="0"/>
              <a:t>18.01.2017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1111341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4E83BFB-36A9-4DE8-8C5A-9FD6C8DC5C30}" type="datetimeFigureOut">
              <a:rPr lang="ru-RU" smtClean="0"/>
              <a:t>18.01.2017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7AAA753-2874-4E80-8BAF-0F4DA17E6F02}" type="slidenum">
              <a:rPr lang="ru-RU" smtClean="0"/>
              <a:t>‹#›</a:t>
            </a:fld>
            <a:endParaRPr lang="ru-RU"/>
          </a:p>
        </p:txBody>
      </p:sp>
    </p:spTree>
    <p:extLst>
      <p:ext uri="{BB962C8B-B14F-4D97-AF65-F5344CB8AC3E}">
        <p14:creationId xmlns:p14="http://schemas.microsoft.com/office/powerpoint/2010/main" val="1732372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4E83BFB-36A9-4DE8-8C5A-9FD6C8DC5C30}" type="datetimeFigureOut">
              <a:rPr lang="ru-RU" smtClean="0"/>
              <a:t>18.01.2017</a:t>
            </a:fld>
            <a:endParaRPr lang="ru-RU"/>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7AAA753-2874-4E80-8BAF-0F4DA17E6F02}" type="slidenum">
              <a:rPr lang="ru-RU" smtClean="0"/>
              <a:t>‹#›</a:t>
            </a:fld>
            <a:endParaRPr lang="ru-RU"/>
          </a:p>
        </p:txBody>
      </p:sp>
    </p:spTree>
    <p:extLst>
      <p:ext uri="{BB962C8B-B14F-4D97-AF65-F5344CB8AC3E}">
        <p14:creationId xmlns:p14="http://schemas.microsoft.com/office/powerpoint/2010/main" val="312717791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Индивидуальные стили педагогической деятельности, их характеристика.</a:t>
            </a:r>
          </a:p>
        </p:txBody>
      </p:sp>
      <p:sp>
        <p:nvSpPr>
          <p:cNvPr id="3" name="Подзаголовок 2"/>
          <p:cNvSpPr>
            <a:spLocks noGrp="1"/>
          </p:cNvSpPr>
          <p:nvPr>
            <p:ph type="subTitle" idx="1"/>
          </p:nvPr>
        </p:nvSpPr>
        <p:spPr/>
        <p:txBody>
          <a:bodyPr>
            <a:normAutofit fontScale="70000" lnSpcReduction="20000"/>
          </a:bodyPr>
          <a:lstStyle/>
          <a:p>
            <a:r>
              <a:rPr lang="ru-RU" dirty="0"/>
              <a:t>Выполнила:</a:t>
            </a:r>
          </a:p>
          <a:p>
            <a:r>
              <a:rPr lang="ru-RU" dirty="0"/>
              <a:t>студентка 2 курса </a:t>
            </a:r>
          </a:p>
          <a:p>
            <a:r>
              <a:rPr lang="ru-RU" dirty="0"/>
              <a:t>ФИСИГН группы 721952(з)</a:t>
            </a:r>
          </a:p>
          <a:p>
            <a:r>
              <a:rPr lang="ru-RU" dirty="0"/>
              <a:t>Старикова Анастасия.</a:t>
            </a:r>
          </a:p>
          <a:p>
            <a:endParaRPr lang="ru-RU" dirty="0"/>
          </a:p>
        </p:txBody>
      </p:sp>
    </p:spTree>
    <p:extLst>
      <p:ext uri="{BB962C8B-B14F-4D97-AF65-F5344CB8AC3E}">
        <p14:creationId xmlns:p14="http://schemas.microsoft.com/office/powerpoint/2010/main" val="1743214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8629" y="907973"/>
            <a:ext cx="9613861" cy="1080938"/>
          </a:xfrm>
        </p:spPr>
        <p:txBody>
          <a:bodyPr>
            <a:normAutofit fontScale="90000"/>
          </a:bodyPr>
          <a:lstStyle/>
          <a:p>
            <a:r>
              <a:rPr lang="ru-RU" b="1" i="1" dirty="0"/>
              <a:t>Стили педагогической деятельности в зависимости от ее характера.</a:t>
            </a:r>
            <a:br>
              <a:rPr lang="ru-RU" dirty="0"/>
            </a:br>
            <a:r>
              <a:rPr lang="ru-RU" dirty="0"/>
              <a:t>(А.К. Маркова, А.Я. Никонова.)</a:t>
            </a:r>
            <a:br>
              <a:rPr lang="ru-RU" dirty="0"/>
            </a:br>
            <a:endParaRPr lang="ru-RU" dirty="0"/>
          </a:p>
        </p:txBody>
      </p:sp>
      <p:sp>
        <p:nvSpPr>
          <p:cNvPr id="3" name="Объект 2"/>
          <p:cNvSpPr>
            <a:spLocks noGrp="1"/>
          </p:cNvSpPr>
          <p:nvPr>
            <p:ph idx="1"/>
          </p:nvPr>
        </p:nvSpPr>
        <p:spPr>
          <a:xfrm>
            <a:off x="328629" y="1988911"/>
            <a:ext cx="10644171" cy="4679175"/>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1. Эмоционально-импровизационный. Ориентируясь преимущественно на процесс обучения, учитель недостаточно адекватно по отношению к конечным результатам планирует свою работу; для урока он отбирает наиболее интересный материал, менее интересный (хотя и важный) часто оставляет для самостоятельной работы учащихся. Ориентируется в основном на сильных учеников. Деятельность учителя высоко оперативна; на уроке часто меняются виды работы, практикуются коллективные обсуждения. Однако богатый арсенал используемых методов обучения сочетается с низкой методичностью, недостаточно представлены закрепление и повторение учебного материала, контроль знаний учащихся. Деятельность учителя характеризуется интуитивностью, повышенной чувствительностью в зависимости от ситуации на уроке, личностной тревожностью, гибкостью и импульсивностью. По отношению к учащимся такой учитель чуток и проницателен.</a:t>
            </a:r>
          </a:p>
        </p:txBody>
      </p:sp>
    </p:spTree>
    <p:extLst>
      <p:ext uri="{BB962C8B-B14F-4D97-AF65-F5344CB8AC3E}">
        <p14:creationId xmlns:p14="http://schemas.microsoft.com/office/powerpoint/2010/main" val="57975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9827" y="2391508"/>
            <a:ext cx="9872151" cy="3910441"/>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2. Эмоционально-методический. Ориентируясь как на результат, так и на процесс обучения, учитель адекватно планирует учебно-воспитательный процесс, поэтапно отрабатывает весь учебный материал, не упуская закрепление, повторение и контроль знаний учащихся. Деятельность учителя высоко оперативна, но преобладает интуитивность над </a:t>
            </a:r>
            <a:r>
              <a:rPr lang="ru-RU" dirty="0" err="1">
                <a:latin typeface="Times New Roman" panose="02020603050405020304" pitchFamily="18" charset="0"/>
                <a:cs typeface="Times New Roman" panose="02020603050405020304" pitchFamily="18" charset="0"/>
              </a:rPr>
              <a:t>рефлексивностью</a:t>
            </a:r>
            <a:r>
              <a:rPr lang="ru-RU" dirty="0">
                <a:latin typeface="Times New Roman" panose="02020603050405020304" pitchFamily="18" charset="0"/>
                <a:cs typeface="Times New Roman" panose="02020603050405020304" pitchFamily="18" charset="0"/>
              </a:rPr>
              <a:t>. Учитель стремится активизировать учащихся не внешней развлекательностью, а особенностями самого предмета. Учитель </a:t>
            </a:r>
            <a:r>
              <a:rPr lang="ru-RU" dirty="0" err="1">
                <a:latin typeface="Times New Roman" panose="02020603050405020304" pitchFamily="18" charset="0"/>
                <a:cs typeface="Times New Roman" panose="02020603050405020304" pitchFamily="18" charset="0"/>
              </a:rPr>
              <a:t>повышенно</a:t>
            </a:r>
            <a:r>
              <a:rPr lang="ru-RU" dirty="0">
                <a:latin typeface="Times New Roman" panose="02020603050405020304" pitchFamily="18" charset="0"/>
                <a:cs typeface="Times New Roman" panose="02020603050405020304" pitchFamily="18" charset="0"/>
              </a:rPr>
              <a:t> чувствителен к изменению ситуации на уроке, личностно тревожен, но чуток и проницателен по отношению к учащимся.</a:t>
            </a:r>
          </a:p>
        </p:txBody>
      </p:sp>
    </p:spTree>
    <p:extLst>
      <p:ext uri="{BB962C8B-B14F-4D97-AF65-F5344CB8AC3E}">
        <p14:creationId xmlns:p14="http://schemas.microsoft.com/office/powerpoint/2010/main" val="421211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0321" y="2053883"/>
            <a:ext cx="9613861" cy="4318782"/>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3. </a:t>
            </a:r>
            <a:r>
              <a:rPr lang="ru-RU" dirty="0" err="1">
                <a:latin typeface="Times New Roman" panose="02020603050405020304" pitchFamily="18" charset="0"/>
                <a:cs typeface="Times New Roman" panose="02020603050405020304" pitchFamily="18" charset="0"/>
              </a:rPr>
              <a:t>Рассуждающе</a:t>
            </a:r>
            <a:r>
              <a:rPr lang="ru-RU" dirty="0">
                <a:latin typeface="Times New Roman" panose="02020603050405020304" pitchFamily="18" charset="0"/>
                <a:cs typeface="Times New Roman" panose="02020603050405020304" pitchFamily="18" charset="0"/>
              </a:rPr>
              <a:t>-импровизационный. Для учителя характерны ориентация на процесс и результаты обучения, адекватное планирование, оперативность, сочетание интуитивности и </a:t>
            </a:r>
            <a:r>
              <a:rPr lang="ru-RU" dirty="0" err="1">
                <a:latin typeface="Times New Roman" panose="02020603050405020304" pitchFamily="18" charset="0"/>
                <a:cs typeface="Times New Roman" panose="02020603050405020304" pitchFamily="18" charset="0"/>
              </a:rPr>
              <a:t>рефлексивности</a:t>
            </a:r>
            <a:r>
              <a:rPr lang="ru-RU" dirty="0">
                <a:latin typeface="Times New Roman" panose="02020603050405020304" pitchFamily="18" charset="0"/>
                <a:cs typeface="Times New Roman" panose="02020603050405020304" pitchFamily="18" charset="0"/>
              </a:rPr>
              <a:t>. Учитель отличается меньшей изобретательностью в варьировании методов обучения, он не всегда придерживается высокого темпа проведения урока, не всегда использует коллективные обсуждения. Но сам учитель меньше говорит, особенно во время опроса, предпочитая воздействовать на учащихся косвенным путем, давая возможность отвечающим детально оформить ответ. Учителя этого стиля менее чувствительны к изменениям ситуации на уроке, у них отсутствует демонстрация самолюбования</a:t>
            </a:r>
            <a:r>
              <a:rPr lang="ru-RU" dirty="0"/>
              <a:t>, </a:t>
            </a:r>
            <a:r>
              <a:rPr lang="ru-RU" dirty="0">
                <a:latin typeface="Times New Roman" panose="02020603050405020304" pitchFamily="18" charset="0"/>
                <a:cs typeface="Times New Roman" panose="02020603050405020304" pitchFamily="18" charset="0"/>
              </a:rPr>
              <a:t>характерна осторожность, традиционность.</a:t>
            </a:r>
          </a:p>
        </p:txBody>
      </p:sp>
    </p:spTree>
    <p:extLst>
      <p:ext uri="{BB962C8B-B14F-4D97-AF65-F5344CB8AC3E}">
        <p14:creationId xmlns:p14="http://schemas.microsoft.com/office/powerpoint/2010/main" val="3465212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78303" y="2180492"/>
            <a:ext cx="10100602" cy="3755697"/>
          </a:xfrm>
        </p:spPr>
        <p:txBody>
          <a:bodyPr/>
          <a:lstStyle/>
          <a:p>
            <a:pPr marL="0" indent="0">
              <a:buNone/>
            </a:pPr>
            <a:r>
              <a:rPr lang="ru-RU" dirty="0">
                <a:latin typeface="Times New Roman" panose="02020603050405020304" pitchFamily="18" charset="0"/>
                <a:cs typeface="Times New Roman" panose="02020603050405020304" pitchFamily="18" charset="0"/>
              </a:rPr>
              <a:t>4. </a:t>
            </a:r>
            <a:r>
              <a:rPr lang="ru-RU" dirty="0" err="1">
                <a:latin typeface="Times New Roman" panose="02020603050405020304" pitchFamily="18" charset="0"/>
                <a:cs typeface="Times New Roman" panose="02020603050405020304" pitchFamily="18" charset="0"/>
              </a:rPr>
              <a:t>Рассуждающе</a:t>
            </a:r>
            <a:r>
              <a:rPr lang="ru-RU" dirty="0">
                <a:latin typeface="Times New Roman" panose="02020603050405020304" pitchFamily="18" charset="0"/>
                <a:cs typeface="Times New Roman" panose="02020603050405020304" pitchFamily="18" charset="0"/>
              </a:rPr>
              <a:t>-методический. Ориентируясь преимущественно на результаты обучения и адекватно планируя учебно-воспитательный процесс, учитель проявляет консервативность в использовании средств и способов педагогической деятельности. Высокая методичность сочетается с малым, стандартным набором методов обучения, </a:t>
            </a:r>
            <a:r>
              <a:rPr lang="ru-RU" dirty="0" err="1">
                <a:latin typeface="Times New Roman" panose="02020603050405020304" pitchFamily="18" charset="0"/>
                <a:cs typeface="Times New Roman" panose="02020603050405020304" pitchFamily="18" charset="0"/>
              </a:rPr>
              <a:t>предпочитанием</a:t>
            </a:r>
            <a:r>
              <a:rPr lang="ru-RU" dirty="0">
                <a:latin typeface="Times New Roman" panose="02020603050405020304" pitchFamily="18" charset="0"/>
                <a:cs typeface="Times New Roman" panose="02020603050405020304" pitchFamily="18" charset="0"/>
              </a:rPr>
              <a:t> репродуктивной деятель-, </a:t>
            </a:r>
            <a:r>
              <a:rPr lang="ru-RU" dirty="0" err="1">
                <a:latin typeface="Times New Roman" panose="02020603050405020304" pitchFamily="18" charset="0"/>
                <a:cs typeface="Times New Roman" panose="02020603050405020304" pitchFamily="18" charset="0"/>
              </a:rPr>
              <a:t>ности</a:t>
            </a:r>
            <a:r>
              <a:rPr lang="ru-RU" dirty="0">
                <a:latin typeface="Times New Roman" panose="02020603050405020304" pitchFamily="18" charset="0"/>
                <a:cs typeface="Times New Roman" panose="02020603050405020304" pitchFamily="18" charset="0"/>
              </a:rPr>
              <a:t> учащихся, редкими коллективными обсуждениями. Учитель этого стиля отличается </a:t>
            </a:r>
            <a:r>
              <a:rPr lang="ru-RU" dirty="0" err="1">
                <a:latin typeface="Times New Roman" panose="02020603050405020304" pitchFamily="18" charset="0"/>
                <a:cs typeface="Times New Roman" panose="02020603050405020304" pitchFamily="18" charset="0"/>
              </a:rPr>
              <a:t>рефлексивностью</a:t>
            </a:r>
            <a:r>
              <a:rPr lang="ru-RU" dirty="0">
                <a:latin typeface="Times New Roman" panose="02020603050405020304" pitchFamily="18" charset="0"/>
                <a:cs typeface="Times New Roman" panose="02020603050405020304" pitchFamily="18" charset="0"/>
              </a:rPr>
              <a:t>, малой чувствительностью к изменениям ситуаций на уроке, осторожностью в своих действиях.</a:t>
            </a:r>
          </a:p>
        </p:txBody>
      </p:sp>
    </p:spTree>
    <p:extLst>
      <p:ext uri="{BB962C8B-B14F-4D97-AF65-F5344CB8AC3E}">
        <p14:creationId xmlns:p14="http://schemas.microsoft.com/office/powerpoint/2010/main" val="2030183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0494" y="739161"/>
            <a:ext cx="9613861" cy="1080938"/>
          </a:xfrm>
        </p:spPr>
        <p:txBody>
          <a:bodyPr/>
          <a:lstStyle/>
          <a:p>
            <a:r>
              <a:rPr lang="ru-RU" dirty="0">
                <a:latin typeface="Times New Roman" panose="02020603050405020304" pitchFamily="18" charset="0"/>
                <a:cs typeface="Times New Roman" panose="02020603050405020304" pitchFamily="18" charset="0"/>
              </a:rPr>
              <a:t>Общая характеристика стиля деятельности</a:t>
            </a:r>
            <a:r>
              <a:rPr lang="ru-RU" dirty="0"/>
              <a:t>.</a:t>
            </a:r>
            <a:br>
              <a:rPr lang="ru-RU" dirty="0"/>
            </a:br>
            <a:endParaRPr lang="ru-RU" dirty="0"/>
          </a:p>
        </p:txBody>
      </p:sp>
      <p:sp>
        <p:nvSpPr>
          <p:cNvPr id="3" name="Объект 2"/>
          <p:cNvSpPr>
            <a:spLocks noGrp="1"/>
          </p:cNvSpPr>
          <p:nvPr>
            <p:ph idx="1"/>
          </p:nvPr>
        </p:nvSpPr>
        <p:spPr>
          <a:xfrm>
            <a:off x="511509" y="1561514"/>
            <a:ext cx="10517563" cy="4979962"/>
          </a:xfrm>
        </p:spPr>
        <p:txBody>
          <a:bodyPr/>
          <a:lstStyle/>
          <a:p>
            <a:pPr marL="0" indent="0">
              <a:buNone/>
            </a:pPr>
            <a:r>
              <a:rPr lang="ru-RU" b="1" u="sng" dirty="0">
                <a:latin typeface="Times New Roman" panose="02020603050405020304" pitchFamily="18" charset="0"/>
                <a:cs typeface="Times New Roman" panose="02020603050405020304" pitchFamily="18" charset="0"/>
              </a:rPr>
              <a:t>Определение стиля деятельности.</a:t>
            </a:r>
          </a:p>
          <a:p>
            <a:pPr marL="0" indent="0">
              <a:buNone/>
            </a:pPr>
            <a:r>
              <a:rPr lang="ru-RU" dirty="0">
                <a:latin typeface="Times New Roman" panose="02020603050405020304" pitchFamily="18" charset="0"/>
                <a:cs typeface="Times New Roman" panose="02020603050405020304" pitchFamily="18" charset="0"/>
              </a:rPr>
              <a:t>Педагогическая деятельность учителя, как и любая другая деятельность, характеризуется определенным стилем. В собственно психологическом, узком смысле индивидуальный стиль деятельности — это обусловленная типологическими особенностями устойчивая система способов, которая складывается у человека, стремящегося к наилучшему осуществлению данной деятельности, индивидуально-своеобразная система психологических средств, к которым сознательно или стихийно прибегает человек.</a:t>
            </a:r>
          </a:p>
          <a:p>
            <a:pPr marL="0" indent="0">
              <a:buNone/>
            </a:pPr>
            <a:r>
              <a:rPr lang="ru-RU" b="1" u="sng" dirty="0">
                <a:latin typeface="Times New Roman" panose="02020603050405020304" pitchFamily="18" charset="0"/>
                <a:cs typeface="Times New Roman" panose="02020603050405020304" pitchFamily="18" charset="0"/>
              </a:rPr>
              <a:t>Индивидуальный стиль деятельности.</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Три стиля руководства: авторитарный, демократический и попустительский. В стиле выделяются две стороны: содержательная и формальная (приемы, способы). Характеристика формальной и содержательной сторон трех стилей:</a:t>
            </a:r>
          </a:p>
          <a:p>
            <a:pPr marL="0" indent="0">
              <a:buNone/>
            </a:pPr>
            <a:endParaRPr lang="ru-RU" dirty="0">
              <a:latin typeface="Times New Roman" panose="02020603050405020304" pitchFamily="18" charset="0"/>
              <a:cs typeface="Times New Roman" panose="02020603050405020304" pitchFamily="18" charset="0"/>
            </a:endParaRPr>
          </a:p>
          <a:p>
            <a:pPr marL="0" indent="0">
              <a:buNone/>
            </a:pPr>
            <a:endParaRPr lang="ru-RU" b="1" u="sng" dirty="0">
              <a:latin typeface="Times New Roman" panose="02020603050405020304" pitchFamily="18" charset="0"/>
              <a:cs typeface="Times New Roman" panose="02020603050405020304" pitchFamily="18" charset="0"/>
            </a:endParaRPr>
          </a:p>
          <a:p>
            <a:pPr marL="0" indent="0">
              <a:buNone/>
            </a:pPr>
            <a:endParaRPr lang="ru-RU" dirty="0"/>
          </a:p>
          <a:p>
            <a:pPr marL="0" indent="0">
              <a:buNone/>
            </a:pPr>
            <a:endParaRPr lang="ru-RU" dirty="0"/>
          </a:p>
        </p:txBody>
      </p:sp>
    </p:spTree>
    <p:extLst>
      <p:ext uri="{BB962C8B-B14F-4D97-AF65-F5344CB8AC3E}">
        <p14:creationId xmlns:p14="http://schemas.microsoft.com/office/powerpoint/2010/main" val="597734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5"/>
          <p:cNvGrpSpPr>
            <a:grpSpLocks noGrp="1" noUngrp="1" noRot="1" noChangeAspect="1" noMove="1" noResize="1"/>
          </p:cNvGrpSpPr>
          <p:nvPr>
            <p:extLst>
              <p:ext uri="{386F3935-93C4-4BCD-93E2-E3B085C9AB24}">
                <p16:designElem xmlns:p16="http://schemas.microsoft.com/office/powerpoint/2015/main" val="1"/>
              </p:ext>
            </p:extLst>
          </p:nvPr>
        </p:nvGrpSpPr>
        <p:grpSpPr>
          <a:xfrm>
            <a:off x="-3176" y="0"/>
            <a:ext cx="12192000" cy="6858001"/>
            <a:chOff x="-3176" y="0"/>
            <a:chExt cx="12192000" cy="6858001"/>
          </a:xfrm>
        </p:grpSpPr>
        <p:sp useBgFill="1">
          <p:nvSpPr>
            <p:cNvPr id="14" name="Rectangle 6"/>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7"/>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pic>
        <p:nvPicPr>
          <p:cNvPr id="4" name="Рисунок 3"/>
          <p:cNvPicPr>
            <a:picLocks noChangeAspect="1"/>
          </p:cNvPicPr>
          <p:nvPr/>
        </p:nvPicPr>
        <p:blipFill rotWithShape="1">
          <a:blip r:embed="rId3"/>
          <a:srcRect l="277" r="-2" b="-2"/>
          <a:stretch/>
        </p:blipFill>
        <p:spPr>
          <a:xfrm>
            <a:off x="6096000" y="10"/>
            <a:ext cx="6092823" cy="6856310"/>
          </a:xfrm>
          <a:prstGeom prst="rect">
            <a:avLst/>
          </a:prstGeom>
          <a:ln>
            <a:noFill/>
          </a:ln>
          <a:effectLst/>
        </p:spPr>
      </p:pic>
      <p:sp>
        <p:nvSpPr>
          <p:cNvPr id="16"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6499753"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7" name="Picture 9"/>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2" y="1970240"/>
            <a:ext cx="6492240" cy="261714"/>
          </a:xfrm>
          <a:prstGeom prst="rect">
            <a:avLst/>
          </a:prstGeom>
        </p:spPr>
      </p:pic>
      <p:sp>
        <p:nvSpPr>
          <p:cNvPr id="2" name="Заголовок 1"/>
          <p:cNvSpPr>
            <a:spLocks noGrp="1"/>
          </p:cNvSpPr>
          <p:nvPr>
            <p:ph type="title"/>
          </p:nvPr>
        </p:nvSpPr>
        <p:spPr>
          <a:xfrm>
            <a:off x="680321" y="753228"/>
            <a:ext cx="5041629" cy="1080938"/>
          </a:xfrm>
        </p:spPr>
        <p:txBody>
          <a:bodyPr>
            <a:normAutofit/>
          </a:bodyPr>
          <a:lstStyle/>
          <a:p>
            <a:r>
              <a:rPr lang="ru-RU" b="1" u="sng" dirty="0"/>
              <a:t>Авторитарный стиль.</a:t>
            </a:r>
            <a:br>
              <a:rPr lang="ru-RU" dirty="0"/>
            </a:br>
            <a:endParaRPr lang="ru-RU" dirty="0"/>
          </a:p>
        </p:txBody>
      </p:sp>
      <p:sp>
        <p:nvSpPr>
          <p:cNvPr id="3" name="Объект 2"/>
          <p:cNvSpPr>
            <a:spLocks noGrp="1"/>
          </p:cNvSpPr>
          <p:nvPr>
            <p:ph idx="1"/>
          </p:nvPr>
        </p:nvSpPr>
        <p:spPr>
          <a:xfrm>
            <a:off x="399419" y="2121426"/>
            <a:ext cx="5041628" cy="4391916"/>
          </a:xfrm>
        </p:spPr>
        <p:txBody>
          <a:bodyPr>
            <a:noAutofit/>
          </a:bodyPr>
          <a:lstStyle/>
          <a:p>
            <a:pPr marL="0" indent="0">
              <a:buNone/>
            </a:pPr>
            <a:r>
              <a:rPr lang="ru-RU" i="1" dirty="0">
                <a:latin typeface="Times New Roman" panose="02020603050405020304" pitchFamily="18" charset="0"/>
                <a:cs typeface="Times New Roman" panose="02020603050405020304" pitchFamily="18" charset="0"/>
              </a:rPr>
              <a:t>Формальная сторона:</a:t>
            </a:r>
            <a:r>
              <a:rPr lang="ru-RU" dirty="0">
                <a:latin typeface="Times New Roman" panose="02020603050405020304" pitchFamily="18" charset="0"/>
                <a:cs typeface="Times New Roman" panose="02020603050405020304" pitchFamily="18" charset="0"/>
              </a:rPr>
              <a:t> Деловые, краткие распоряжения. Запреты без снисхождения, с угрозой. Четкий язык, неприветливый тон. Похвала и порицание субъективны. Эмоции не принимаются в расчет. Позиция лидера — вне группы.</a:t>
            </a:r>
          </a:p>
          <a:p>
            <a:pPr marL="0" indent="0">
              <a:buNone/>
            </a:pPr>
            <a:r>
              <a:rPr lang="ru-RU" i="1" dirty="0">
                <a:latin typeface="Times New Roman" panose="02020603050405020304" pitchFamily="18" charset="0"/>
                <a:cs typeface="Times New Roman" panose="02020603050405020304" pitchFamily="18" charset="0"/>
              </a:rPr>
              <a:t>Содержательная сторона</a:t>
            </a:r>
            <a:r>
              <a:rPr lang="ru-RU" dirty="0">
                <a:latin typeface="Times New Roman" panose="02020603050405020304" pitchFamily="18" charset="0"/>
                <a:cs typeface="Times New Roman" panose="02020603050405020304" pitchFamily="18" charset="0"/>
              </a:rPr>
              <a:t>: Дела в группе планируются заранее. Определяются лишь непосредственные цели, дальние — неизвестны. Голос руководителя — решающий.</a:t>
            </a:r>
          </a:p>
          <a:p>
            <a:pPr marL="0" indent="0">
              <a:buNone/>
            </a:pPr>
            <a:endParaRPr lang="ru-RU" dirty="0"/>
          </a:p>
        </p:txBody>
      </p:sp>
    </p:spTree>
    <p:extLst>
      <p:ext uri="{BB962C8B-B14F-4D97-AF65-F5344CB8AC3E}">
        <p14:creationId xmlns:p14="http://schemas.microsoft.com/office/powerpoint/2010/main" val="125188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 name="Rectangle 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4" cy="68580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sp>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4959094"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 y="1970241"/>
            <a:ext cx="4956048" cy="199787"/>
          </a:xfrm>
          <a:prstGeom prst="rect">
            <a:avLst/>
          </a:prstGeom>
        </p:spPr>
      </p:pic>
      <p:pic>
        <p:nvPicPr>
          <p:cNvPr id="4" name="Рисунок 3"/>
          <p:cNvPicPr>
            <a:picLocks noChangeAspect="1"/>
          </p:cNvPicPr>
          <p:nvPr/>
        </p:nvPicPr>
        <p:blipFill>
          <a:blip r:embed="rId4"/>
          <a:stretch>
            <a:fillRect/>
          </a:stretch>
        </p:blipFill>
        <p:spPr>
          <a:xfrm>
            <a:off x="5276090" y="1336561"/>
            <a:ext cx="6269479" cy="4184877"/>
          </a:xfrm>
          <a:prstGeom prst="rect">
            <a:avLst/>
          </a:prstGeom>
          <a:ln>
            <a:noFill/>
          </a:ln>
          <a:effectLst>
            <a:outerShdw blurRad="76200" dist="63500" dir="5040000" algn="tl" rotWithShape="0">
              <a:srgbClr val="000000">
                <a:alpha val="41000"/>
              </a:srgbClr>
            </a:outerShdw>
          </a:effectLst>
        </p:spPr>
      </p:pic>
      <p:sp>
        <p:nvSpPr>
          <p:cNvPr id="2" name="Заголовок 1"/>
          <p:cNvSpPr>
            <a:spLocks noGrp="1"/>
          </p:cNvSpPr>
          <p:nvPr>
            <p:ph type="title"/>
          </p:nvPr>
        </p:nvSpPr>
        <p:spPr>
          <a:xfrm>
            <a:off x="680321" y="753228"/>
            <a:ext cx="4136123" cy="1080938"/>
          </a:xfrm>
        </p:spPr>
        <p:txBody>
          <a:bodyPr>
            <a:normAutofit/>
          </a:bodyPr>
          <a:lstStyle/>
          <a:p>
            <a:r>
              <a:rPr lang="ru-RU" sz="2400" b="1" u="sng"/>
              <a:t>Демократический стиль.</a:t>
            </a:r>
            <a:br>
              <a:rPr lang="ru-RU" sz="2400"/>
            </a:br>
            <a:endParaRPr lang="ru-RU" sz="2400"/>
          </a:p>
        </p:txBody>
      </p:sp>
      <p:sp>
        <p:nvSpPr>
          <p:cNvPr id="3" name="Объект 2"/>
          <p:cNvSpPr>
            <a:spLocks noGrp="1"/>
          </p:cNvSpPr>
          <p:nvPr>
            <p:ph idx="1"/>
          </p:nvPr>
        </p:nvSpPr>
        <p:spPr>
          <a:xfrm>
            <a:off x="98474" y="1977794"/>
            <a:ext cx="4857575" cy="4880206"/>
          </a:xfrm>
        </p:spPr>
        <p:txBody>
          <a:bodyPr>
            <a:normAutofit fontScale="92500"/>
          </a:bodyPr>
          <a:lstStyle/>
          <a:p>
            <a:pPr marL="0" indent="0">
              <a:buNone/>
            </a:pPr>
            <a:r>
              <a:rPr lang="ru-RU" sz="2600" i="1" dirty="0">
                <a:latin typeface="Times New Roman" panose="02020603050405020304" pitchFamily="18" charset="0"/>
                <a:cs typeface="Times New Roman" panose="02020603050405020304" pitchFamily="18" charset="0"/>
              </a:rPr>
              <a:t>Формальная сторона</a:t>
            </a:r>
            <a:r>
              <a:rPr lang="ru-RU" sz="2600" dirty="0">
                <a:latin typeface="Times New Roman" panose="02020603050405020304" pitchFamily="18" charset="0"/>
                <a:cs typeface="Times New Roman" panose="02020603050405020304" pitchFamily="18" charset="0"/>
              </a:rPr>
              <a:t>: Инструкции в форме предложений. Не сухая речь, а товарищеский тон. Похвала и порицание — с советами. Распоряжения и запреты с дискуссиями. Позиция лидера — внутри группы.</a:t>
            </a:r>
          </a:p>
          <a:p>
            <a:pPr marL="0" indent="0">
              <a:buNone/>
            </a:pPr>
            <a:r>
              <a:rPr lang="ru-RU" sz="2600" i="1" dirty="0">
                <a:latin typeface="Times New Roman" panose="02020603050405020304" pitchFamily="18" charset="0"/>
                <a:cs typeface="Times New Roman" panose="02020603050405020304" pitchFamily="18" charset="0"/>
              </a:rPr>
              <a:t>Содержательная сторона</a:t>
            </a:r>
            <a:r>
              <a:rPr lang="ru-RU" sz="2600" dirty="0">
                <a:latin typeface="Times New Roman" panose="02020603050405020304" pitchFamily="18" charset="0"/>
                <a:cs typeface="Times New Roman" panose="02020603050405020304" pitchFamily="18" charset="0"/>
              </a:rPr>
              <a:t>: Мероприятия планируются не заранее, а в группе. За реализацию предложений отвечают все. Все разделы работы не только предлагаются, но и обсуждаются</a:t>
            </a:r>
            <a:r>
              <a:rPr lang="ru-RU" sz="2800" dirty="0">
                <a:latin typeface="Times New Roman" panose="02020603050405020304" pitchFamily="18" charset="0"/>
                <a:cs typeface="Times New Roman" panose="02020603050405020304" pitchFamily="18" charset="0"/>
              </a:rPr>
              <a:t>.</a:t>
            </a:r>
          </a:p>
          <a:p>
            <a:pPr marL="0" indent="0">
              <a:buNone/>
            </a:pPr>
            <a:endParaRPr lang="ru-RU" sz="1400" dirty="0"/>
          </a:p>
        </p:txBody>
      </p:sp>
    </p:spTree>
    <p:extLst>
      <p:ext uri="{BB962C8B-B14F-4D97-AF65-F5344CB8AC3E}">
        <p14:creationId xmlns:p14="http://schemas.microsoft.com/office/powerpoint/2010/main" val="40265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6"/>
          <p:cNvGrpSpPr>
            <a:grpSpLocks noGrp="1" noUngrp="1" noRot="1" noChangeAspect="1" noMove="1" noResize="1"/>
          </p:cNvGrpSpPr>
          <p:nvPr>
            <p:extLst>
              <p:ext uri="{386F3935-93C4-4BCD-93E2-E3B085C9AB24}">
                <p16:designElem xmlns:p16="http://schemas.microsoft.com/office/powerpoint/2015/main" val="1"/>
              </p:ext>
            </p:extLst>
          </p:nvPr>
        </p:nvGrpSpPr>
        <p:grpSpPr>
          <a:xfrm>
            <a:off x="-3176" y="0"/>
            <a:ext cx="12192000" cy="6858001"/>
            <a:chOff x="-3176" y="0"/>
            <a:chExt cx="12192000" cy="6858001"/>
          </a:xfrm>
        </p:grpSpPr>
        <p:sp useBgFill="1">
          <p:nvSpPr>
            <p:cNvPr id="8" name="Rectangle 7"/>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pic>
        <p:nvPicPr>
          <p:cNvPr id="5" name="Рисунок 4"/>
          <p:cNvPicPr>
            <a:picLocks noChangeAspect="1"/>
          </p:cNvPicPr>
          <p:nvPr/>
        </p:nvPicPr>
        <p:blipFill rotWithShape="1">
          <a:blip r:embed="rId3"/>
          <a:srcRect r="32022" b="1"/>
          <a:stretch/>
        </p:blipFill>
        <p:spPr>
          <a:xfrm>
            <a:off x="7547810" y="10"/>
            <a:ext cx="4641013" cy="6856310"/>
          </a:xfrm>
          <a:prstGeom prst="rect">
            <a:avLst/>
          </a:prstGeom>
          <a:ln>
            <a:noFill/>
          </a:ln>
          <a:effectLst/>
        </p:spPr>
      </p:pic>
      <p:sp>
        <p:nvSpPr>
          <p:cNvPr id="14"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796704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5" name="Picture 10"/>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2" y="1970240"/>
            <a:ext cx="7967048" cy="321164"/>
          </a:xfrm>
          <a:prstGeom prst="rect">
            <a:avLst/>
          </a:prstGeom>
        </p:spPr>
      </p:pic>
      <p:sp>
        <p:nvSpPr>
          <p:cNvPr id="2" name="Заголовок 1"/>
          <p:cNvSpPr>
            <a:spLocks noGrp="1"/>
          </p:cNvSpPr>
          <p:nvPr>
            <p:ph type="title"/>
          </p:nvPr>
        </p:nvSpPr>
        <p:spPr>
          <a:xfrm>
            <a:off x="680321" y="753228"/>
            <a:ext cx="7087552" cy="1080938"/>
          </a:xfrm>
        </p:spPr>
        <p:txBody>
          <a:bodyPr>
            <a:normAutofit/>
          </a:bodyPr>
          <a:lstStyle/>
          <a:p>
            <a:r>
              <a:rPr lang="ru-RU" b="1" u="sng" dirty="0"/>
              <a:t>Попустительский стиль.</a:t>
            </a:r>
            <a:br>
              <a:rPr lang="ru-RU" dirty="0"/>
            </a:br>
            <a:endParaRPr lang="ru-RU" dirty="0"/>
          </a:p>
        </p:txBody>
      </p:sp>
      <p:sp>
        <p:nvSpPr>
          <p:cNvPr id="3" name="Объект 2"/>
          <p:cNvSpPr>
            <a:spLocks noGrp="1"/>
          </p:cNvSpPr>
          <p:nvPr>
            <p:ph idx="1"/>
          </p:nvPr>
        </p:nvSpPr>
        <p:spPr>
          <a:xfrm>
            <a:off x="680321" y="2336873"/>
            <a:ext cx="6423211" cy="3599316"/>
          </a:xfrm>
        </p:spPr>
        <p:txBody>
          <a:bodyPr>
            <a:normAutofit/>
          </a:bodyPr>
          <a:lstStyle/>
          <a:p>
            <a:pPr marL="0" indent="0">
              <a:buNone/>
            </a:pPr>
            <a:r>
              <a:rPr lang="ru-RU" i="1" dirty="0">
                <a:latin typeface="Times New Roman" panose="02020603050405020304" pitchFamily="18" charset="0"/>
                <a:cs typeface="Times New Roman" panose="02020603050405020304" pitchFamily="18" charset="0"/>
              </a:rPr>
              <a:t>Формальная сторона</a:t>
            </a:r>
            <a:r>
              <a:rPr lang="ru-RU" dirty="0">
                <a:latin typeface="Times New Roman" panose="02020603050405020304" pitchFamily="18" charset="0"/>
                <a:cs typeface="Times New Roman" panose="02020603050405020304" pitchFamily="18" charset="0"/>
              </a:rPr>
              <a:t>: Отсутствие похвалы, порицаний. Никакого сотрудничества. Позиция лидера — незаметно в стороне группы.</a:t>
            </a:r>
          </a:p>
          <a:p>
            <a:pPr marL="0" indent="0">
              <a:buNone/>
            </a:pPr>
            <a:r>
              <a:rPr lang="ru-RU" i="1" dirty="0">
                <a:latin typeface="Times New Roman" panose="02020603050405020304" pitchFamily="18" charset="0"/>
                <a:cs typeface="Times New Roman" panose="02020603050405020304" pitchFamily="18" charset="0"/>
              </a:rPr>
              <a:t>Содержательная сторона:</a:t>
            </a:r>
            <a:r>
              <a:rPr lang="ru-RU" dirty="0">
                <a:latin typeface="Times New Roman" panose="02020603050405020304" pitchFamily="18" charset="0"/>
                <a:cs typeface="Times New Roman" panose="02020603050405020304" pitchFamily="18" charset="0"/>
              </a:rPr>
              <a:t> Дела в группе идут сами собой. Лидер не дает указаний. Разделы работы складываются из отдельных интересов или исходят от нового лидера.</a:t>
            </a:r>
          </a:p>
          <a:p>
            <a:pPr marL="0" indent="0">
              <a:buNone/>
            </a:pPr>
            <a:endParaRPr lang="ru-RU" sz="2000" dirty="0"/>
          </a:p>
        </p:txBody>
      </p:sp>
    </p:spTree>
    <p:extLst>
      <p:ext uri="{BB962C8B-B14F-4D97-AF65-F5344CB8AC3E}">
        <p14:creationId xmlns:p14="http://schemas.microsoft.com/office/powerpoint/2010/main" val="2817578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0321" y="753227"/>
            <a:ext cx="9613861" cy="1230317"/>
          </a:xfrm>
        </p:spPr>
        <p:txBody>
          <a:bodyPr>
            <a:normAutofit fontScale="90000"/>
          </a:bodyPr>
          <a:lstStyle/>
          <a:p>
            <a:r>
              <a:rPr lang="ru-RU" sz="2700" b="1" u="sng" dirty="0">
                <a:latin typeface="Times New Roman" panose="02020603050405020304" pitchFamily="18" charset="0"/>
                <a:cs typeface="Times New Roman" panose="02020603050405020304" pitchFamily="18" charset="0"/>
              </a:rPr>
              <a:t>Общая характеристика стиля педагогической деятельности</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Стиль педагогической деятельности включает и стиль управления, и стиль саморегуляции, и стиль общения, и когнитивный стиль учителя. </a:t>
            </a:r>
            <a:br>
              <a:rPr lang="ru-RU" dirty="0"/>
            </a:br>
            <a:endParaRPr lang="ru-RU" dirty="0"/>
          </a:p>
        </p:txBody>
      </p:sp>
      <p:sp>
        <p:nvSpPr>
          <p:cNvPr id="3" name="Объект 2"/>
          <p:cNvSpPr>
            <a:spLocks noGrp="1"/>
          </p:cNvSpPr>
          <p:nvPr>
            <p:ph idx="1"/>
          </p:nvPr>
        </p:nvSpPr>
        <p:spPr>
          <a:xfrm>
            <a:off x="680320" y="2110153"/>
            <a:ext cx="9613861" cy="4346918"/>
          </a:xfrm>
        </p:spPr>
        <p:txBody>
          <a:bodyPr/>
          <a:lstStyle/>
          <a:p>
            <a:pPr marL="0" indent="0">
              <a:buNone/>
            </a:pPr>
            <a:r>
              <a:rPr lang="ru-RU" b="1" i="1" dirty="0">
                <a:latin typeface="Times New Roman" panose="02020603050405020304" pitchFamily="18" charset="0"/>
                <a:cs typeface="Times New Roman" panose="02020603050405020304" pitchFamily="18" charset="0"/>
              </a:rPr>
              <a:t>Стиль педагогической деятельности выявляет воздействие по меньшей мере трех факторов: </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а) индивидуально-психологических особенностей субъекта этой деятельности — учителя, включающих </a:t>
            </a:r>
            <a:r>
              <a:rPr lang="ru-RU" dirty="0" err="1">
                <a:latin typeface="Times New Roman" panose="02020603050405020304" pitchFamily="18" charset="0"/>
                <a:cs typeface="Times New Roman" panose="02020603050405020304" pitchFamily="18" charset="0"/>
              </a:rPr>
              <a:t>индивидно</a:t>
            </a:r>
            <a:r>
              <a:rPr lang="ru-RU" dirty="0">
                <a:latin typeface="Times New Roman" panose="02020603050405020304" pitchFamily="18" charset="0"/>
                <a:cs typeface="Times New Roman" panose="02020603050405020304" pitchFamily="18" charset="0"/>
              </a:rPr>
              <a:t>-типологические, личностные, поведенческие особенности; </a:t>
            </a:r>
          </a:p>
          <a:p>
            <a:pPr marL="0" indent="0">
              <a:buNone/>
            </a:pPr>
            <a:r>
              <a:rPr lang="ru-RU" dirty="0">
                <a:latin typeface="Times New Roman" panose="02020603050405020304" pitchFamily="18" charset="0"/>
                <a:cs typeface="Times New Roman" panose="02020603050405020304" pitchFamily="18" charset="0"/>
              </a:rPr>
              <a:t>б) особенностей самой деятельности и </a:t>
            </a:r>
          </a:p>
          <a:p>
            <a:pPr marL="0" indent="0">
              <a:buNone/>
            </a:pPr>
            <a:r>
              <a:rPr lang="ru-RU" dirty="0">
                <a:latin typeface="Times New Roman" panose="02020603050405020304" pitchFamily="18" charset="0"/>
                <a:cs typeface="Times New Roman" panose="02020603050405020304" pitchFamily="18" charset="0"/>
              </a:rPr>
              <a:t>в) особенностей обучающихся (возраст, пол, статус, уровень знаний и т.д.). </a:t>
            </a:r>
          </a:p>
          <a:p>
            <a:pPr marL="0" indent="0">
              <a:buNone/>
            </a:pPr>
            <a:endParaRPr lang="ru-RU" dirty="0"/>
          </a:p>
        </p:txBody>
      </p:sp>
    </p:spTree>
    <p:extLst>
      <p:ext uri="{BB962C8B-B14F-4D97-AF65-F5344CB8AC3E}">
        <p14:creationId xmlns:p14="http://schemas.microsoft.com/office/powerpoint/2010/main" val="321635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rotWithShape="1">
          <a:blip r:embed="rId2"/>
          <a:srcRect r="2" b="10797"/>
          <a:stretch/>
        </p:blipFill>
        <p:spPr>
          <a:xfrm>
            <a:off x="794325" y="2336872"/>
            <a:ext cx="2692907" cy="3598789"/>
          </a:xfrm>
          <a:prstGeom prst="rect">
            <a:avLst/>
          </a:prstGeom>
          <a:ln>
            <a:noFill/>
          </a:ln>
          <a:effectLst>
            <a:outerShdw blurRad="76200" dist="63500" dir="5040000" algn="tl" rotWithShape="0">
              <a:srgbClr val="000000">
                <a:alpha val="41000"/>
              </a:srgbClr>
            </a:outerShdw>
          </a:effectLst>
        </p:spPr>
      </p:pic>
      <p:sp>
        <p:nvSpPr>
          <p:cNvPr id="2" name="Заголовок 1"/>
          <p:cNvSpPr>
            <a:spLocks noGrp="1"/>
          </p:cNvSpPr>
          <p:nvPr>
            <p:ph type="title"/>
          </p:nvPr>
        </p:nvSpPr>
        <p:spPr>
          <a:xfrm>
            <a:off x="680321" y="753228"/>
            <a:ext cx="9613861" cy="1080938"/>
          </a:xfrm>
        </p:spPr>
        <p:txBody>
          <a:bodyPr>
            <a:normAutofit/>
          </a:bodyPr>
          <a:lstStyle/>
          <a:p>
            <a:r>
              <a:rPr lang="ru-RU" b="1" u="sng" dirty="0">
                <a:latin typeface="Times New Roman" panose="02020603050405020304" pitchFamily="18" charset="0"/>
                <a:cs typeface="Times New Roman" panose="02020603050405020304" pitchFamily="18" charset="0"/>
              </a:rPr>
              <a:t>Авторитарный стиль.</a:t>
            </a:r>
            <a:endParaRPr lang="ru-RU" dirty="0"/>
          </a:p>
        </p:txBody>
      </p:sp>
      <p:sp>
        <p:nvSpPr>
          <p:cNvPr id="3" name="Объект 2"/>
          <p:cNvSpPr>
            <a:spLocks noGrp="1"/>
          </p:cNvSpPr>
          <p:nvPr>
            <p:ph idx="1"/>
          </p:nvPr>
        </p:nvSpPr>
        <p:spPr>
          <a:xfrm>
            <a:off x="3777672" y="2336873"/>
            <a:ext cx="8153773" cy="4270404"/>
          </a:xfrm>
        </p:spPr>
        <p:txBody>
          <a:bodyPr>
            <a:normAutofit/>
          </a:bodyPr>
          <a:lstStyle/>
          <a:p>
            <a:pPr marL="0" indent="0">
              <a:lnSpc>
                <a:spcPct val="70000"/>
              </a:lnSpc>
              <a:buNone/>
            </a:pPr>
            <a:r>
              <a:rPr lang="ru-RU" dirty="0">
                <a:latin typeface="Times New Roman" panose="02020603050405020304" pitchFamily="18" charset="0"/>
                <a:cs typeface="Times New Roman" panose="02020603050405020304" pitchFamily="18" charset="0"/>
              </a:rPr>
              <a:t>Ученик рассматривается как объект педагогического воздействия, а не равноправный партнер. Учитель единолично решает, принимает решения, устанавливает жесткий контроль за выполнением предъявляемых им требований, использует свои права без учета ситуации и мнений учащихся, не обосновывает свои действия перед учащимися. Вследствие этого учащиеся теряют активность или осуществляют ее только при ведущей роли учителя, обнаруживают низкую самооценку, агрессивность. При авторитарном стиле силы учеников направлены на психологическую самозащиту, а не на усвоение знаний и собственное развитие. Главными методами воздействия такого учителя являются приказ, поучение. Для учителя характерны низкая удовлетворенность профессией и профессиональная неустойчивость. Учителя с этим стилем руководства в педагогическом коллективе часто лидируют. </a:t>
            </a:r>
          </a:p>
          <a:p>
            <a:pPr marL="0" indent="0">
              <a:lnSpc>
                <a:spcPct val="70000"/>
              </a:lnSpc>
              <a:buNone/>
            </a:pPr>
            <a:endParaRPr lang="ru-RU" sz="1900" dirty="0"/>
          </a:p>
        </p:txBody>
      </p:sp>
    </p:spTree>
    <p:extLst>
      <p:ext uri="{BB962C8B-B14F-4D97-AF65-F5344CB8AC3E}">
        <p14:creationId xmlns:p14="http://schemas.microsoft.com/office/powerpoint/2010/main" val="1954860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5"/>
          <p:cNvGrpSpPr>
            <a:grpSpLocks noGrp="1" noUngrp="1" noRot="1" noChangeAspect="1" noMove="1" noResize="1"/>
          </p:cNvGrpSpPr>
          <p:nvPr>
            <p:extLst>
              <p:ext uri="{386F3935-93C4-4BCD-93E2-E3B085C9AB24}">
                <p16:designElem xmlns:p16="http://schemas.microsoft.com/office/powerpoint/2015/main" val="1"/>
              </p:ext>
            </p:extLst>
          </p:nvPr>
        </p:nvGrpSpPr>
        <p:grpSpPr>
          <a:xfrm>
            <a:off x="-3176" y="0"/>
            <a:ext cx="12192000" cy="6858001"/>
            <a:chOff x="-3176" y="0"/>
            <a:chExt cx="12192000" cy="6858001"/>
          </a:xfrm>
        </p:grpSpPr>
        <p:sp useBgFill="1">
          <p:nvSpPr>
            <p:cNvPr id="13" name="Rectangle 6"/>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7"/>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pic>
        <p:nvPicPr>
          <p:cNvPr id="4" name="Рисунок 3"/>
          <p:cNvPicPr>
            <a:picLocks noChangeAspect="1"/>
          </p:cNvPicPr>
          <p:nvPr/>
        </p:nvPicPr>
        <p:blipFill rotWithShape="1">
          <a:blip r:embed="rId3"/>
          <a:srcRect l="616" r="10521" b="1"/>
          <a:stretch/>
        </p:blipFill>
        <p:spPr>
          <a:xfrm>
            <a:off x="6096000" y="10"/>
            <a:ext cx="6092823" cy="6856310"/>
          </a:xfrm>
          <a:prstGeom prst="rect">
            <a:avLst/>
          </a:prstGeom>
          <a:ln>
            <a:noFill/>
          </a:ln>
          <a:effectLst/>
        </p:spPr>
      </p:pic>
      <p:sp>
        <p:nvSpPr>
          <p:cNvPr id="15"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6499753"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6" name="Picture 9"/>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2" y="1970240"/>
            <a:ext cx="6492240" cy="261714"/>
          </a:xfrm>
          <a:prstGeom prst="rect">
            <a:avLst/>
          </a:prstGeom>
        </p:spPr>
      </p:pic>
      <p:sp>
        <p:nvSpPr>
          <p:cNvPr id="2" name="Заголовок 1"/>
          <p:cNvSpPr>
            <a:spLocks noGrp="1"/>
          </p:cNvSpPr>
          <p:nvPr>
            <p:ph type="title"/>
          </p:nvPr>
        </p:nvSpPr>
        <p:spPr>
          <a:xfrm>
            <a:off x="680321" y="753228"/>
            <a:ext cx="5041629" cy="1080938"/>
          </a:xfrm>
        </p:spPr>
        <p:txBody>
          <a:bodyPr>
            <a:normAutofit/>
          </a:bodyPr>
          <a:lstStyle/>
          <a:p>
            <a:r>
              <a:rPr lang="ru-RU" b="1" u="sng" dirty="0"/>
              <a:t>Демократический стиль</a:t>
            </a:r>
            <a:r>
              <a:rPr lang="ru-RU" dirty="0"/>
              <a:t>.</a:t>
            </a:r>
          </a:p>
        </p:txBody>
      </p:sp>
      <p:sp>
        <p:nvSpPr>
          <p:cNvPr id="3" name="Объект 2"/>
          <p:cNvSpPr>
            <a:spLocks noGrp="1"/>
          </p:cNvSpPr>
          <p:nvPr>
            <p:ph idx="1"/>
          </p:nvPr>
        </p:nvSpPr>
        <p:spPr>
          <a:xfrm>
            <a:off x="110751" y="2011295"/>
            <a:ext cx="5985248" cy="5354425"/>
          </a:xfrm>
        </p:spPr>
        <p:txBody>
          <a:bodyPr>
            <a:normAutofit/>
          </a:bodyPr>
          <a:lstStyle/>
          <a:p>
            <a:pPr marL="0" indent="0">
              <a:lnSpc>
                <a:spcPct val="70000"/>
              </a:lnSpc>
              <a:buNone/>
            </a:pPr>
            <a:r>
              <a:rPr lang="ru-RU" dirty="0">
                <a:latin typeface="Times New Roman" panose="02020603050405020304" pitchFamily="18" charset="0"/>
                <a:cs typeface="Times New Roman" panose="02020603050405020304" pitchFamily="18" charset="0"/>
              </a:rPr>
              <a:t>Ученик рассматривается как равноправный партнер в общении, коллега в совместном поиске знаний. Учитель привлекает учеников к принятию решений, учитывает их мнения, поощряет самостоятельность суждений, учитывает не только успеваемость, но и личностные качества учеников. Методами воздействия являются побуждение к действию, совет, просьба. У учителей с демократическим стилем руководства школьники чаще испытывают состояния спокойной удовлетворенности, высокой самооценки. Учителя с этим стилем больше обращают внимание на свои психологические умения. Для таких учителей характерны большая профессиональная устойчивость, удовлетворенность своей профессией.</a:t>
            </a:r>
          </a:p>
          <a:p>
            <a:pPr marL="0" indent="0">
              <a:lnSpc>
                <a:spcPct val="70000"/>
              </a:lnSpc>
              <a:buNone/>
            </a:pPr>
            <a:endParaRPr lang="ru-RU" sz="1900" dirty="0"/>
          </a:p>
        </p:txBody>
      </p:sp>
    </p:spTree>
    <p:extLst>
      <p:ext uri="{BB962C8B-B14F-4D97-AF65-F5344CB8AC3E}">
        <p14:creationId xmlns:p14="http://schemas.microsoft.com/office/powerpoint/2010/main" val="259678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p:cNvPicPr>
            <a:picLocks noChangeAspect="1"/>
          </p:cNvPicPr>
          <p:nvPr/>
        </p:nvPicPr>
        <p:blipFill rotWithShape="1">
          <a:blip r:embed="rId2">
            <a:alphaModFix amt="15000"/>
            <a:extLst/>
          </a:blip>
          <a:srcRect b="8163"/>
          <a:stretch/>
        </p:blipFill>
        <p:spPr>
          <a:xfrm>
            <a:off x="-608749" y="753227"/>
            <a:ext cx="12192000" cy="6858001"/>
          </a:xfrm>
          <a:prstGeom prst="rect">
            <a:avLst/>
          </a:prstGeom>
        </p:spPr>
      </p:pic>
      <p:pic>
        <p:nvPicPr>
          <p:cNvPr id="14" name="Picture 7"/>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5" name="Picture 8"/>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609600"/>
            <a:ext cx="10437812" cy="1368198"/>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680321" y="753228"/>
            <a:ext cx="9613861" cy="1080938"/>
          </a:xfrm>
        </p:spPr>
        <p:txBody>
          <a:bodyPr>
            <a:normAutofit/>
          </a:bodyPr>
          <a:lstStyle/>
          <a:p>
            <a:r>
              <a:rPr lang="ru-RU" b="1" u="sng" dirty="0"/>
              <a:t>Попустительский стиль.</a:t>
            </a:r>
            <a:endParaRPr lang="ru-RU" dirty="0"/>
          </a:p>
        </p:txBody>
      </p:sp>
      <p:sp>
        <p:nvSpPr>
          <p:cNvPr id="3" name="Объект 2"/>
          <p:cNvSpPr>
            <a:spLocks noGrp="1"/>
          </p:cNvSpPr>
          <p:nvPr>
            <p:ph idx="1"/>
          </p:nvPr>
        </p:nvSpPr>
        <p:spPr>
          <a:xfrm>
            <a:off x="366392" y="1970239"/>
            <a:ext cx="9613861" cy="2833988"/>
          </a:xfrm>
        </p:spPr>
        <p:txBody>
          <a:bodyPr anchor="ctr">
            <a:normAutofit/>
          </a:bodyPr>
          <a:lstStyle/>
          <a:p>
            <a:pPr marL="0" indent="0">
              <a:buNone/>
            </a:pPr>
            <a:r>
              <a:rPr lang="ru-RU" dirty="0">
                <a:latin typeface="Times New Roman" panose="02020603050405020304" pitchFamily="18" charset="0"/>
                <a:cs typeface="Times New Roman" panose="02020603050405020304" pitchFamily="18" charset="0"/>
              </a:rPr>
              <a:t>Учитель уходит от принятия решений, передавая инициативу ученикам, коллегам. Организацию и контроль деятельности учащихся осуществляет без системы, проявляет нерешительность, колебания. В классе неустойчивый микроклимат, скрытые конфликты.</a:t>
            </a:r>
          </a:p>
        </p:txBody>
      </p:sp>
    </p:spTree>
    <p:extLst>
      <p:ext uri="{BB962C8B-B14F-4D97-AF65-F5344CB8AC3E}">
        <p14:creationId xmlns:p14="http://schemas.microsoft.com/office/powerpoint/2010/main" val="3863583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Берлин">
  <a:themeElements>
    <a:clrScheme name="Берлин">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Берлин">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Берлин">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TM04033917[[fn=Берлин]]</Template>
  <TotalTime>53</TotalTime>
  <Words>985</Words>
  <Application>Microsoft Office PowerPoint</Application>
  <PresentationFormat>Широкоэкранный</PresentationFormat>
  <Paragraphs>37</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Times New Roman</vt:lpstr>
      <vt:lpstr>Trebuchet MS</vt:lpstr>
      <vt:lpstr>Берлин</vt:lpstr>
      <vt:lpstr>Индивидуальные стили педагогической деятельности, их характеристика.</vt:lpstr>
      <vt:lpstr>Общая характеристика стиля деятельности. </vt:lpstr>
      <vt:lpstr>Авторитарный стиль. </vt:lpstr>
      <vt:lpstr>Демократический стиль. </vt:lpstr>
      <vt:lpstr>Попустительский стиль. </vt:lpstr>
      <vt:lpstr>Общая характеристика стиля педагогической деятельности Стиль педагогической деятельности включает и стиль управления, и стиль саморегуляции, и стиль общения, и когнитивный стиль учителя.  </vt:lpstr>
      <vt:lpstr>Авторитарный стиль.</vt:lpstr>
      <vt:lpstr>Демократический стиль.</vt:lpstr>
      <vt:lpstr>Попустительский стиль.</vt:lpstr>
      <vt:lpstr>Стили педагогической деятельности в зависимости от ее характера. (А.К. Маркова, А.Я. Никонова.)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Индивидуальные стили педагогической деятельности, их характеристика.</dc:title>
  <dc:creator>Анастасия</dc:creator>
  <cp:lastModifiedBy>Анастасия</cp:lastModifiedBy>
  <cp:revision>6</cp:revision>
  <dcterms:created xsi:type="dcterms:W3CDTF">2017-01-18T16:31:45Z</dcterms:created>
  <dcterms:modified xsi:type="dcterms:W3CDTF">2017-01-18T17:35:30Z</dcterms:modified>
</cp:coreProperties>
</file>