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9" r:id="rId2"/>
    <p:sldId id="295" r:id="rId3"/>
    <p:sldId id="280" r:id="rId4"/>
    <p:sldId id="264" r:id="rId5"/>
    <p:sldId id="302" r:id="rId6"/>
    <p:sldId id="296" r:id="rId7"/>
    <p:sldId id="297" r:id="rId8"/>
    <p:sldId id="298" r:id="rId9"/>
    <p:sldId id="301" r:id="rId10"/>
    <p:sldId id="294" r:id="rId11"/>
    <p:sldId id="291" r:id="rId12"/>
    <p:sldId id="293" r:id="rId13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-792" y="-108"/>
      </p:cViewPr>
      <p:guideLst>
        <p:guide orient="horz" pos="2160"/>
        <p:guide pos="384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FFBD-13F8-4557-87B5-E3112BD04CD2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DDA1A-BD8C-427A-9601-99A96C2C18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028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FFBD-13F8-4557-87B5-E3112BD04CD2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DDA1A-BD8C-427A-9601-99A96C2C18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714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6" y="274641"/>
            <a:ext cx="70786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FFBD-13F8-4557-87B5-E3112BD04CD2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DDA1A-BD8C-427A-9601-99A96C2C18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706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FFBD-13F8-4557-87B5-E3112BD04CD2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DDA1A-BD8C-427A-9601-99A96C2C18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901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FFBD-13F8-4557-87B5-E3112BD04CD2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DDA1A-BD8C-427A-9601-99A96C2C18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160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FFBD-13F8-4557-87B5-E3112BD04CD2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DDA1A-BD8C-427A-9601-99A96C2C18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784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FFBD-13F8-4557-87B5-E3112BD04CD2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DDA1A-BD8C-427A-9601-99A96C2C18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008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FFBD-13F8-4557-87B5-E3112BD04CD2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DDA1A-BD8C-427A-9601-99A96C2C18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455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FFBD-13F8-4557-87B5-E3112BD04CD2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DDA1A-BD8C-427A-9601-99A96C2C18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148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FFBD-13F8-4557-87B5-E3112BD04CD2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DDA1A-BD8C-427A-9601-99A96C2C18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43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FFBD-13F8-4557-87B5-E3112BD04CD2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DDA1A-BD8C-427A-9601-99A96C2C18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119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2000"/>
            <a:lum/>
          </a:blip>
          <a:srcRect/>
          <a:stretch>
            <a:fillRect t="-28000" b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1FFBD-13F8-4557-87B5-E3112BD04CD2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DDA1A-BD8C-427A-9601-99A96C2C18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025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0670" y="442684"/>
            <a:ext cx="8420100" cy="382088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Функциональная грамотность на уроках математики во 2классе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63419" y="5629725"/>
            <a:ext cx="42073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Учитель : Плотникова Е.М.</a:t>
            </a:r>
          </a:p>
        </p:txBody>
      </p:sp>
      <p:pic>
        <p:nvPicPr>
          <p:cNvPr id="1030" name="Picture 6" descr="https://avatars.mds.yandex.net/get-zen_doc/3311877/pub_60202b55d96a1a50b8834113_60202bd05fadcc22a928f1ae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139" y="4644568"/>
            <a:ext cx="3499989" cy="1970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88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4"/>
          <p:cNvSpPr>
            <a:spLocks noChangeArrowheads="1"/>
          </p:cNvSpPr>
          <p:nvPr/>
        </p:nvSpPr>
        <p:spPr bwMode="auto">
          <a:xfrm>
            <a:off x="1066799" y="637639"/>
            <a:ext cx="7552798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altLang="ru-RU" sz="3600" b="1" dirty="0">
                <a:solidFill>
                  <a:schemeClr val="accent6">
                    <a:lumMod val="75000"/>
                  </a:schemeClr>
                </a:solidFill>
              </a:rPr>
              <a:t>Кто </a:t>
            </a:r>
            <a:r>
              <a:rPr lang="ru-RU" alt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доволен своей работой на уроке, возьмите оранжевый шарик.</a:t>
            </a:r>
            <a:r>
              <a:rPr lang="ru-RU" altLang="ru-RU" sz="40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endParaRPr lang="ru-RU" altLang="ru-RU" sz="4000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8067" name="Rectangle 5"/>
          <p:cNvSpPr>
            <a:spLocks noChangeArrowheads="1"/>
          </p:cNvSpPr>
          <p:nvPr/>
        </p:nvSpPr>
        <p:spPr bwMode="auto">
          <a:xfrm>
            <a:off x="1066800" y="2132519"/>
            <a:ext cx="755279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altLang="ru-RU" sz="3600" b="1" dirty="0">
                <a:solidFill>
                  <a:schemeClr val="accent1"/>
                </a:solidFill>
              </a:rPr>
              <a:t>Кто </a:t>
            </a:r>
            <a:r>
              <a:rPr lang="ru-RU" altLang="ru-RU" sz="3600" b="1" dirty="0" smtClean="0">
                <a:solidFill>
                  <a:schemeClr val="accent1"/>
                </a:solidFill>
              </a:rPr>
              <a:t>считает</a:t>
            </a:r>
            <a:r>
              <a:rPr lang="ru-RU" sz="3600" b="1" dirty="0" smtClean="0">
                <a:solidFill>
                  <a:schemeClr val="accent1"/>
                </a:solidFill>
              </a:rPr>
              <a:t> </a:t>
            </a:r>
            <a:r>
              <a:rPr lang="ru-RU" sz="3600" b="1" dirty="0">
                <a:solidFill>
                  <a:schemeClr val="accent1"/>
                </a:solidFill>
              </a:rPr>
              <a:t>что он работал хорошо, но может и лучше – возьмите </a:t>
            </a:r>
            <a:r>
              <a:rPr lang="ru-RU" sz="3600" b="1" dirty="0" smtClean="0">
                <a:solidFill>
                  <a:schemeClr val="accent1"/>
                </a:solidFill>
              </a:rPr>
              <a:t>голубой</a:t>
            </a:r>
            <a:r>
              <a:rPr lang="ru-RU" altLang="ru-RU" sz="3600" b="1" dirty="0" smtClean="0">
                <a:solidFill>
                  <a:schemeClr val="accent1"/>
                </a:solidFill>
              </a:rPr>
              <a:t>.</a:t>
            </a:r>
            <a:endParaRPr lang="ru-RU" altLang="ru-RU" sz="4000" b="1" dirty="0">
              <a:solidFill>
                <a:schemeClr val="accent1"/>
              </a:solidFill>
            </a:endParaRPr>
          </a:p>
          <a:p>
            <a:r>
              <a:rPr lang="ru-RU" altLang="ru-RU" sz="4400" b="1" dirty="0">
                <a:solidFill>
                  <a:srgbClr val="FFFF00"/>
                </a:solidFill>
                <a:latin typeface="Comic Sans MS" pitchFamily="66" charset="0"/>
              </a:rPr>
              <a:t> </a:t>
            </a:r>
          </a:p>
          <a:p>
            <a:endParaRPr lang="ru-RU" altLang="ru-RU" sz="4000" dirty="0">
              <a:solidFill>
                <a:srgbClr val="0000FF"/>
              </a:solidFill>
            </a:endParaRPr>
          </a:p>
        </p:txBody>
      </p:sp>
      <p:sp>
        <p:nvSpPr>
          <p:cNvPr id="88068" name="Rectangle 6"/>
          <p:cNvSpPr>
            <a:spLocks noChangeArrowheads="1"/>
          </p:cNvSpPr>
          <p:nvPr/>
        </p:nvSpPr>
        <p:spPr bwMode="auto">
          <a:xfrm>
            <a:off x="1066799" y="4383149"/>
            <a:ext cx="7775511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altLang="ru-RU" sz="3600" dirty="0">
                <a:solidFill>
                  <a:srgbClr val="FF3300"/>
                </a:solidFill>
              </a:rPr>
              <a:t> </a:t>
            </a:r>
            <a:r>
              <a:rPr lang="ru-RU" altLang="ru-RU" sz="3600" b="1" dirty="0" smtClean="0">
                <a:solidFill>
                  <a:srgbClr val="FFC000"/>
                </a:solidFill>
              </a:rPr>
              <a:t>Кто</a:t>
            </a:r>
            <a:r>
              <a:rPr lang="ru-RU" sz="3600" b="1" dirty="0" smtClean="0">
                <a:solidFill>
                  <a:srgbClr val="FFC000"/>
                </a:solidFill>
              </a:rPr>
              <a:t> </a:t>
            </a:r>
            <a:r>
              <a:rPr lang="ru-RU" sz="3600" b="1" dirty="0">
                <a:solidFill>
                  <a:srgbClr val="FFC000"/>
                </a:solidFill>
              </a:rPr>
              <a:t>не доволен своей работой</a:t>
            </a:r>
            <a:r>
              <a:rPr lang="ru-RU" altLang="ru-RU" sz="3600" b="1" dirty="0" smtClean="0">
                <a:solidFill>
                  <a:srgbClr val="FFC000"/>
                </a:solidFill>
              </a:rPr>
              <a:t> – возьмите жёлтый шарик</a:t>
            </a:r>
            <a:r>
              <a:rPr lang="ru-RU" altLang="ru-RU" sz="3600" dirty="0" smtClean="0">
                <a:solidFill>
                  <a:srgbClr val="FFC000"/>
                </a:solidFill>
              </a:rPr>
              <a:t>.</a:t>
            </a:r>
            <a:endParaRPr lang="ru-RU" altLang="ru-RU" sz="3600" dirty="0">
              <a:solidFill>
                <a:srgbClr val="FFC000"/>
              </a:solidFill>
            </a:endParaRPr>
          </a:p>
          <a:p>
            <a:endParaRPr lang="ru-RU" altLang="ru-RU" sz="3600" dirty="0">
              <a:solidFill>
                <a:srgbClr val="FF33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8622709" y="902176"/>
            <a:ext cx="851296" cy="785813"/>
          </a:xfrm>
          <a:prstGeom prst="ellips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C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8622709" y="4594683"/>
            <a:ext cx="851296" cy="78581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8622708" y="2355523"/>
            <a:ext cx="851298" cy="785813"/>
          </a:xfrm>
          <a:prstGeom prst="ellipse">
            <a:avLst/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C000"/>
              </a:solidFill>
              <a:highlight>
                <a:srgbClr val="FFFF00"/>
              </a:highligh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62729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786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AutoShape 2"/>
          <p:cNvSpPr>
            <a:spLocks noGrp="1" noChangeArrowheads="1"/>
          </p:cNvSpPr>
          <p:nvPr>
            <p:ph type="title"/>
          </p:nvPr>
        </p:nvSpPr>
        <p:spPr>
          <a:xfrm>
            <a:off x="975123" y="762000"/>
            <a:ext cx="7955756" cy="1143000"/>
          </a:xfrm>
        </p:spPr>
        <p:txBody>
          <a:bodyPr/>
          <a:lstStyle/>
          <a:p>
            <a:r>
              <a:rPr lang="ru-RU" dirty="0">
                <a:solidFill>
                  <a:srgbClr val="CC3399"/>
                </a:solidFill>
              </a:rPr>
              <a:t>             </a:t>
            </a:r>
            <a:r>
              <a:rPr lang="ru-RU" b="1" dirty="0">
                <a:solidFill>
                  <a:srgbClr val="0070C0"/>
                </a:solidFill>
              </a:rPr>
              <a:t>Домашнее задание.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>
          <a:xfrm>
            <a:off x="3002757" y="2362202"/>
            <a:ext cx="6239404" cy="37242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3333FF"/>
                </a:solidFill>
              </a:rPr>
              <a:t>1.Найти периметр своей комнаты.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3333FF"/>
                </a:solidFill>
              </a:rPr>
              <a:t>2.Раб.тетр.стр.49</a:t>
            </a:r>
          </a:p>
        </p:txBody>
      </p:sp>
      <p:pic>
        <p:nvPicPr>
          <p:cNvPr id="80900" name="Picture 4" descr="18aa2fb4e9dffae706350c836ff29403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513" y="836615"/>
            <a:ext cx="115570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3321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80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/>
      <p:bldP spid="8089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WordArt 4"/>
          <p:cNvSpPr>
            <a:spLocks noChangeArrowheads="1" noChangeShapeType="1" noTextEdit="1"/>
          </p:cNvSpPr>
          <p:nvPr/>
        </p:nvSpPr>
        <p:spPr bwMode="auto">
          <a:xfrm>
            <a:off x="552054" y="1484313"/>
            <a:ext cx="8801894" cy="331311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/>
            <a:r>
              <a:rPr lang="ru-RU" sz="44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Спасибо за хорошую работу!</a:t>
            </a:r>
          </a:p>
        </p:txBody>
      </p:sp>
      <p:pic>
        <p:nvPicPr>
          <p:cNvPr id="81925" name="Picture 5" descr="an1_kotgitarist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323" y="4508502"/>
            <a:ext cx="1258888" cy="157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9741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" y="718457"/>
            <a:ext cx="8915400" cy="5407709"/>
          </a:xfrm>
        </p:spPr>
        <p:txBody>
          <a:bodyPr/>
          <a:lstStyle/>
          <a:p>
            <a:pPr marL="0" indent="0">
              <a:buNone/>
            </a:pPr>
            <a:r>
              <a:rPr lang="ru-RU" smtClean="0"/>
              <a:t>        </a:t>
            </a:r>
            <a:r>
              <a:rPr lang="ru-RU" sz="8000" smtClean="0"/>
              <a:t>34+20,        </a:t>
            </a:r>
            <a:r>
              <a:rPr lang="ru-RU" sz="8000" dirty="0"/>
              <a:t>40+8, </a:t>
            </a:r>
            <a:endParaRPr lang="ru-RU" sz="8000" dirty="0" smtClean="0"/>
          </a:p>
          <a:p>
            <a:pPr marL="0" indent="0">
              <a:buNone/>
            </a:pPr>
            <a:r>
              <a:rPr lang="ru-RU" sz="8000" dirty="0" smtClean="0"/>
              <a:t>    76-6</a:t>
            </a:r>
            <a:r>
              <a:rPr lang="ru-RU" sz="8000" dirty="0"/>
              <a:t>, </a:t>
            </a:r>
            <a:r>
              <a:rPr lang="ru-RU" sz="8000" dirty="0" smtClean="0"/>
              <a:t>      82-80</a:t>
            </a:r>
          </a:p>
          <a:p>
            <a:pPr marL="0" indent="0">
              <a:buNone/>
            </a:pPr>
            <a:r>
              <a:rPr lang="ru-RU" sz="8000" dirty="0" smtClean="0"/>
              <a:t>        (40+5) -10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155036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</a:rPr>
              <a:t>Тема урока: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0551" y="2862474"/>
            <a:ext cx="7406309" cy="18486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/>
              <a:t>Повторение изученного материала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248752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</a:rPr>
              <a:t>Цель урока: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3231" y="2305882"/>
            <a:ext cx="8915400" cy="20772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/>
              <a:t>Закрепить</a:t>
            </a:r>
            <a:r>
              <a:rPr lang="ru-RU" sz="4800" b="1" i="1" dirty="0" smtClean="0"/>
              <a:t> </a:t>
            </a:r>
            <a:r>
              <a:rPr lang="ru-RU" sz="4800" b="1" dirty="0" smtClean="0"/>
              <a:t>знания, </a:t>
            </a:r>
            <a:r>
              <a:rPr lang="ru-RU" sz="4800" b="1" dirty="0"/>
              <a:t>полученные на предыдущих </a:t>
            </a:r>
            <a:r>
              <a:rPr lang="ru-RU" sz="4800" b="1" dirty="0" smtClean="0"/>
              <a:t>уроках .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363702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229" y="217714"/>
            <a:ext cx="5736771" cy="6640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698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693869"/>
              </p:ext>
            </p:extLst>
          </p:nvPr>
        </p:nvGraphicFramePr>
        <p:xfrm>
          <a:off x="0" y="0"/>
          <a:ext cx="7205870" cy="402567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535876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4710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28611"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 i="1" dirty="0" err="1">
                          <a:solidFill>
                            <a:schemeClr val="tx1"/>
                          </a:solidFill>
                          <a:effectLst/>
                        </a:rPr>
                        <a:t>Высота</a:t>
                      </a:r>
                      <a:r>
                        <a:rPr lang="en-US" sz="2400" i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400" i="1" dirty="0" err="1">
                          <a:solidFill>
                            <a:schemeClr val="tx1"/>
                          </a:solidFill>
                          <a:effectLst/>
                        </a:rPr>
                        <a:t>сосны</a:t>
                      </a:r>
                      <a:r>
                        <a:rPr lang="en-US" sz="2400" i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ru-RU" sz="2400" i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1524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</a:pPr>
                      <a:r>
                        <a:rPr lang="en-US" sz="2400" i="1" dirty="0" err="1">
                          <a:solidFill>
                            <a:schemeClr val="tx1"/>
                          </a:solidFill>
                          <a:effectLst/>
                        </a:rPr>
                        <a:t>Цена</a:t>
                      </a:r>
                      <a:r>
                        <a:rPr lang="en-US" sz="2400" i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ru-RU" sz="2400" b="1" i="1" dirty="0">
                        <a:solidFill>
                          <a:schemeClr val="tx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73025" marT="1524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02890"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 dirty="0" err="1">
                          <a:effectLst/>
                        </a:rPr>
                        <a:t>До</a:t>
                      </a:r>
                      <a:r>
                        <a:rPr lang="en-US" sz="2400" dirty="0">
                          <a:effectLst/>
                        </a:rPr>
                        <a:t> 1 </a:t>
                      </a:r>
                      <a:r>
                        <a:rPr lang="en-US" sz="2400" dirty="0" err="1">
                          <a:effectLst/>
                        </a:rPr>
                        <a:t>метра</a:t>
                      </a:r>
                      <a:r>
                        <a:rPr lang="en-US" sz="2400" dirty="0">
                          <a:effectLst/>
                        </a:rPr>
                        <a:t>  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15240" marB="0"/>
                </a:tc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 dirty="0">
                          <a:effectLst/>
                        </a:rPr>
                        <a:t>50 р.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1524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02890"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 dirty="0">
                          <a:effectLst/>
                        </a:rPr>
                        <a:t>1 </a:t>
                      </a:r>
                      <a:r>
                        <a:rPr lang="en-US" sz="2400" dirty="0" err="1">
                          <a:effectLst/>
                        </a:rPr>
                        <a:t>метр</a:t>
                      </a:r>
                      <a:r>
                        <a:rPr lang="en-US" sz="2400" dirty="0">
                          <a:effectLst/>
                        </a:rPr>
                        <a:t>  - 1 </a:t>
                      </a:r>
                      <a:r>
                        <a:rPr lang="en-US" sz="2400" dirty="0" err="1">
                          <a:effectLst/>
                        </a:rPr>
                        <a:t>метр</a:t>
                      </a:r>
                      <a:r>
                        <a:rPr lang="en-US" sz="2400" dirty="0">
                          <a:effectLst/>
                        </a:rPr>
                        <a:t> 50 </a:t>
                      </a:r>
                      <a:r>
                        <a:rPr lang="en-US" sz="2400" dirty="0" err="1">
                          <a:effectLst/>
                        </a:rPr>
                        <a:t>сантиметров</a:t>
                      </a:r>
                      <a:r>
                        <a:rPr lang="en-US" sz="2400" dirty="0">
                          <a:effectLst/>
                        </a:rPr>
                        <a:t> 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15240" marB="0"/>
                </a:tc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>
                          <a:effectLst/>
                        </a:rPr>
                        <a:t>100 р. 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1524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28611"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 dirty="0">
                          <a:effectLst/>
                        </a:rPr>
                        <a:t>1 </a:t>
                      </a:r>
                      <a:r>
                        <a:rPr lang="en-US" sz="2400" dirty="0" err="1">
                          <a:effectLst/>
                        </a:rPr>
                        <a:t>метр</a:t>
                      </a:r>
                      <a:r>
                        <a:rPr lang="en-US" sz="2400" dirty="0">
                          <a:effectLst/>
                        </a:rPr>
                        <a:t> 50 </a:t>
                      </a:r>
                      <a:r>
                        <a:rPr lang="en-US" sz="2400" dirty="0" err="1">
                          <a:effectLst/>
                        </a:rPr>
                        <a:t>сантиметров</a:t>
                      </a:r>
                      <a:r>
                        <a:rPr lang="en-US" sz="2400" dirty="0">
                          <a:effectLst/>
                        </a:rPr>
                        <a:t>  – 2 </a:t>
                      </a:r>
                      <a:r>
                        <a:rPr lang="en-US" sz="2400" dirty="0" err="1">
                          <a:effectLst/>
                        </a:rPr>
                        <a:t>метра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15240" marB="0"/>
                </a:tc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>
                          <a:effectLst/>
                        </a:rPr>
                        <a:t>150 р. 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1524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02890"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 dirty="0">
                          <a:effectLst/>
                        </a:rPr>
                        <a:t>2 </a:t>
                      </a:r>
                      <a:r>
                        <a:rPr lang="en-US" sz="2400" dirty="0" err="1">
                          <a:effectLst/>
                        </a:rPr>
                        <a:t>метра</a:t>
                      </a:r>
                      <a:r>
                        <a:rPr lang="en-US" sz="2400" dirty="0">
                          <a:effectLst/>
                        </a:rPr>
                        <a:t> – 2 </a:t>
                      </a:r>
                      <a:r>
                        <a:rPr lang="en-US" sz="2400" dirty="0" err="1">
                          <a:effectLst/>
                        </a:rPr>
                        <a:t>метра</a:t>
                      </a:r>
                      <a:r>
                        <a:rPr lang="en-US" sz="2400" dirty="0">
                          <a:effectLst/>
                        </a:rPr>
                        <a:t> 50 </a:t>
                      </a:r>
                      <a:r>
                        <a:rPr lang="en-US" sz="2400" dirty="0" err="1">
                          <a:effectLst/>
                        </a:rPr>
                        <a:t>сантиметров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15240" marB="0"/>
                </a:tc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>
                          <a:effectLst/>
                        </a:rPr>
                        <a:t>200 р. 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1524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28611"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 dirty="0">
                          <a:effectLst/>
                        </a:rPr>
                        <a:t>2 </a:t>
                      </a:r>
                      <a:r>
                        <a:rPr lang="en-US" sz="2400" dirty="0" err="1">
                          <a:effectLst/>
                        </a:rPr>
                        <a:t>метра</a:t>
                      </a:r>
                      <a:r>
                        <a:rPr lang="en-US" sz="2400" dirty="0">
                          <a:effectLst/>
                        </a:rPr>
                        <a:t> 50 </a:t>
                      </a:r>
                      <a:r>
                        <a:rPr lang="en-US" sz="2400" dirty="0" err="1">
                          <a:effectLst/>
                        </a:rPr>
                        <a:t>сантиметров</a:t>
                      </a:r>
                      <a:r>
                        <a:rPr lang="en-US" sz="2400" dirty="0">
                          <a:effectLst/>
                        </a:rPr>
                        <a:t>  – 3 </a:t>
                      </a:r>
                      <a:r>
                        <a:rPr lang="en-US" sz="2400" dirty="0" err="1">
                          <a:effectLst/>
                        </a:rPr>
                        <a:t>метра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15240" marB="0"/>
                </a:tc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 dirty="0">
                          <a:effectLst/>
                        </a:rPr>
                        <a:t>250р.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1524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31167"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>
                          <a:effectLst/>
                        </a:rPr>
                        <a:t>3 метра – 3 метра 50 сантиметров 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15240" marB="0"/>
                </a:tc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 dirty="0">
                          <a:effectLst/>
                        </a:rPr>
                        <a:t>300 р.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1524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81901"/>
              </p:ext>
            </p:extLst>
          </p:nvPr>
        </p:nvGraphicFramePr>
        <p:xfrm>
          <a:off x="0" y="4521394"/>
          <a:ext cx="7205870" cy="2336606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538700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1886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85040"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 i="1" dirty="0" err="1">
                          <a:solidFill>
                            <a:schemeClr val="tx1"/>
                          </a:solidFill>
                          <a:effectLst/>
                        </a:rPr>
                        <a:t>Высота</a:t>
                      </a:r>
                      <a:r>
                        <a:rPr lang="en-US" sz="2400" i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400" i="1" dirty="0" err="1">
                          <a:solidFill>
                            <a:schemeClr val="tx1"/>
                          </a:solidFill>
                          <a:effectLst/>
                        </a:rPr>
                        <a:t>ели</a:t>
                      </a:r>
                      <a:r>
                        <a:rPr lang="en-US" sz="2400" i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ru-RU" sz="2400" i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37465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 i="1" dirty="0" err="1">
                          <a:solidFill>
                            <a:schemeClr val="tx1"/>
                          </a:solidFill>
                          <a:effectLst/>
                        </a:rPr>
                        <a:t>Цена</a:t>
                      </a:r>
                      <a:r>
                        <a:rPr lang="en-US" sz="2400" i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ru-RU" sz="2400" i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37465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83855"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 dirty="0" err="1">
                          <a:effectLst/>
                        </a:rPr>
                        <a:t>До</a:t>
                      </a:r>
                      <a:r>
                        <a:rPr lang="en-US" sz="2400" dirty="0">
                          <a:effectLst/>
                        </a:rPr>
                        <a:t> 1 </a:t>
                      </a:r>
                      <a:r>
                        <a:rPr lang="en-US" sz="2400" dirty="0" err="1">
                          <a:effectLst/>
                        </a:rPr>
                        <a:t>метра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37465" marB="0"/>
                </a:tc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 dirty="0">
                          <a:effectLst/>
                        </a:rPr>
                        <a:t>100 р.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37465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82671"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 dirty="0">
                          <a:effectLst/>
                        </a:rPr>
                        <a:t>1 </a:t>
                      </a:r>
                      <a:r>
                        <a:rPr lang="en-US" sz="2400" dirty="0" err="1">
                          <a:effectLst/>
                        </a:rPr>
                        <a:t>метр</a:t>
                      </a:r>
                      <a:r>
                        <a:rPr lang="en-US" sz="2400" dirty="0">
                          <a:effectLst/>
                        </a:rPr>
                        <a:t> – 2 </a:t>
                      </a:r>
                      <a:r>
                        <a:rPr lang="en-US" sz="2400" dirty="0" err="1">
                          <a:effectLst/>
                        </a:rPr>
                        <a:t>метра</a:t>
                      </a:r>
                      <a:r>
                        <a:rPr lang="en-US" sz="2400" dirty="0">
                          <a:effectLst/>
                        </a:rPr>
                        <a:t> 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37465" marB="0"/>
                </a:tc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>
                          <a:effectLst/>
                        </a:rPr>
                        <a:t>200 р. 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37465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85040"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 dirty="0">
                          <a:effectLst/>
                        </a:rPr>
                        <a:t>2 </a:t>
                      </a:r>
                      <a:r>
                        <a:rPr lang="en-US" sz="2400" dirty="0" err="1">
                          <a:effectLst/>
                        </a:rPr>
                        <a:t>метра</a:t>
                      </a:r>
                      <a:r>
                        <a:rPr lang="en-US" sz="2400" dirty="0">
                          <a:effectLst/>
                        </a:rPr>
                        <a:t> – 3 </a:t>
                      </a:r>
                      <a:r>
                        <a:rPr lang="en-US" sz="2400" dirty="0" err="1">
                          <a:effectLst/>
                        </a:rPr>
                        <a:t>метра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37465" marB="0"/>
                </a:tc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 dirty="0">
                          <a:effectLst/>
                        </a:rPr>
                        <a:t>250 р.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37465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35" r="46327"/>
          <a:stretch/>
        </p:blipFill>
        <p:spPr>
          <a:xfrm>
            <a:off x="7551730" y="4371033"/>
            <a:ext cx="1910961" cy="24869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11" t="7987" b="4900"/>
          <a:stretch/>
        </p:blipFill>
        <p:spPr>
          <a:xfrm>
            <a:off x="7430664" y="271305"/>
            <a:ext cx="2153095" cy="3084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99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984" y="1302026"/>
            <a:ext cx="8916764" cy="4174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578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6680718"/>
              </p:ext>
            </p:extLst>
          </p:nvPr>
        </p:nvGraphicFramePr>
        <p:xfrm>
          <a:off x="1888434" y="1033670"/>
          <a:ext cx="6510130" cy="4492485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410486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0526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50266"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 dirty="0" err="1">
                          <a:effectLst/>
                        </a:rPr>
                        <a:t>Шарики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3619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 b="1">
                          <a:effectLst/>
                        </a:rPr>
                        <a:t>3 р. </a:t>
                      </a:r>
                      <a:endParaRPr lang="ru-RU" sz="2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3619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47229"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>
                          <a:effectLst/>
                        </a:rPr>
                        <a:t>Хлопушки 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3619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 b="1">
                          <a:effectLst/>
                        </a:rPr>
                        <a:t>6 р. </a:t>
                      </a:r>
                      <a:endParaRPr lang="ru-RU" sz="2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3619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50266"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 dirty="0" err="1">
                          <a:effectLst/>
                        </a:rPr>
                        <a:t>Звёздочки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3619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 b="1">
                          <a:effectLst/>
                        </a:rPr>
                        <a:t>9 р. </a:t>
                      </a:r>
                      <a:endParaRPr lang="ru-RU" sz="2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3619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47229"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 dirty="0" err="1">
                          <a:effectLst/>
                        </a:rPr>
                        <a:t>Вертушки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3619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 b="1">
                          <a:effectLst/>
                        </a:rPr>
                        <a:t>11 р. </a:t>
                      </a:r>
                      <a:endParaRPr lang="ru-RU" sz="2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3619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47229"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>
                          <a:effectLst/>
                        </a:rPr>
                        <a:t>Мишура 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3619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 b="1">
                          <a:effectLst/>
                        </a:rPr>
                        <a:t>10 р. </a:t>
                      </a:r>
                      <a:endParaRPr lang="ru-RU" sz="2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3619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50266"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 dirty="0" err="1">
                          <a:effectLst/>
                        </a:rPr>
                        <a:t>Гирлянда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3619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 b="1" dirty="0">
                          <a:effectLst/>
                        </a:rPr>
                        <a:t>15  р.  </a:t>
                      </a:r>
                      <a:endParaRPr lang="ru-RU" sz="2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3619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550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428399"/>
              </p:ext>
            </p:extLst>
          </p:nvPr>
        </p:nvGraphicFramePr>
        <p:xfrm>
          <a:off x="1160313" y="1393081"/>
          <a:ext cx="7299254" cy="3577913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495225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34700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95311"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 i="1">
                          <a:solidFill>
                            <a:schemeClr val="tx1"/>
                          </a:solidFill>
                          <a:effectLst/>
                        </a:rPr>
                        <a:t>Название конфет </a:t>
                      </a:r>
                      <a:endParaRPr lang="ru-RU" sz="2400" i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3619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 i="1" dirty="0" err="1">
                          <a:solidFill>
                            <a:schemeClr val="tx1"/>
                          </a:solidFill>
                          <a:effectLst/>
                        </a:rPr>
                        <a:t>Цена</a:t>
                      </a:r>
                      <a:r>
                        <a:rPr lang="en-US" sz="2400" i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400" i="1" dirty="0" err="1">
                          <a:solidFill>
                            <a:schemeClr val="tx1"/>
                          </a:solidFill>
                          <a:effectLst/>
                        </a:rPr>
                        <a:t>за</a:t>
                      </a:r>
                      <a:r>
                        <a:rPr lang="en-US" sz="2400" i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400" i="1" dirty="0" err="1">
                          <a:solidFill>
                            <a:schemeClr val="tx1"/>
                          </a:solidFill>
                          <a:effectLst/>
                        </a:rPr>
                        <a:t>штуку</a:t>
                      </a:r>
                      <a:r>
                        <a:rPr lang="en-US" sz="2400" i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ru-RU" sz="2400" i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3619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95311"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>
                          <a:effectLst/>
                        </a:rPr>
                        <a:t>«Красный мак» 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3619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>
                          <a:effectLst/>
                        </a:rPr>
                        <a:t>8 р. 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3619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97730"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>
                          <a:effectLst/>
                        </a:rPr>
                        <a:t>«Милка» 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3619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 dirty="0">
                          <a:effectLst/>
                        </a:rPr>
                        <a:t>5 р. 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3619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95311"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 dirty="0">
                          <a:effectLst/>
                        </a:rPr>
                        <a:t>«</a:t>
                      </a:r>
                      <a:r>
                        <a:rPr lang="en-US" sz="2400" dirty="0" err="1">
                          <a:effectLst/>
                        </a:rPr>
                        <a:t>Ириска</a:t>
                      </a:r>
                      <a:r>
                        <a:rPr lang="en-US" sz="2400" dirty="0">
                          <a:effectLst/>
                        </a:rPr>
                        <a:t>» 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3619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>
                          <a:effectLst/>
                        </a:rPr>
                        <a:t>4 р. 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3619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97730"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>
                          <a:effectLst/>
                        </a:rPr>
                        <a:t>«Кит-кат» 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3619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>
                          <a:effectLst/>
                        </a:rPr>
                        <a:t>7 р. 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3619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96520"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 dirty="0">
                          <a:effectLst/>
                        </a:rPr>
                        <a:t>«</a:t>
                      </a:r>
                      <a:r>
                        <a:rPr lang="en-US" sz="2400" dirty="0" err="1">
                          <a:effectLst/>
                        </a:rPr>
                        <a:t>Красная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шапочка</a:t>
                      </a:r>
                      <a:r>
                        <a:rPr lang="en-US" sz="2400" dirty="0">
                          <a:effectLst/>
                        </a:rPr>
                        <a:t>» 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3619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indent="-6350" algn="just">
                        <a:lnSpc>
                          <a:spcPct val="110000"/>
                        </a:lnSpc>
                        <a:spcAft>
                          <a:spcPts val="20"/>
                        </a:spcAft>
                      </a:pPr>
                      <a:r>
                        <a:rPr lang="en-US" sz="2400" dirty="0">
                          <a:effectLst/>
                        </a:rPr>
                        <a:t>12р. 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73025" marT="3619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8456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399</TotalTime>
  <Words>241</Words>
  <Application>Microsoft Office PowerPoint</Application>
  <PresentationFormat>Лист A4 (210x297 мм)</PresentationFormat>
  <Paragraphs>64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Функциональная грамотность на уроках математики во 2классе</vt:lpstr>
      <vt:lpstr>Презентация PowerPoint</vt:lpstr>
      <vt:lpstr>Тема урока:</vt:lpstr>
      <vt:lpstr>Цель урока: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Домашнее задание.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</dc:title>
  <dc:creator>Irina</dc:creator>
  <cp:lastModifiedBy>Пользователь Windows</cp:lastModifiedBy>
  <cp:revision>39</cp:revision>
  <dcterms:created xsi:type="dcterms:W3CDTF">2020-05-20T05:39:07Z</dcterms:created>
  <dcterms:modified xsi:type="dcterms:W3CDTF">2023-11-29T06:05:06Z</dcterms:modified>
</cp:coreProperties>
</file>