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79" r:id="rId1"/>
  </p:sldMasterIdLst>
  <p:notesMasterIdLst>
    <p:notesMasterId r:id="rId16"/>
  </p:notesMasterIdLst>
  <p:sldIdLst>
    <p:sldId id="289" r:id="rId2"/>
    <p:sldId id="294" r:id="rId3"/>
    <p:sldId id="286" r:id="rId4"/>
    <p:sldId id="287" r:id="rId5"/>
    <p:sldId id="290" r:id="rId6"/>
    <p:sldId id="264" r:id="rId7"/>
    <p:sldId id="291" r:id="rId8"/>
    <p:sldId id="281" r:id="rId9"/>
    <p:sldId id="261" r:id="rId10"/>
    <p:sldId id="265" r:id="rId11"/>
    <p:sldId id="284" r:id="rId12"/>
    <p:sldId id="293" r:id="rId13"/>
    <p:sldId id="285" r:id="rId14"/>
    <p:sldId id="292" r:id="rId15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00"/>
    <a:srgbClr val="FFFFFF"/>
    <a:srgbClr val="24829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6206272-3FEE-4399-9CA9-DD40C626F748}" type="datetimeFigureOut">
              <a:rPr lang="ru-RU"/>
              <a:pPr>
                <a:defRPr/>
              </a:pPr>
              <a:t>14.12.2023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25F8AF7-9C8C-4890-AA60-2A31B3B0A5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CE8E071-2CF7-4EEA-9748-B20462A3E5A5}" type="datetimeFigureOut">
              <a:rPr lang="fr-FR" smtClean="0"/>
              <a:pPr>
                <a:defRPr/>
              </a:pPr>
              <a:t>14/12/2023</a:t>
            </a:fld>
            <a:endParaRPr lang="fr-FR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8D4C6C0-04A2-4B8D-A682-6C55B711A6D4}" type="slidenum">
              <a:rPr lang="fr-FR" altLang="ru-RU" smtClean="0"/>
              <a:pPr>
                <a:defRPr/>
              </a:pPr>
              <a:t>‹#›</a:t>
            </a:fld>
            <a:endParaRPr lang="fr-FR" alt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FE8BADC-F9FB-41D7-985C-EB8C2D3C5150}" type="datetimeFigureOut">
              <a:rPr lang="fr-FR" smtClean="0"/>
              <a:pPr>
                <a:defRPr/>
              </a:pPr>
              <a:t>14/12/2023</a:t>
            </a:fld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7C458AD-C391-4080-B05C-02280885C822}" type="slidenum">
              <a:rPr lang="fr-FR" altLang="ru-RU" smtClean="0"/>
              <a:pPr>
                <a:defRPr/>
              </a:pPr>
              <a:t>‹#›</a:t>
            </a:fld>
            <a:endParaRPr lang="fr-FR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pPr>
              <a:defRPr/>
            </a:pPr>
            <a:fld id="{C75BEE2C-15E1-496B-8E1A-C46345BC563D}" type="datetimeFigureOut">
              <a:rPr lang="fr-FR" smtClean="0"/>
              <a:pPr>
                <a:defRPr/>
              </a:pPr>
              <a:t>14/12/2023</a:t>
            </a:fld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576BEFA6-BB33-42D6-8854-CE5A3F811E88}" type="slidenum">
              <a:rPr lang="fr-FR" altLang="ru-RU" smtClean="0"/>
              <a:pPr>
                <a:defRPr/>
              </a:pPr>
              <a:t>‹#›</a:t>
            </a:fld>
            <a:endParaRPr lang="fr-FR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E0DF09C-9756-4323-A2DA-3B8D5231858B}" type="datetimeFigureOut">
              <a:rPr lang="fr-FR" smtClean="0"/>
              <a:pPr>
                <a:defRPr/>
              </a:pPr>
              <a:t>14/12/2023</a:t>
            </a:fld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4511821-7969-44FE-9C16-43BBBA6FE929}" type="slidenum">
              <a:rPr lang="fr-FR" altLang="ru-RU" smtClean="0"/>
              <a:pPr>
                <a:defRPr/>
              </a:pPr>
              <a:t>‹#›</a:t>
            </a:fld>
            <a:endParaRPr lang="fr-FR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53295625-7ACA-46E8-8302-B17C0B5C1DCF}" type="datetimeFigureOut">
              <a:rPr lang="fr-FR" smtClean="0"/>
              <a:pPr>
                <a:defRPr/>
              </a:pPr>
              <a:t>14/12/2023</a:t>
            </a:fld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pPr>
              <a:defRPr/>
            </a:pPr>
            <a:fld id="{18C9D472-8063-4CA5-8E3E-E26350F01C9B}" type="slidenum">
              <a:rPr lang="fr-FR" altLang="ru-RU" smtClean="0"/>
              <a:pPr>
                <a:defRPr/>
              </a:pPr>
              <a:t>‹#›</a:t>
            </a:fld>
            <a:endParaRPr lang="fr-FR" alt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88C6D47-EF1E-49DB-95E0-9480F5A0D737}" type="datetimeFigureOut">
              <a:rPr lang="fr-FR" smtClean="0"/>
              <a:pPr>
                <a:defRPr/>
              </a:pPr>
              <a:t>14/12/2023</a:t>
            </a:fld>
            <a:endParaRPr lang="fr-FR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198137E-5BE7-4247-BF83-00A15E989B43}" type="slidenum">
              <a:rPr lang="fr-FR" altLang="ru-RU" smtClean="0"/>
              <a:pPr>
                <a:defRPr/>
              </a:pPr>
              <a:t>‹#›</a:t>
            </a:fld>
            <a:endParaRPr lang="fr-FR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F5357EC-6796-461F-B5AF-EA0281DC98B5}" type="datetimeFigureOut">
              <a:rPr lang="fr-FR" smtClean="0"/>
              <a:pPr>
                <a:defRPr/>
              </a:pPr>
              <a:t>14/12/2023</a:t>
            </a:fld>
            <a:endParaRPr lang="fr-FR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E6908B7-2298-4DA2-8EBB-7EF4446D8670}" type="slidenum">
              <a:rPr lang="fr-FR" altLang="ru-RU" smtClean="0"/>
              <a:pPr>
                <a:defRPr/>
              </a:pPr>
              <a:t>‹#›</a:t>
            </a:fld>
            <a:endParaRPr lang="fr-FR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C404DFA-A530-4BCE-80DF-E1F95CA6F1F8}" type="datetimeFigureOut">
              <a:rPr lang="fr-FR" smtClean="0"/>
              <a:pPr>
                <a:defRPr/>
              </a:pPr>
              <a:t>14/12/2023</a:t>
            </a:fld>
            <a:endParaRPr lang="fr-FR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E5C1137-A873-4E1B-B6A7-645F0636A4C2}" type="slidenum">
              <a:rPr lang="fr-FR" altLang="ru-RU" smtClean="0"/>
              <a:pPr>
                <a:defRPr/>
              </a:pPr>
              <a:t>‹#›</a:t>
            </a:fld>
            <a:endParaRPr lang="fr-FR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D684B92E-C2A6-40D2-8135-DA6B12D149F6}" type="datetimeFigureOut">
              <a:rPr lang="fr-FR" smtClean="0"/>
              <a:pPr>
                <a:defRPr/>
              </a:pPr>
              <a:t>14/12/2023</a:t>
            </a:fld>
            <a:endParaRPr lang="fr-FR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78B32CA-5489-466A-9F46-222D668D28BD}" type="slidenum">
              <a:rPr lang="fr-FR" altLang="ru-RU" smtClean="0"/>
              <a:pPr>
                <a:defRPr/>
              </a:pPr>
              <a:t>‹#›</a:t>
            </a:fld>
            <a:endParaRPr lang="fr-FR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A20C190-3AC1-412C-BE68-8C72EDB68F67}" type="datetimeFigureOut">
              <a:rPr lang="fr-FR" smtClean="0"/>
              <a:pPr>
                <a:defRPr/>
              </a:pPr>
              <a:t>14/12/2023</a:t>
            </a:fld>
            <a:endParaRPr lang="fr-FR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2903AAD-7700-4815-845D-4A247B2C0030}" type="slidenum">
              <a:rPr lang="fr-FR" altLang="ru-RU" smtClean="0"/>
              <a:pPr>
                <a:defRPr/>
              </a:pPr>
              <a:t>‹#›</a:t>
            </a:fld>
            <a:endParaRPr lang="fr-FR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789E2C7-2409-4CA8-9EF5-C7421F61668D}" type="datetimeFigureOut">
              <a:rPr lang="fr-FR" smtClean="0"/>
              <a:pPr>
                <a:defRPr/>
              </a:pPr>
              <a:t>14/12/2023</a:t>
            </a:fld>
            <a:endParaRPr lang="fr-FR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FC00CCF-54B2-4552-B34B-857C526FD53D}" type="slidenum">
              <a:rPr lang="fr-FR" altLang="ru-RU" smtClean="0"/>
              <a:pPr>
                <a:defRPr/>
              </a:pPr>
              <a:t>‹#›</a:t>
            </a:fld>
            <a:endParaRPr lang="fr-FR" alt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95C84560-9219-4E7A-83CF-3A3C523A613D}" type="datetimeFigureOut">
              <a:rPr lang="fr-FR" smtClean="0"/>
              <a:pPr>
                <a:defRPr/>
              </a:pPr>
              <a:t>14/12/2023</a:t>
            </a:fld>
            <a:endParaRPr lang="fr-FR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fr-FR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1A775ACD-FD68-4377-A6DE-5584545529BE}" type="slidenum">
              <a:rPr lang="fr-FR" altLang="ru-RU" smtClean="0"/>
              <a:pPr>
                <a:defRPr/>
              </a:pPr>
              <a:t>‹#›</a:t>
            </a:fld>
            <a:endParaRPr lang="fr-FR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0" r:id="rId1"/>
    <p:sldLayoutId id="2147484681" r:id="rId2"/>
    <p:sldLayoutId id="2147484682" r:id="rId3"/>
    <p:sldLayoutId id="2147484683" r:id="rId4"/>
    <p:sldLayoutId id="2147484684" r:id="rId5"/>
    <p:sldLayoutId id="2147484685" r:id="rId6"/>
    <p:sldLayoutId id="2147484686" r:id="rId7"/>
    <p:sldLayoutId id="2147484687" r:id="rId8"/>
    <p:sldLayoutId id="2147484688" r:id="rId9"/>
    <p:sldLayoutId id="2147484689" r:id="rId10"/>
    <p:sldLayoutId id="2147484690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МУЗЫКА В КИНО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000" dirty="0" smtClean="0"/>
              <a:t>Урок музыки в 8-м классе</a:t>
            </a:r>
          </a:p>
          <a:p>
            <a:pPr eaLnBrk="1" hangingPunct="1">
              <a:defRPr/>
            </a:pPr>
            <a:endParaRPr lang="ru-RU" sz="2000" dirty="0" smtClean="0"/>
          </a:p>
          <a:p>
            <a:pPr eaLnBrk="1" hangingPunct="1">
              <a:defRPr/>
            </a:pPr>
            <a:endParaRPr lang="ru-RU" sz="2000" dirty="0" smtClean="0"/>
          </a:p>
          <a:p>
            <a:pPr eaLnBrk="1" hangingPunct="1">
              <a:defRPr/>
            </a:pPr>
            <a:endParaRPr lang="ru-RU" sz="1800" dirty="0" smtClean="0"/>
          </a:p>
          <a:p>
            <a:pPr eaLnBrk="1" hangingPunct="1">
              <a:defRPr/>
            </a:pPr>
            <a:endParaRPr lang="ru-RU" sz="1800" dirty="0" smtClean="0"/>
          </a:p>
          <a:p>
            <a:pPr eaLnBrk="1" hangingPunct="1">
              <a:defRPr/>
            </a:pPr>
            <a:r>
              <a:rPr lang="ru-RU" sz="1800" dirty="0" smtClean="0"/>
              <a:t>презентацию подготовила </a:t>
            </a:r>
          </a:p>
          <a:p>
            <a:pPr eaLnBrk="1" hangingPunct="1">
              <a:defRPr/>
            </a:pPr>
            <a:r>
              <a:rPr lang="ru-RU" sz="1800" dirty="0" smtClean="0"/>
              <a:t>учитель музыки </a:t>
            </a:r>
          </a:p>
          <a:p>
            <a:pPr eaLnBrk="1" hangingPunct="1">
              <a:defRPr/>
            </a:pPr>
            <a:r>
              <a:rPr lang="ru-RU" sz="1600" dirty="0" smtClean="0"/>
              <a:t>МОБУ СОШ пгт Ерофей Павлович</a:t>
            </a:r>
          </a:p>
          <a:p>
            <a:pPr eaLnBrk="1" hangingPunct="1">
              <a:defRPr/>
            </a:pPr>
            <a:r>
              <a:rPr lang="ru-RU" sz="1600" dirty="0" smtClean="0"/>
              <a:t> Блинникова Алёна Валентиновна</a:t>
            </a:r>
            <a:endParaRPr lang="ru-RU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76700"/>
            <a:ext cx="2447925" cy="9286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dirty="0" smtClean="0">
                <a:solidFill>
                  <a:srgbClr val="7030A0"/>
                </a:solidFill>
              </a:rPr>
              <a:t>Максим Дунаевский</a:t>
            </a:r>
          </a:p>
        </p:txBody>
      </p:sp>
      <p:sp>
        <p:nvSpPr>
          <p:cNvPr id="204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5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ts val="250"/>
              </a:spcBef>
              <a:buClr>
                <a:schemeClr val="accent1"/>
              </a:buClr>
              <a:buSzPct val="100000"/>
              <a:buFont typeface="Verdana" panose="020B0604030504040204" pitchFamily="34" charset="0"/>
              <a:buChar char="◦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ts val="250"/>
              </a:spcBef>
              <a:buClr>
                <a:srgbClr val="FF0B0B"/>
              </a:buClr>
              <a:buSzPct val="100000"/>
              <a:buFont typeface="Wingdings 2" panose="05020102010507070707" pitchFamily="18" charset="2"/>
              <a:buChar char=""/>
              <a:defRPr sz="2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ts val="225"/>
              </a:spcBef>
              <a:buClr>
                <a:srgbClr val="FF0B0B"/>
              </a:buClr>
              <a:buSzPct val="112000"/>
              <a:buFont typeface="Verdana" panose="020B0604030504040204" pitchFamily="34" charset="0"/>
              <a:buChar char="◦"/>
              <a:defRPr sz="19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ts val="250"/>
              </a:spcBef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20484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5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ts val="250"/>
              </a:spcBef>
              <a:buClr>
                <a:schemeClr val="accent1"/>
              </a:buClr>
              <a:buSzPct val="100000"/>
              <a:buFont typeface="Verdana" panose="020B0604030504040204" pitchFamily="34" charset="0"/>
              <a:buChar char="◦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ts val="250"/>
              </a:spcBef>
              <a:buClr>
                <a:srgbClr val="FF0B0B"/>
              </a:buClr>
              <a:buSzPct val="100000"/>
              <a:buFont typeface="Wingdings 2" panose="05020102010507070707" pitchFamily="18" charset="2"/>
              <a:buChar char=""/>
              <a:defRPr sz="2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ts val="225"/>
              </a:spcBef>
              <a:buClr>
                <a:srgbClr val="FF0B0B"/>
              </a:buClr>
              <a:buSzPct val="112000"/>
              <a:buFont typeface="Verdana" panose="020B0604030504040204" pitchFamily="34" charset="0"/>
              <a:buChar char="◦"/>
              <a:defRPr sz="19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ts val="250"/>
              </a:spcBef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2048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5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ts val="250"/>
              </a:spcBef>
              <a:buClr>
                <a:schemeClr val="accent1"/>
              </a:buClr>
              <a:buSzPct val="100000"/>
              <a:buFont typeface="Verdana" panose="020B0604030504040204" pitchFamily="34" charset="0"/>
              <a:buChar char="◦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ts val="250"/>
              </a:spcBef>
              <a:buClr>
                <a:srgbClr val="FF0B0B"/>
              </a:buClr>
              <a:buSzPct val="100000"/>
              <a:buFont typeface="Wingdings 2" panose="05020102010507070707" pitchFamily="18" charset="2"/>
              <a:buChar char=""/>
              <a:defRPr sz="2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ts val="225"/>
              </a:spcBef>
              <a:buClr>
                <a:srgbClr val="FF0B0B"/>
              </a:buClr>
              <a:buSzPct val="112000"/>
              <a:buFont typeface="Verdana" panose="020B0604030504040204" pitchFamily="34" charset="0"/>
              <a:buChar char="◦"/>
              <a:defRPr sz="19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ts val="250"/>
              </a:spcBef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pic>
        <p:nvPicPr>
          <p:cNvPr id="15366" name="Picture 12" descr="http://auto.ur.ru/img/audio_cd_covers/10056615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620713"/>
            <a:ext cx="1800225" cy="173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8" name="Picture 16" descr="http://i.imgur.com/Af86R2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1463" y="3716338"/>
            <a:ext cx="1914525" cy="2030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9" name="Picture 18" descr="http://www.bioso.ru/img/gallery/1001261209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620713"/>
            <a:ext cx="2198687" cy="3328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916238" y="692150"/>
            <a:ext cx="2879725" cy="255587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знаменитый советский и российский композитор, писавший как симфоническую музыку, так и музыку к фильмам.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3644900"/>
            <a:ext cx="1881187" cy="9286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dirty="0" smtClean="0">
                <a:solidFill>
                  <a:srgbClr val="7030A0"/>
                </a:solidFill>
              </a:rPr>
              <a:t>Алексей Рыбников</a:t>
            </a:r>
          </a:p>
        </p:txBody>
      </p:sp>
      <p:sp>
        <p:nvSpPr>
          <p:cNvPr id="2150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5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ts val="250"/>
              </a:spcBef>
              <a:buClr>
                <a:schemeClr val="accent1"/>
              </a:buClr>
              <a:buSzPct val="100000"/>
              <a:buFont typeface="Verdana" panose="020B0604030504040204" pitchFamily="34" charset="0"/>
              <a:buChar char="◦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ts val="250"/>
              </a:spcBef>
              <a:buClr>
                <a:srgbClr val="FF0B0B"/>
              </a:buClr>
              <a:buSzPct val="100000"/>
              <a:buFont typeface="Wingdings 2" panose="05020102010507070707" pitchFamily="18" charset="2"/>
              <a:buChar char=""/>
              <a:defRPr sz="2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ts val="225"/>
              </a:spcBef>
              <a:buClr>
                <a:srgbClr val="FF0B0B"/>
              </a:buClr>
              <a:buSzPct val="112000"/>
              <a:buFont typeface="Verdana" panose="020B0604030504040204" pitchFamily="34" charset="0"/>
              <a:buChar char="◦"/>
              <a:defRPr sz="19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ts val="250"/>
              </a:spcBef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150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5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ts val="250"/>
              </a:spcBef>
              <a:buClr>
                <a:schemeClr val="accent1"/>
              </a:buClr>
              <a:buSzPct val="100000"/>
              <a:buFont typeface="Verdana" panose="020B0604030504040204" pitchFamily="34" charset="0"/>
              <a:buChar char="◦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ts val="250"/>
              </a:spcBef>
              <a:buClr>
                <a:srgbClr val="FF0B0B"/>
              </a:buClr>
              <a:buSzPct val="100000"/>
              <a:buFont typeface="Wingdings 2" panose="05020102010507070707" pitchFamily="18" charset="2"/>
              <a:buChar char=""/>
              <a:defRPr sz="2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ts val="225"/>
              </a:spcBef>
              <a:buClr>
                <a:srgbClr val="FF0B0B"/>
              </a:buClr>
              <a:buSzPct val="112000"/>
              <a:buFont typeface="Verdana" panose="020B0604030504040204" pitchFamily="34" charset="0"/>
              <a:buChar char="◦"/>
              <a:defRPr sz="19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ts val="250"/>
              </a:spcBef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150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5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ts val="250"/>
              </a:spcBef>
              <a:buClr>
                <a:schemeClr val="accent1"/>
              </a:buClr>
              <a:buSzPct val="100000"/>
              <a:buFont typeface="Verdana" panose="020B0604030504040204" pitchFamily="34" charset="0"/>
              <a:buChar char="◦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ts val="250"/>
              </a:spcBef>
              <a:buClr>
                <a:srgbClr val="FF0B0B"/>
              </a:buClr>
              <a:buSzPct val="100000"/>
              <a:buFont typeface="Wingdings 2" panose="05020102010507070707" pitchFamily="18" charset="2"/>
              <a:buChar char=""/>
              <a:defRPr sz="2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ts val="225"/>
              </a:spcBef>
              <a:buClr>
                <a:srgbClr val="FF0B0B"/>
              </a:buClr>
              <a:buSzPct val="112000"/>
              <a:buFont typeface="Verdana" panose="020B0604030504040204" pitchFamily="34" charset="0"/>
              <a:buChar char="◦"/>
              <a:defRPr sz="19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ts val="250"/>
              </a:spcBef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17419" name="Picture 11" descr="Картинки по запросу буратино рыбник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620713"/>
            <a:ext cx="1800225" cy="1808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21" name="Picture 13" descr="Картинки по запросу красная шапочка рыбник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213" y="3716338"/>
            <a:ext cx="2127250" cy="2127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23" name="Picture 15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476250"/>
            <a:ext cx="2590800" cy="3033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Прямоугольник 18"/>
          <p:cNvSpPr/>
          <p:nvPr/>
        </p:nvSpPr>
        <p:spPr>
          <a:xfrm>
            <a:off x="3203575" y="549275"/>
            <a:ext cx="3313113" cy="286226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российский композитор, народный артист РФ. </a:t>
            </a:r>
            <a:r>
              <a:rPr lang="ru-R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Изестен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как создатель музыки к </a:t>
            </a:r>
            <a:r>
              <a:rPr lang="ru-R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рок-операм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«Звезда и смерть Хоакина </a:t>
            </a:r>
            <a:r>
              <a:rPr lang="ru-R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Мурьеты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» и «Юнона и Авось», а также к многочисленным кинокартинам.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288" y="476250"/>
            <a:ext cx="8208962" cy="18161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Настоящая киномузыка становится любимой и долго живёт уже самостоятельно, отделяясь от картины, для которой писалась.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150" y="2492375"/>
            <a:ext cx="567055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Послушаем несколько примеров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2275" y="2997200"/>
            <a:ext cx="3024188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Вальс из фильма «Мой ласковый и нежный зверь»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63713" y="3933825"/>
            <a:ext cx="295275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Главная тема к фильму «Властелин колец»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63713" y="4941888"/>
            <a:ext cx="3024187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Музыка из кинофильма «Профессионал»</a:t>
            </a:r>
          </a:p>
        </p:txBody>
      </p:sp>
      <p:sp>
        <p:nvSpPr>
          <p:cNvPr id="4" name="Управляющая кнопка: далее 3">
            <a:hlinkClick r:id="" action="ppaction://noaction" highlightClick="1"/>
          </p:cNvPr>
          <p:cNvSpPr/>
          <p:nvPr/>
        </p:nvSpPr>
        <p:spPr>
          <a:xfrm>
            <a:off x="684213" y="3141663"/>
            <a:ext cx="863600" cy="50323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3560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030663"/>
            <a:ext cx="908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1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5038725"/>
            <a:ext cx="9080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4508500"/>
            <a:ext cx="1882775" cy="9286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dirty="0" smtClean="0">
                <a:solidFill>
                  <a:srgbClr val="7030A0"/>
                </a:solidFill>
              </a:rPr>
              <a:t>Евгений </a:t>
            </a:r>
            <a:r>
              <a:rPr lang="ru-RU" altLang="ru-RU" sz="2400" dirty="0" err="1" smtClean="0">
                <a:solidFill>
                  <a:srgbClr val="7030A0"/>
                </a:solidFill>
              </a:rPr>
              <a:t>Крылатов</a:t>
            </a:r>
            <a:endParaRPr lang="ru-RU" altLang="ru-RU" sz="2400" dirty="0" smtClean="0">
              <a:solidFill>
                <a:srgbClr val="7030A0"/>
              </a:solidFill>
            </a:endParaRPr>
          </a:p>
        </p:txBody>
      </p:sp>
      <p:sp>
        <p:nvSpPr>
          <p:cNvPr id="225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5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ts val="250"/>
              </a:spcBef>
              <a:buClr>
                <a:schemeClr val="accent1"/>
              </a:buClr>
              <a:buSzPct val="100000"/>
              <a:buFont typeface="Verdana" panose="020B0604030504040204" pitchFamily="34" charset="0"/>
              <a:buChar char="◦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ts val="250"/>
              </a:spcBef>
              <a:buClr>
                <a:srgbClr val="FF0B0B"/>
              </a:buClr>
              <a:buSzPct val="100000"/>
              <a:buFont typeface="Wingdings 2" panose="05020102010507070707" pitchFamily="18" charset="2"/>
              <a:buChar char=""/>
              <a:defRPr sz="2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ts val="225"/>
              </a:spcBef>
              <a:buClr>
                <a:srgbClr val="FF0B0B"/>
              </a:buClr>
              <a:buSzPct val="112000"/>
              <a:buFont typeface="Verdana" panose="020B0604030504040204" pitchFamily="34" charset="0"/>
              <a:buChar char="◦"/>
              <a:defRPr sz="19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ts val="250"/>
              </a:spcBef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2532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5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ts val="250"/>
              </a:spcBef>
              <a:buClr>
                <a:schemeClr val="accent1"/>
              </a:buClr>
              <a:buSzPct val="100000"/>
              <a:buFont typeface="Verdana" panose="020B0604030504040204" pitchFamily="34" charset="0"/>
              <a:buChar char="◦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ts val="250"/>
              </a:spcBef>
              <a:buClr>
                <a:srgbClr val="FF0B0B"/>
              </a:buClr>
              <a:buSzPct val="100000"/>
              <a:buFont typeface="Wingdings 2" panose="05020102010507070707" pitchFamily="18" charset="2"/>
              <a:buChar char=""/>
              <a:defRPr sz="2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ts val="225"/>
              </a:spcBef>
              <a:buClr>
                <a:srgbClr val="FF0B0B"/>
              </a:buClr>
              <a:buSzPct val="112000"/>
              <a:buFont typeface="Verdana" panose="020B0604030504040204" pitchFamily="34" charset="0"/>
              <a:buChar char="◦"/>
              <a:defRPr sz="19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ts val="250"/>
              </a:spcBef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253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5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ts val="250"/>
              </a:spcBef>
              <a:buClr>
                <a:schemeClr val="accent1"/>
              </a:buClr>
              <a:buSzPct val="100000"/>
              <a:buFont typeface="Verdana" panose="020B0604030504040204" pitchFamily="34" charset="0"/>
              <a:buChar char="◦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ts val="250"/>
              </a:spcBef>
              <a:buClr>
                <a:srgbClr val="FF0B0B"/>
              </a:buClr>
              <a:buSzPct val="100000"/>
              <a:buFont typeface="Wingdings 2" panose="05020102010507070707" pitchFamily="18" charset="2"/>
              <a:buChar char=""/>
              <a:defRPr sz="2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ts val="225"/>
              </a:spcBef>
              <a:buClr>
                <a:srgbClr val="FF0B0B"/>
              </a:buClr>
              <a:buSzPct val="112000"/>
              <a:buFont typeface="Verdana" panose="020B0604030504040204" pitchFamily="34" charset="0"/>
              <a:buChar char="◦"/>
              <a:defRPr sz="19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ts val="250"/>
              </a:spcBef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18439" name="Picture 4" descr="http://terkkucasino.com/data/56b7fdb139a6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49275"/>
            <a:ext cx="151130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6" descr="http://www.youplaymusic.ru/upload/iblock/e8e/e8ec3cd2be1c77060ad650313ae326b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500438"/>
            <a:ext cx="1649413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2" name="Picture 10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692150"/>
            <a:ext cx="2454275" cy="3816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44" name="Picture 12" descr="Картинки по запросу простоквашино крылатов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25" y="3213100"/>
            <a:ext cx="1590675" cy="2243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Прямоугольник 13"/>
          <p:cNvSpPr/>
          <p:nvPr/>
        </p:nvSpPr>
        <p:spPr>
          <a:xfrm>
            <a:off x="3132138" y="692150"/>
            <a:ext cx="3078162" cy="230822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23 февраля 1934 г. –</a:t>
            </a:r>
          </a:p>
          <a:p>
            <a:pPr eaLnBrk="1" hangingPunct="1"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 мая 2019</a:t>
            </a:r>
          </a:p>
          <a:p>
            <a:pPr eaLnBrk="1" hangingPunct="1"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советский и российский композитор, пианист. Автор музыки более чем к 160 фильмам и мультфильмам. 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620713"/>
            <a:ext cx="8183562" cy="5256212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Вывод: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Музыка в кино позволяет зрителям проникнуть в суть человеческих характеров, усиливая драматизм происходящих на экране событий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8313" y="620713"/>
            <a:ext cx="7991475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hangingPunct="1"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Давайте вспомним имена известных вам композиторов, писавших музыку к кино: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750" y="1773238"/>
            <a:ext cx="7920038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Сергей Сергеевич Прокофьев (фильм «Александр Невский С. Эйзенштейна)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750" y="2708275"/>
            <a:ext cx="5761038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Георгий Васильевич Свиридов (фильм «Метель В.Басова)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188" y="3573463"/>
            <a:ext cx="61214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Дмитрий Дмитриевич Шостакович (кинофильм «Овод») </a:t>
            </a:r>
          </a:p>
        </p:txBody>
      </p:sp>
      <p:pic>
        <p:nvPicPr>
          <p:cNvPr id="47106" name="Picture 2" descr="Картинки по запросу шостакович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149080"/>
            <a:ext cx="1674186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7108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581128"/>
            <a:ext cx="2516349" cy="16775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7110" name="Picture 6" descr="Картинки по запросу прокофье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2132856"/>
            <a:ext cx="1296482" cy="18410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1738"/>
            <a:ext cx="8002588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Какими были первые в истории фильмы?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7" name="Picture 2" descr="Картинки по запросу немое кино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0688" y="434975"/>
            <a:ext cx="5853112" cy="42894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300788" y="1412875"/>
            <a:ext cx="22320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25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ts val="250"/>
              </a:spcBef>
              <a:buClr>
                <a:schemeClr val="accent1"/>
              </a:buClr>
              <a:buSzPct val="100000"/>
              <a:buFont typeface="Verdana" panose="020B0604030504040204" pitchFamily="34" charset="0"/>
              <a:buChar char="◦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ts val="250"/>
              </a:spcBef>
              <a:buClr>
                <a:srgbClr val="FF0B0B"/>
              </a:buClr>
              <a:buSzPct val="100000"/>
              <a:buFont typeface="Wingdings 2" panose="05020102010507070707" pitchFamily="18" charset="2"/>
              <a:buChar char=""/>
              <a:defRPr sz="2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ts val="225"/>
              </a:spcBef>
              <a:buClr>
                <a:srgbClr val="FF0B0B"/>
              </a:buClr>
              <a:buSzPct val="112000"/>
              <a:buFont typeface="Verdana" panose="020B0604030504040204" pitchFamily="34" charset="0"/>
              <a:buChar char="◦"/>
              <a:defRPr sz="19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ts val="250"/>
              </a:spcBef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q"/>
            </a:pPr>
            <a:r>
              <a:rPr lang="ru-RU" altLang="ru-RU" sz="2400" b="1">
                <a:latin typeface="Arial" panose="020B0604020202020204" pitchFamily="34" charset="0"/>
              </a:rPr>
              <a:t> Немые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300788" y="2060575"/>
            <a:ext cx="19510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25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ts val="250"/>
              </a:spcBef>
              <a:buClr>
                <a:schemeClr val="accent1"/>
              </a:buClr>
              <a:buSzPct val="100000"/>
              <a:buFont typeface="Verdana" panose="020B0604030504040204" pitchFamily="34" charset="0"/>
              <a:buChar char="◦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ts val="250"/>
              </a:spcBef>
              <a:buClr>
                <a:srgbClr val="FF0B0B"/>
              </a:buClr>
              <a:buSzPct val="100000"/>
              <a:buFont typeface="Wingdings 2" panose="05020102010507070707" pitchFamily="18" charset="2"/>
              <a:buChar char=""/>
              <a:defRPr sz="2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ts val="225"/>
              </a:spcBef>
              <a:buClr>
                <a:srgbClr val="FF0B0B"/>
              </a:buClr>
              <a:buSzPct val="112000"/>
              <a:buFont typeface="Verdana" panose="020B0604030504040204" pitchFamily="34" charset="0"/>
              <a:buChar char="◦"/>
              <a:defRPr sz="19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ts val="250"/>
              </a:spcBef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q"/>
            </a:pPr>
            <a:r>
              <a:rPr lang="ru-RU" altLang="ru-RU" sz="2400" b="1">
                <a:latin typeface="Arial" panose="020B0604020202020204" pitchFamily="34" charset="0"/>
              </a:rPr>
              <a:t> Короткие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300788" y="836613"/>
            <a:ext cx="25019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25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ts val="250"/>
              </a:spcBef>
              <a:buClr>
                <a:schemeClr val="accent1"/>
              </a:buClr>
              <a:buSzPct val="100000"/>
              <a:buFont typeface="Verdana" panose="020B0604030504040204" pitchFamily="34" charset="0"/>
              <a:buChar char="◦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ts val="250"/>
              </a:spcBef>
              <a:buClr>
                <a:srgbClr val="FF0B0B"/>
              </a:buClr>
              <a:buSzPct val="100000"/>
              <a:buFont typeface="Wingdings 2" panose="05020102010507070707" pitchFamily="18" charset="2"/>
              <a:buChar char=""/>
              <a:defRPr sz="2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ts val="225"/>
              </a:spcBef>
              <a:buClr>
                <a:srgbClr val="FF0B0B"/>
              </a:buClr>
              <a:buSzPct val="112000"/>
              <a:buFont typeface="Verdana" panose="020B0604030504040204" pitchFamily="34" charset="0"/>
              <a:buChar char="◦"/>
              <a:defRPr sz="19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ts val="250"/>
              </a:spcBef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q"/>
            </a:pPr>
            <a:r>
              <a:rPr lang="ru-RU" altLang="ru-RU" sz="2400" b="1">
                <a:latin typeface="Arial" panose="020B0604020202020204" pitchFamily="34" charset="0"/>
              </a:rPr>
              <a:t>Чёрно-белые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3276600" y="476250"/>
            <a:ext cx="1943100" cy="72072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b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ТАПЁР</a:t>
            </a:r>
            <a:r>
              <a:rPr lang="ru-RU" altLang="ru-RU" sz="4000" b="1" dirty="0"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ТАПЁР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Картинки по запросу тапёр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0688" y="434975"/>
            <a:ext cx="5105400" cy="3714750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317" name="TextBox 7"/>
          <p:cNvSpPr txBox="1">
            <a:spLocks noChangeArrowheads="1"/>
          </p:cNvSpPr>
          <p:nvPr/>
        </p:nvSpPr>
        <p:spPr bwMode="auto">
          <a:xfrm>
            <a:off x="5580063" y="404813"/>
            <a:ext cx="3168650" cy="51704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25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ts val="250"/>
              </a:spcBef>
              <a:buClr>
                <a:schemeClr val="accent1"/>
              </a:buClr>
              <a:buSzPct val="100000"/>
              <a:buFont typeface="Verdana" panose="020B0604030504040204" pitchFamily="34" charset="0"/>
              <a:buChar char="◦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ts val="250"/>
              </a:spcBef>
              <a:buClr>
                <a:srgbClr val="FF0B0B"/>
              </a:buClr>
              <a:buSzPct val="100000"/>
              <a:buFont typeface="Wingdings 2" panose="05020102010507070707" pitchFamily="18" charset="2"/>
              <a:buChar char=""/>
              <a:defRPr sz="2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ts val="225"/>
              </a:spcBef>
              <a:buClr>
                <a:srgbClr val="FF0B0B"/>
              </a:buClr>
              <a:buSzPct val="112000"/>
              <a:buFont typeface="Verdana" panose="020B0604030504040204" pitchFamily="34" charset="0"/>
              <a:buChar char="◦"/>
              <a:defRPr sz="19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ts val="250"/>
              </a:spcBef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A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altLang="ru-RU" sz="1800">
                <a:latin typeface="Arial" panose="020B0604020202020204" pitchFamily="34" charset="0"/>
              </a:rPr>
              <a:t> музыкант, преимущественно пианист, сопровождавший своим исполнением немые фильмы.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6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altLang="ru-RU" sz="1600">
                <a:latin typeface="Arial" panose="020B0604020202020204" pitchFamily="34" charset="0"/>
              </a:rPr>
              <a:t> после появления звукового кино необходимость в наличии тапёров отпала, и к 1930-м годам они практически исчезли. 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ru-RU" altLang="ru-RU" sz="16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altLang="ru-RU" sz="1600">
                <a:latin typeface="Arial" panose="020B0604020202020204" pitchFamily="34" charset="0"/>
              </a:rPr>
              <a:t> обычная манера игры тапёра в кинотеатре — импровизация на несложные темы, «подгонявшиеся» по характеру к происходившему на экране. 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ru-RU" altLang="ru-RU" sz="16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altLang="ru-RU" sz="1600">
                <a:latin typeface="Arial" panose="020B0604020202020204" pitchFamily="34" charset="0"/>
              </a:rPr>
              <a:t> Дмитрий Шостакович в молодости работал тапёром.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750" y="620713"/>
            <a:ext cx="7632700" cy="18161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ВРЕМЕНА НЕМОГО КИНО МУЗЫКУ ИСПОЛЬЗОВАЛИ, ЧТОБЫ ЗАГЛУШИТЬ ТРЕСК ПРОЕКЦИОННОГО АППАРАТА</a:t>
            </a:r>
          </a:p>
        </p:txBody>
      </p:sp>
      <p:pic>
        <p:nvPicPr>
          <p:cNvPr id="14339" name="Picture 2" descr="Картинки по запросу старый проекционный аппара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36838"/>
            <a:ext cx="2736850" cy="383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4" descr="Картинки по запросу старый проекционный киноаппара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2565400"/>
            <a:ext cx="2767013" cy="3743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3" y="273050"/>
            <a:ext cx="3786187" cy="584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800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ЧАРЛИ ЧАПЛИН</a:t>
            </a:r>
          </a:p>
        </p:txBody>
      </p:sp>
      <p:pic>
        <p:nvPicPr>
          <p:cNvPr id="6150" name="Picture 6" descr="чаплиииин"/>
          <p:cNvPicPr>
            <a:picLocks noGrp="1" noChangeAspect="1" noChangeArrowheads="1"/>
          </p:cNvPicPr>
          <p:nvPr>
            <p:ph type="body" idx="2"/>
          </p:nvPr>
        </p:nvPicPr>
        <p:blipFill>
          <a:blip r:embed="rId2" cstate="print"/>
          <a:stretch>
            <a:fillRect/>
          </a:stretch>
        </p:blipFill>
        <p:spPr>
          <a:xfrm>
            <a:off x="6084168" y="548680"/>
            <a:ext cx="2211563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9" name="imgb" descr="fmt_53_den_rozhdeniya_charli_chaplina_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924" y="3380803"/>
            <a:ext cx="2511552" cy="1877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539750" y="836613"/>
            <a:ext cx="4752975" cy="50784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ru-RU" dirty="0">
                <a:solidFill>
                  <a:schemeClr val="accent2">
                    <a:lumMod val="50000"/>
                  </a:schemeClr>
                </a:solidFill>
              </a:rPr>
              <a:t>С первого же появления на экране в 1915 г. он покорил сердца зрителей. </a:t>
            </a:r>
          </a:p>
          <a:p>
            <a:pPr eaLnBrk="1" hangingPunct="1">
              <a:defRPr/>
            </a:pPr>
            <a:r>
              <a:rPr lang="ru-RU" altLang="ru-RU" dirty="0">
                <a:solidFill>
                  <a:schemeClr val="accent2">
                    <a:lumMod val="50000"/>
                  </a:schemeClr>
                </a:solidFill>
              </a:rPr>
              <a:t>Блистательный успех Чарли Чаплина был определен сочетанием трагического и комического, серьезного и смешного, реальности и фантастики. </a:t>
            </a:r>
          </a:p>
          <a:p>
            <a:pPr eaLnBrk="1" hangingPunct="1">
              <a:defRPr/>
            </a:pPr>
            <a:r>
              <a:rPr lang="ru-RU" altLang="ru-RU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помощью великолепных мимики и жестов он мог передать широчайший спектр человеческих переживаний, сделать смешной любую, даже самую серьезную, ситуацию.</a:t>
            </a:r>
          </a:p>
          <a:p>
            <a:pPr eaLnBrk="1" hangingPunct="1">
              <a:defRPr/>
            </a:pPr>
            <a:r>
              <a:rPr lang="ru-RU" altLang="ru-RU" dirty="0">
                <a:solidFill>
                  <a:schemeClr val="accent2">
                    <a:lumMod val="50000"/>
                  </a:schemeClr>
                </a:solidFill>
              </a:rPr>
              <a:t>Выдающийся мастер немого кино, Чарли Чаплин с болью переживал наступление эры звукового кино. </a:t>
            </a:r>
            <a:r>
              <a:rPr lang="ru-RU" altLang="ru-RU" b="1" dirty="0">
                <a:solidFill>
                  <a:schemeClr val="accent2">
                    <a:lumMod val="50000"/>
                  </a:schemeClr>
                </a:solidFill>
              </a:rPr>
              <a:t>Но остановить ход истории и развития техники уже было не в его силах.</a:t>
            </a:r>
            <a:endParaRPr lang="ru-RU" alt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4213" y="692150"/>
            <a:ext cx="7704137" cy="3046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hangingPunct="1">
              <a:defRPr/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С самого появления кино музыка всегда сопровождала действия, происходящие на экране.</a:t>
            </a:r>
          </a:p>
          <a:p>
            <a:pPr algn="just" eaLnBrk="1" hangingPunct="1">
              <a:defRPr/>
            </a:pPr>
            <a:endParaRPr lang="ru-RU" sz="2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algn="ctr" eaLnBrk="1" hangingPunct="1">
              <a:defRPr/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Музыка фильма</a:t>
            </a:r>
          </a:p>
          <a:p>
            <a:pPr eaLnBrk="1" hangingPunct="1">
              <a:defRPr/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</a:p>
          <a:p>
            <a:pPr eaLnBrk="1" hangingPunct="1">
              <a:defRPr/>
            </a:pPr>
            <a:r>
              <a:rPr lang="ru-RU" sz="2400" i="1" u="sn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Внутрикадровая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</a:t>
            </a:r>
            <a:r>
              <a:rPr lang="ru-RU" sz="2400" i="1" u="sn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Закадровая</a:t>
            </a:r>
          </a:p>
          <a:p>
            <a:pPr eaLnBrk="1" hangingPunct="1">
              <a:defRPr/>
            </a:pPr>
            <a:endParaRPr lang="ru-RU" sz="2400" i="1" u="sng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8313" y="3357563"/>
            <a:ext cx="4572000" cy="14763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объясняет место и </a:t>
            </a:r>
          </a:p>
          <a:p>
            <a:pPr eaLnBrk="1" hangingPunct="1"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время действия (песни, </a:t>
            </a:r>
          </a:p>
          <a:p>
            <a:pPr eaLnBrk="1" hangingPunct="1"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исполняемые героями фильма, </a:t>
            </a:r>
          </a:p>
          <a:p>
            <a:pPr eaLnBrk="1" hangingPunct="1"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звучание радио, инструмента в </a:t>
            </a:r>
          </a:p>
          <a:p>
            <a:pPr eaLnBrk="1" hangingPunct="1"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кадре)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35600" y="3357563"/>
            <a:ext cx="3243263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сопровождает действие фильма, выражает идею, течение сюжета</a:t>
            </a:r>
          </a:p>
        </p:txBody>
      </p:sp>
      <p:pic>
        <p:nvPicPr>
          <p:cNvPr id="17413" name="Picture 2" descr="Картинки по запросу музыка в фильм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797425"/>
            <a:ext cx="2232025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7"/>
          <p:cNvSpPr txBox="1">
            <a:spLocks noChangeArrowheads="1"/>
          </p:cNvSpPr>
          <p:nvPr/>
        </p:nvSpPr>
        <p:spPr bwMode="auto">
          <a:xfrm>
            <a:off x="468313" y="476250"/>
            <a:ext cx="82819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b="1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Саундтрек</a:t>
            </a:r>
            <a:r>
              <a:rPr lang="ru-RU" sz="3600" b="1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ru-RU" sz="3600" b="1" dirty="0">
                <a:latin typeface="Arial" charset="0"/>
              </a:rPr>
              <a:t>(англ.) — звуковая дорожка. </a:t>
            </a:r>
          </a:p>
          <a:p>
            <a:pPr algn="ctr" eaLnBrk="1" hangingPunct="1">
              <a:defRPr/>
            </a:pPr>
            <a:r>
              <a:rPr lang="ru-RU" sz="3600" b="1" dirty="0">
                <a:latin typeface="Arial" charset="0"/>
              </a:rPr>
              <a:t>Музыкальное оформление  кинофильма. </a:t>
            </a:r>
          </a:p>
        </p:txBody>
      </p:sp>
      <p:pic>
        <p:nvPicPr>
          <p:cNvPr id="18435" name="Picture 8" descr="Картинки по запросу пираты карибского мор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997200"/>
            <a:ext cx="1944688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10" descr="Картинки по запросу иван васильевич меняет профессию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2997200"/>
            <a:ext cx="2106613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12" descr="Картинки по запросу властелин колец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997200"/>
            <a:ext cx="1939925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14" descr="Картинки по запросу анастасия мультфильм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2997200"/>
            <a:ext cx="1976437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468313" y="404813"/>
            <a:ext cx="771525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ru-RU" dirty="0">
                <a:solidFill>
                  <a:schemeClr val="tx2">
                    <a:lumMod val="25000"/>
                  </a:schemeClr>
                </a:solidFill>
                <a:latin typeface="Arial" charset="0"/>
              </a:rPr>
              <a:t>Особенности киномузыки:</a:t>
            </a:r>
          </a:p>
          <a:p>
            <a:pPr eaLnBrk="1" hangingPunct="1">
              <a:buFontTx/>
              <a:buChar char="•"/>
              <a:defRPr/>
            </a:pPr>
            <a:r>
              <a:rPr lang="ru-RU" altLang="ru-RU" dirty="0">
                <a:solidFill>
                  <a:schemeClr val="tx2">
                    <a:lumMod val="25000"/>
                  </a:schemeClr>
                </a:solidFill>
                <a:latin typeface="Arial" charset="0"/>
              </a:rPr>
              <a:t> фильма без музыки не существовало</a:t>
            </a:r>
          </a:p>
          <a:p>
            <a:pPr eaLnBrk="1" hangingPunct="1">
              <a:buFontTx/>
              <a:buChar char="•"/>
              <a:defRPr/>
            </a:pPr>
            <a:r>
              <a:rPr lang="ru-RU" altLang="ru-RU" dirty="0">
                <a:solidFill>
                  <a:schemeClr val="tx2">
                    <a:lumMod val="25000"/>
                  </a:schemeClr>
                </a:solidFill>
                <a:latin typeface="Arial" charset="0"/>
              </a:rPr>
              <a:t>в кино музыка не требует отдельного времени</a:t>
            </a:r>
          </a:p>
          <a:p>
            <a:pPr eaLnBrk="1" hangingPunct="1">
              <a:buFontTx/>
              <a:buChar char="•"/>
              <a:defRPr/>
            </a:pPr>
            <a:r>
              <a:rPr lang="ru-RU" altLang="ru-RU" dirty="0">
                <a:solidFill>
                  <a:schemeClr val="tx2">
                    <a:lumMod val="25000"/>
                  </a:schemeClr>
                </a:solidFill>
                <a:latin typeface="Arial" charset="0"/>
              </a:rPr>
              <a:t> музыка одухотворяет фильм, вносит новые эмоции или выражает идею.</a:t>
            </a:r>
          </a:p>
        </p:txBody>
      </p:sp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468313" y="1919288"/>
            <a:ext cx="5889625" cy="20431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07000"/>
              </a:lnSpc>
              <a:spcAft>
                <a:spcPts val="0"/>
              </a:spcAft>
              <a:defRPr/>
            </a:pPr>
            <a:r>
              <a:rPr lang="ru-RU" sz="2400" b="1" i="1" u="sng" dirty="0" smtClean="0">
                <a:solidFill>
                  <a:schemeClr val="tx2">
                    <a:lumMod val="25000"/>
                  </a:schemeClr>
                </a:solidFill>
                <a:latin typeface="Times New Roman"/>
                <a:ea typeface="Calibri"/>
                <a:cs typeface="Times New Roman"/>
              </a:rPr>
              <a:t>Киномузыка- это важное средство создания экранного образа. </a:t>
            </a:r>
            <a:endParaRPr lang="ru-RU" sz="2400" b="1" i="1" u="sng" dirty="0" smtClean="0">
              <a:solidFill>
                <a:schemeClr val="tx2">
                  <a:lumMod val="2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228600" algn="l"/>
              </a:tabLst>
              <a:defRPr/>
            </a:pPr>
            <a:r>
              <a:rPr lang="ru-RU" sz="2400" i="1" dirty="0" smtClean="0">
                <a:solidFill>
                  <a:schemeClr val="tx2">
                    <a:lumMod val="25000"/>
                  </a:schemeClr>
                </a:solidFill>
                <a:latin typeface="Times New Roman"/>
                <a:ea typeface="Calibri"/>
                <a:cs typeface="Times New Roman"/>
              </a:rPr>
              <a:t>иллюстрация событий,</a:t>
            </a:r>
            <a:endParaRPr lang="ru-RU" sz="2400" dirty="0" smtClean="0">
              <a:solidFill>
                <a:schemeClr val="tx2">
                  <a:lumMod val="2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SzPts val="1000"/>
              <a:buFont typeface="Arial" pitchFamily="34" charset="0"/>
              <a:buChar char="•"/>
              <a:tabLst>
                <a:tab pos="228600" algn="l"/>
              </a:tabLst>
              <a:defRPr/>
            </a:pPr>
            <a:r>
              <a:rPr lang="ru-RU" sz="2400" i="1" dirty="0" smtClean="0">
                <a:solidFill>
                  <a:schemeClr val="tx2">
                    <a:lumMod val="25000"/>
                  </a:schemeClr>
                </a:solidFill>
                <a:latin typeface="Times New Roman"/>
                <a:ea typeface="Calibri"/>
                <a:cs typeface="Times New Roman"/>
              </a:rPr>
              <a:t>внутренний мир персонажа,</a:t>
            </a:r>
            <a:endParaRPr lang="ru-RU" sz="2400" dirty="0" smtClean="0">
              <a:solidFill>
                <a:schemeClr val="tx2">
                  <a:lumMod val="2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ru-RU" sz="2400" i="1" dirty="0" smtClean="0">
                <a:solidFill>
                  <a:schemeClr val="tx2">
                    <a:lumMod val="25000"/>
                  </a:schemeClr>
                </a:solidFill>
                <a:latin typeface="Times New Roman"/>
                <a:ea typeface="Calibri"/>
              </a:rPr>
              <a:t>создает образ исторической эпохи</a:t>
            </a:r>
            <a:r>
              <a:rPr lang="ru-RU" sz="2400" i="1" dirty="0" smtClean="0">
                <a:latin typeface="Times New Roman"/>
                <a:ea typeface="Calibri"/>
              </a:rPr>
              <a:t>. </a:t>
            </a:r>
            <a:endParaRPr lang="ru-RU" altLang="ru-RU" sz="2400" dirty="0" smtClean="0"/>
          </a:p>
        </p:txBody>
      </p:sp>
      <p:pic>
        <p:nvPicPr>
          <p:cNvPr id="19460" name="Picture 7" descr="Картинки по запросу ирония судьбы или с легким паром афиш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716338"/>
            <a:ext cx="1727200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9" descr="Картинки по запросу бриллиантовая рука афиш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1628775"/>
            <a:ext cx="1741488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11" descr="Картинки по запросу морозко фильм афиш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933825"/>
            <a:ext cx="1655762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13" descr="Картинки по запросу гарри поттер афиша рисунок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3933825"/>
            <a:ext cx="1655762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436</TotalTime>
  <Words>445</Words>
  <Application>Microsoft Office PowerPoint</Application>
  <PresentationFormat>Экран (4:3)</PresentationFormat>
  <Paragraphs>69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МУЗЫКА В КИНО </vt:lpstr>
      <vt:lpstr>Слайд 2</vt:lpstr>
      <vt:lpstr>Какими были первые в истории фильмы?</vt:lpstr>
      <vt:lpstr>ТАПЁР</vt:lpstr>
      <vt:lpstr>Слайд 5</vt:lpstr>
      <vt:lpstr>ЧАРЛИ ЧАПЛИН</vt:lpstr>
      <vt:lpstr>Слайд 7</vt:lpstr>
      <vt:lpstr>Слайд 8</vt:lpstr>
      <vt:lpstr>Слайд 9</vt:lpstr>
      <vt:lpstr>Максим Дунаевский</vt:lpstr>
      <vt:lpstr>Алексей Рыбников</vt:lpstr>
      <vt:lpstr>Слайд 12</vt:lpstr>
      <vt:lpstr>Евгений Крылатов</vt:lpstr>
      <vt:lpstr>  Вывод: Музыка в кино позволяет зрителям проникнуть в суть человеческих характеров, усиливая драматизм происходящих на экране событий  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DOM</dc:creator>
  <cp:lastModifiedBy>Пользователь Windows</cp:lastModifiedBy>
  <cp:revision>62</cp:revision>
  <dcterms:created xsi:type="dcterms:W3CDTF">2011-03-09T15:36:58Z</dcterms:created>
  <dcterms:modified xsi:type="dcterms:W3CDTF">2023-12-14T08:38:40Z</dcterms:modified>
</cp:coreProperties>
</file>