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9" r:id="rId2"/>
    <p:sldId id="267" r:id="rId3"/>
    <p:sldId id="275" r:id="rId4"/>
    <p:sldId id="261" r:id="rId5"/>
    <p:sldId id="284" r:id="rId6"/>
    <p:sldId id="297" r:id="rId7"/>
    <p:sldId id="294" r:id="rId8"/>
    <p:sldId id="296" r:id="rId9"/>
    <p:sldId id="268" r:id="rId10"/>
    <p:sldId id="282" r:id="rId11"/>
    <p:sldId id="295" r:id="rId12"/>
    <p:sldId id="269" r:id="rId13"/>
    <p:sldId id="306" r:id="rId14"/>
    <p:sldId id="308" r:id="rId15"/>
    <p:sldId id="309" r:id="rId16"/>
    <p:sldId id="302" r:id="rId17"/>
    <p:sldId id="274" r:id="rId18"/>
    <p:sldId id="288" r:id="rId19"/>
    <p:sldId id="280" r:id="rId20"/>
    <p:sldId id="286" r:id="rId21"/>
    <p:sldId id="283" r:id="rId22"/>
    <p:sldId id="298" r:id="rId23"/>
    <p:sldId id="301" r:id="rId24"/>
    <p:sldId id="287" r:id="rId25"/>
    <p:sldId id="271" r:id="rId26"/>
    <p:sldId id="303" r:id="rId27"/>
    <p:sldId id="289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8364" autoAdjust="0"/>
  </p:normalViewPr>
  <p:slideViewPr>
    <p:cSldViewPr snapToGrid="0">
      <p:cViewPr varScale="1">
        <p:scale>
          <a:sx n="50" d="100"/>
          <a:sy n="50" d="100"/>
        </p:scale>
        <p:origin x="14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B34CE3-4E84-4778-B980-03DC8C149234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A2A434-38FE-4BCD-BFD3-3F221E7D07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316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2A434-38FE-4BCD-BFD3-3F221E7D07A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05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2A434-38FE-4BCD-BFD3-3F221E7D07A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398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2A434-38FE-4BCD-BFD3-3F221E7D07A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432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D1F8E-712E-4306-958B-4F1FE970FFB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F9C9-2162-4829-B1CF-763912A18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58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D1F8E-712E-4306-958B-4F1FE970FFB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F9C9-2162-4829-B1CF-763912A18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473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D1F8E-712E-4306-958B-4F1FE970FFB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F9C9-2162-4829-B1CF-763912A18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569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D1F8E-712E-4306-958B-4F1FE970FFB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F9C9-2162-4829-B1CF-763912A18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799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D1F8E-712E-4306-958B-4F1FE970FFB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F9C9-2162-4829-B1CF-763912A18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423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D1F8E-712E-4306-958B-4F1FE970FFB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F9C9-2162-4829-B1CF-763912A18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368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D1F8E-712E-4306-958B-4F1FE970FFB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F9C9-2162-4829-B1CF-763912A18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521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D1F8E-712E-4306-958B-4F1FE970FFB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F9C9-2162-4829-B1CF-763912A18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32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D1F8E-712E-4306-958B-4F1FE970FFB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F9C9-2162-4829-B1CF-763912A18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747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D1F8E-712E-4306-958B-4F1FE970FFB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F9C9-2162-4829-B1CF-763912A18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280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D1F8E-712E-4306-958B-4F1FE970FFB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F9C9-2162-4829-B1CF-763912A18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283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D1F8E-712E-4306-958B-4F1FE970FFB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CF9C9-2162-4829-B1CF-763912A18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868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6.jpeg"/><Relationship Id="rId5" Type="http://schemas.openxmlformats.org/officeDocument/2006/relationships/image" Target="../media/image35.emf"/><Relationship Id="rId4" Type="http://schemas.openxmlformats.org/officeDocument/2006/relationships/oleObject" Target="../embeddings/oleObject9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image" Target="../media/image1.jpeg"/><Relationship Id="rId7" Type="http://schemas.openxmlformats.org/officeDocument/2006/relationships/image" Target="../media/image37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39.jpeg"/><Relationship Id="rId4" Type="http://schemas.openxmlformats.org/officeDocument/2006/relationships/image" Target="../media/image3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image" Target="../media/image1.jpeg"/><Relationship Id="rId7" Type="http://schemas.openxmlformats.org/officeDocument/2006/relationships/image" Target="../media/image42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41.e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43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1.jpeg"/><Relationship Id="rId7" Type="http://schemas.openxmlformats.org/officeDocument/2006/relationships/image" Target="../media/image48.jpeg"/><Relationship Id="rId12" Type="http://schemas.openxmlformats.org/officeDocument/2006/relationships/image" Target="../media/image46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4.e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49.jpg"/><Relationship Id="rId4" Type="http://schemas.openxmlformats.org/officeDocument/2006/relationships/image" Target="../media/image47.jpg"/><Relationship Id="rId9" Type="http://schemas.openxmlformats.org/officeDocument/2006/relationships/image" Target="../media/image45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g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emf"/><Relationship Id="rId3" Type="http://schemas.openxmlformats.org/officeDocument/2006/relationships/image" Target="../media/image1.jpeg"/><Relationship Id="rId7" Type="http://schemas.openxmlformats.org/officeDocument/2006/relationships/image" Target="../media/image11.emf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emf"/><Relationship Id="rId5" Type="http://schemas.openxmlformats.org/officeDocument/2006/relationships/image" Target="../media/image10.emf"/><Relationship Id="rId15" Type="http://schemas.openxmlformats.org/officeDocument/2006/relationships/image" Target="../media/image15.e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emf"/><Relationship Id="rId14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58983" y="124691"/>
            <a:ext cx="109035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казенное учреждение дополнительного образования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Репьевского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«Центр дополнительного образования»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10871" y="1237129"/>
            <a:ext cx="10228729" cy="331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Портфолио 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</a:p>
          <a:p>
            <a:pPr algn="ctr"/>
            <a:r>
              <a:rPr lang="ru-RU" sz="4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Давыденко </a:t>
            </a:r>
          </a:p>
          <a:p>
            <a:pPr algn="ctr"/>
            <a:r>
              <a:rPr lang="ru-RU" sz="4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Натальи </a:t>
            </a:r>
            <a:r>
              <a:rPr lang="ru-RU" sz="40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Ивановны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56909" y="6096000"/>
            <a:ext cx="4031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Репьёвка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5515" t="12259" r="12197" b="12259"/>
          <a:stretch/>
        </p:blipFill>
        <p:spPr>
          <a:xfrm>
            <a:off x="285242" y="1663022"/>
            <a:ext cx="3754578" cy="3602182"/>
          </a:xfrm>
          <a:prstGeom prst="ellipse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802" y="3349933"/>
            <a:ext cx="2474976" cy="285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21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0512"/>
            <a:ext cx="4159624" cy="58327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5" r="33941"/>
          <a:stretch/>
        </p:blipFill>
        <p:spPr>
          <a:xfrm>
            <a:off x="4265796" y="886284"/>
            <a:ext cx="3854824" cy="5832763"/>
          </a:xfrm>
          <a:prstGeom prst="rect">
            <a:avLst/>
          </a:prstGeom>
        </p:spPr>
      </p:pic>
      <p:pic>
        <p:nvPicPr>
          <p:cNvPr id="6" name="Сертификат участника Всероссийской акции Я - россиянин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15019" y="0"/>
            <a:ext cx="3965208" cy="5813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88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sneg.top/uploads/posts/2023-04/1680762677_sneg-top-p-tetushka-sova-kartinka-instagram-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5164" y="434340"/>
            <a:ext cx="2396836" cy="2230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7" t="13439" r="1"/>
          <a:stretch/>
        </p:blipFill>
        <p:spPr>
          <a:xfrm>
            <a:off x="272242" y="925829"/>
            <a:ext cx="9250680" cy="50063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3000" y="247650"/>
            <a:ext cx="7524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Совещание с советниками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1886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96983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2508" y="0"/>
            <a:ext cx="116101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Malgun Gothic Semilight" panose="020B0502040204020203" pitchFamily="34" charset="-128"/>
                <a:cs typeface="Times New Roman" panose="02020603050405020304" pitchFamily="18" charset="0"/>
              </a:rPr>
              <a:t>Участие </a:t>
            </a:r>
            <a:r>
              <a:rPr lang="ru-RU" sz="2800" b="1" dirty="0">
                <a:latin typeface="Times New Roman" panose="02020603050405020304" pitchFamily="18" charset="0"/>
                <a:ea typeface="Malgun Gothic Semilight" panose="020B0502040204020203" pitchFamily="34" charset="-128"/>
                <a:cs typeface="Times New Roman" panose="02020603050405020304" pitchFamily="18" charset="0"/>
              </a:rPr>
              <a:t>в </a:t>
            </a:r>
            <a:r>
              <a:rPr lang="ru-RU" sz="2800" b="1" dirty="0" smtClean="0">
                <a:latin typeface="Times New Roman" panose="02020603050405020304" pitchFamily="18" charset="0"/>
                <a:ea typeface="Malgun Gothic Semilight" panose="020B0502040204020203" pitchFamily="34" charset="-128"/>
                <a:cs typeface="Times New Roman" panose="02020603050405020304" pitchFamily="18" charset="0"/>
              </a:rPr>
              <a:t>конкурсах </a:t>
            </a:r>
            <a:endParaRPr lang="ru-RU" sz="2800" b="1" dirty="0">
              <a:latin typeface="Times New Roman" panose="02020603050405020304" pitchFamily="18" charset="0"/>
              <a:ea typeface="Malgun Gothic Semilight" panose="020B0502040204020203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483945"/>
              </p:ext>
            </p:extLst>
          </p:nvPr>
        </p:nvGraphicFramePr>
        <p:xfrm>
          <a:off x="332508" y="620203"/>
          <a:ext cx="11449399" cy="5918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2514">
                  <a:extLst>
                    <a:ext uri="{9D8B030D-6E8A-4147-A177-3AD203B41FA5}">
                      <a16:colId xmlns:a16="http://schemas.microsoft.com/office/drawing/2014/main" val="258454566"/>
                    </a:ext>
                  </a:extLst>
                </a:gridCol>
                <a:gridCol w="5238169">
                  <a:extLst>
                    <a:ext uri="{9D8B030D-6E8A-4147-A177-3AD203B41FA5}">
                      <a16:colId xmlns:a16="http://schemas.microsoft.com/office/drawing/2014/main" val="3942327125"/>
                    </a:ext>
                  </a:extLst>
                </a:gridCol>
                <a:gridCol w="2166154">
                  <a:extLst>
                    <a:ext uri="{9D8B030D-6E8A-4147-A177-3AD203B41FA5}">
                      <a16:colId xmlns:a16="http://schemas.microsoft.com/office/drawing/2014/main" val="1483141944"/>
                    </a:ext>
                  </a:extLst>
                </a:gridCol>
                <a:gridCol w="2432562">
                  <a:extLst>
                    <a:ext uri="{9D8B030D-6E8A-4147-A177-3AD203B41FA5}">
                      <a16:colId xmlns:a16="http://schemas.microsoft.com/office/drawing/2014/main" val="3294065494"/>
                    </a:ext>
                  </a:extLst>
                </a:gridCol>
              </a:tblGrid>
              <a:tr h="67623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Дата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мероприятия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проведения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Итоги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761548"/>
                  </a:ext>
                </a:extLst>
              </a:tr>
              <a:tr h="102146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21.03.2022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Региональный фотоконкурс ЗОЖ «В объективе детство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региональный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Диплом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0055012"/>
                  </a:ext>
                </a:extLst>
              </a:tr>
              <a:tr h="102146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30.09.2022 г.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Всероссийская игра «РИСК»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сертификаты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509467"/>
                  </a:ext>
                </a:extLst>
              </a:tr>
              <a:tr h="102146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07.11.2022 г.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</a:t>
                      </a:r>
                      <a:r>
                        <a:rPr lang="ru-RU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конкурс «Разноцветные краски осени»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</a:t>
                      </a: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дипломы Безлюдный Д., Корнева М., Сапронова В.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5889294"/>
                  </a:ext>
                </a:extLst>
              </a:tr>
              <a:tr h="97024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28.09.2023 г.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Региональный конкурс «Моя семья - счастливые</a:t>
                      </a:r>
                      <a:r>
                        <a:rPr lang="ru-RU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мгновенья</a:t>
                      </a:r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региональный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Диплом</a:t>
                      </a:r>
                      <a:r>
                        <a:rPr lang="ru-RU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лауреата</a:t>
                      </a:r>
                      <a:endParaRPr lang="ru-RU" sz="20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1843724"/>
                  </a:ext>
                </a:extLst>
              </a:tr>
              <a:tr h="8939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28.01. 2023 г.</a:t>
                      </a:r>
                    </a:p>
                    <a:p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Областной</a:t>
                      </a:r>
                      <a:r>
                        <a:rPr lang="ru-RU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квест</a:t>
                      </a:r>
                      <a:r>
                        <a:rPr lang="ru-RU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«Стиль жизни - здоровье</a:t>
                      </a:r>
                      <a:endParaRPr lang="ru-RU" sz="20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региональный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Диплом</a:t>
                      </a:r>
                      <a:r>
                        <a:rPr lang="ru-RU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лауреата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951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27358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96983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2508" y="0"/>
            <a:ext cx="116101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Malgun Gothic Semilight" panose="020B0502040204020203" pitchFamily="34" charset="-128"/>
                <a:cs typeface="Times New Roman" panose="02020603050405020304" pitchFamily="18" charset="0"/>
              </a:rPr>
              <a:t>Участие </a:t>
            </a:r>
            <a:r>
              <a:rPr lang="ru-RU" sz="2800" b="1" dirty="0">
                <a:latin typeface="Times New Roman" panose="02020603050405020304" pitchFamily="18" charset="0"/>
                <a:ea typeface="Malgun Gothic Semilight" panose="020B0502040204020203" pitchFamily="34" charset="-128"/>
                <a:cs typeface="Times New Roman" panose="02020603050405020304" pitchFamily="18" charset="0"/>
              </a:rPr>
              <a:t>в </a:t>
            </a:r>
            <a:r>
              <a:rPr lang="ru-RU" sz="2800" b="1" dirty="0" smtClean="0">
                <a:latin typeface="Times New Roman" panose="02020603050405020304" pitchFamily="18" charset="0"/>
                <a:ea typeface="Malgun Gothic Semilight" panose="020B0502040204020203" pitchFamily="34" charset="-128"/>
                <a:cs typeface="Times New Roman" panose="02020603050405020304" pitchFamily="18" charset="0"/>
              </a:rPr>
              <a:t>конкурсах </a:t>
            </a:r>
            <a:endParaRPr lang="ru-RU" sz="2800" b="1" dirty="0">
              <a:latin typeface="Times New Roman" panose="02020603050405020304" pitchFamily="18" charset="0"/>
              <a:ea typeface="Malgun Gothic Semilight" panose="020B0502040204020203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586343"/>
              </p:ext>
            </p:extLst>
          </p:nvPr>
        </p:nvGraphicFramePr>
        <p:xfrm>
          <a:off x="125505" y="620203"/>
          <a:ext cx="11656402" cy="606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668">
                  <a:extLst>
                    <a:ext uri="{9D8B030D-6E8A-4147-A177-3AD203B41FA5}">
                      <a16:colId xmlns:a16="http://schemas.microsoft.com/office/drawing/2014/main" val="258454566"/>
                    </a:ext>
                  </a:extLst>
                </a:gridCol>
                <a:gridCol w="5332874">
                  <a:extLst>
                    <a:ext uri="{9D8B030D-6E8A-4147-A177-3AD203B41FA5}">
                      <a16:colId xmlns:a16="http://schemas.microsoft.com/office/drawing/2014/main" val="3942327125"/>
                    </a:ext>
                  </a:extLst>
                </a:gridCol>
                <a:gridCol w="2205318">
                  <a:extLst>
                    <a:ext uri="{9D8B030D-6E8A-4147-A177-3AD203B41FA5}">
                      <a16:colId xmlns:a16="http://schemas.microsoft.com/office/drawing/2014/main" val="1483141944"/>
                    </a:ext>
                  </a:extLst>
                </a:gridCol>
                <a:gridCol w="2476542">
                  <a:extLst>
                    <a:ext uri="{9D8B030D-6E8A-4147-A177-3AD203B41FA5}">
                      <a16:colId xmlns:a16="http://schemas.microsoft.com/office/drawing/2014/main" val="3294065494"/>
                    </a:ext>
                  </a:extLst>
                </a:gridCol>
              </a:tblGrid>
              <a:tr h="67623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Дата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мероприятия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проведения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Итоги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761548"/>
                  </a:ext>
                </a:extLst>
              </a:tr>
              <a:tr h="102146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22.03.2023 г.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Всероссийская акция «Голубая лента»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всероссийский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благодарность Гавриленко В., Акименко Д., 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0055012"/>
                  </a:ext>
                </a:extLst>
              </a:tr>
              <a:tr h="102146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05.04.2023 г.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Всероссийская историческая интеллектуальная игра «1418»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всероссийский </a:t>
                      </a: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Сертификаты</a:t>
                      </a:r>
                      <a:r>
                        <a:rPr lang="ru-RU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Острецов М., Кудрявцева В., Мамкин С.,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509467"/>
                  </a:ext>
                </a:extLst>
              </a:tr>
              <a:tr h="102146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11.04.2023 г.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этап конкурса «Старая, старая сказка»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диплом Сапронова В. 3 место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5889294"/>
                  </a:ext>
                </a:extLst>
              </a:tr>
              <a:tr h="97024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28.11.2023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Областной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конкурс «Доброволец года – 2023»</a:t>
                      </a: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региональный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Диплом</a:t>
                      </a:r>
                      <a:r>
                        <a:rPr lang="ru-RU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лауреата</a:t>
                      </a:r>
                      <a:endParaRPr lang="ru-RU" sz="20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Острецов М.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1843724"/>
                  </a:ext>
                </a:extLst>
              </a:tr>
              <a:tr h="8939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04.11.2023</a:t>
                      </a:r>
                      <a:r>
                        <a:rPr lang="ru-RU" sz="20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</a:t>
                      </a:r>
                      <a:endParaRPr lang="ru-RU" sz="2000" dirty="0" smtClean="0"/>
                    </a:p>
                    <a:p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</a:t>
                      </a:r>
                      <a:r>
                        <a:rPr lang="ru-RU" sz="20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конкурс «Фестиваль мультимедийных презентаций»</a:t>
                      </a:r>
                      <a:endParaRPr lang="ru-RU" sz="20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Диплом</a:t>
                      </a:r>
                    </a:p>
                    <a:p>
                      <a:r>
                        <a:rPr lang="ru-RU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Кудрявцева В.</a:t>
                      </a:r>
                    </a:p>
                    <a:p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951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94071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31872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3900" y="-96982"/>
            <a:ext cx="11677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обучающихся в благотворительных акциях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1" t="4666" r="1320"/>
          <a:stretch/>
        </p:blipFill>
        <p:spPr>
          <a:xfrm>
            <a:off x="6367646" y="614891"/>
            <a:ext cx="5003189" cy="352668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170" y="4303756"/>
            <a:ext cx="4943665" cy="25542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614891"/>
            <a:ext cx="4822581" cy="27455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091" y="3489275"/>
            <a:ext cx="4500988" cy="3383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4287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96983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52" y="320040"/>
            <a:ext cx="5373068" cy="55778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406" y="320040"/>
            <a:ext cx="5997908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251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1671" y="304800"/>
            <a:ext cx="11152094" cy="2170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Обучающиеся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 участвуют в мероприятиях Центра дополнительного образования, районного уровня, становятся призерами конкурсов регионального уровня и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Всероссийского.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исследовательская деятельность обучающихся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волонтёрского объединения «Новое поколение»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4" t="16333" r="3833" b="1"/>
          <a:stretch/>
        </p:blipFill>
        <p:spPr>
          <a:xfrm>
            <a:off x="865769" y="2475587"/>
            <a:ext cx="4163432" cy="3761839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2" r="5930"/>
          <a:stretch/>
        </p:blipFill>
        <p:spPr>
          <a:xfrm>
            <a:off x="5681607" y="2286000"/>
            <a:ext cx="5702674" cy="432054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3108283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5" r="12424"/>
          <a:stretch/>
        </p:blipFill>
        <p:spPr>
          <a:xfrm>
            <a:off x="5740977" y="1172804"/>
            <a:ext cx="5555673" cy="5126181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7" name="Picture 5" descr="https://sun9-76.userapi.com/impg/wEVZhgeYaoueniF6FiQtKhhGL_3L6j1-63Pppw/DGUesJhf5Ts.jpg?size=486x1080&amp;quality=95&amp;sign=8ebe5dedf4778fe33fe56b5c16ac74a0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0835" r="8237" b="30657"/>
          <a:stretch/>
        </p:blipFill>
        <p:spPr bwMode="auto">
          <a:xfrm>
            <a:off x="1035627" y="1172804"/>
            <a:ext cx="3810000" cy="4821382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35382" y="263236"/>
            <a:ext cx="77308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Доброволец 2023 года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4769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735010"/>
              </p:ext>
            </p:extLst>
          </p:nvPr>
        </p:nvGraphicFramePr>
        <p:xfrm>
          <a:off x="5875066" y="295683"/>
          <a:ext cx="5552208" cy="6562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name="Acrobat Document" r:id="rId4" imgW="5676688" imgH="8019769" progId="AcroExch.Document.11">
                  <p:embed/>
                </p:oleObj>
              </mc:Choice>
              <mc:Fallback>
                <p:oleObj name="Acrobat Document" r:id="rId4" imgW="5676688" imgH="8019769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75066" y="295683"/>
                        <a:ext cx="5552208" cy="65623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39" y="0"/>
            <a:ext cx="4932401" cy="626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288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26" y="802850"/>
            <a:ext cx="2587752" cy="41516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9" t="-2868" r="6405" b="-1"/>
          <a:stretch/>
        </p:blipFill>
        <p:spPr>
          <a:xfrm rot="5400000">
            <a:off x="8449958" y="3451042"/>
            <a:ext cx="3792071" cy="3021845"/>
          </a:xfrm>
          <a:prstGeom prst="rect">
            <a:avLst/>
          </a:prstGeom>
        </p:spPr>
      </p:pic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067118"/>
              </p:ext>
            </p:extLst>
          </p:nvPr>
        </p:nvGraphicFramePr>
        <p:xfrm>
          <a:off x="4198404" y="159326"/>
          <a:ext cx="4301585" cy="6539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Acrobat Document" r:id="rId6" imgW="5667121" imgH="8019769" progId="AcroExch.Document.11">
                  <p:embed/>
                </p:oleObj>
              </mc:Choice>
              <mc:Fallback>
                <p:oleObj name="Acrobat Document" r:id="rId6" imgW="5667121" imgH="8019769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98404" y="159326"/>
                        <a:ext cx="4301585" cy="6539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667" y="187239"/>
            <a:ext cx="2587752" cy="269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684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5441" r="42898"/>
          <a:stretch/>
        </p:blipFill>
        <p:spPr>
          <a:xfrm>
            <a:off x="1" y="0"/>
            <a:ext cx="12191999" cy="6858000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429492" y="249382"/>
            <a:ext cx="11443854" cy="6190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Раздел 1: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15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Ф.И.О.: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Давыденко Наталья Ивановна,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25.10.1966 г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.;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образование: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высшее педагогическое (ВГПИ,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1992 г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.);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buSzPts val="1000"/>
              <a:buFont typeface="Symbol" panose="05050102010706020507" pitchFamily="18" charset="2"/>
              <a:buChar char=""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квалификация: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по воспитательной работе, </a:t>
            </a:r>
          </a:p>
          <a:p>
            <a:pPr algn="just">
              <a:lnSpc>
                <a:spcPct val="115000"/>
              </a:lnSpc>
              <a:buSzPts val="1000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учитель этики и психологии семейной жизни;</a:t>
            </a:r>
          </a:p>
          <a:p>
            <a:pPr marL="342900" indent="-342900" algn="just">
              <a:lnSpc>
                <a:spcPct val="115000"/>
              </a:lnSpc>
              <a:buSzPts val="1000"/>
              <a:buFont typeface="Symbol" panose="05050102010706020507" pitchFamily="18" charset="2"/>
              <a:buChar char=""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специальность по диплому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педагогика и методика</a:t>
            </a:r>
          </a:p>
          <a:p>
            <a:pPr algn="just">
              <a:lnSpc>
                <a:spcPct val="115000"/>
              </a:lnSpc>
              <a:buSzPts val="1000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воспитательной работы;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должность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педагог дополнительного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образования МКУ ДО «Центр дополнительного образования»;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buSzPts val="1000"/>
              <a:buFont typeface="Symbol" panose="05050102010706020507" pitchFamily="18" charset="2"/>
              <a:buChar char=""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трудовой стаж: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года;</a:t>
            </a:r>
          </a:p>
          <a:p>
            <a:pPr marL="342900" indent="-342900" algn="just">
              <a:lnSpc>
                <a:spcPct val="115000"/>
              </a:lnSpc>
              <a:buSzPts val="1000"/>
              <a:buFont typeface="Symbol" panose="05050102010706020507" pitchFamily="18" charset="2"/>
              <a:buChar char="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педагогический стаж работы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 должности: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года, в ЦДО –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buSzPts val="1000"/>
              <a:buFont typeface="Symbol" panose="05050102010706020507" pitchFamily="18" charset="2"/>
              <a:buChar char="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квалификационная категория: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ВКК от 14.08.2021г.</a:t>
            </a:r>
            <a:endParaRPr lang="ru-RU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87143" t="3232" r="2516" b="75960"/>
          <a:stretch/>
        </p:blipFill>
        <p:spPr>
          <a:xfrm>
            <a:off x="9649692" y="457200"/>
            <a:ext cx="2382981" cy="247996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764027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4033759"/>
              </p:ext>
            </p:extLst>
          </p:nvPr>
        </p:nvGraphicFramePr>
        <p:xfrm>
          <a:off x="6564032" y="198711"/>
          <a:ext cx="5339228" cy="368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1" name="Acrobat Document" r:id="rId4" imgW="8019843" imgH="5667355" progId="AcroExch.Document.11">
                  <p:embed/>
                </p:oleObj>
              </mc:Choice>
              <mc:Fallback>
                <p:oleObj name="Acrobat Document" r:id="rId4" imgW="8019843" imgH="566735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64032" y="198711"/>
                        <a:ext cx="5339228" cy="368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079046"/>
              </p:ext>
            </p:extLst>
          </p:nvPr>
        </p:nvGraphicFramePr>
        <p:xfrm>
          <a:off x="0" y="0"/>
          <a:ext cx="6275293" cy="6225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2" name="Acrobat Document" r:id="rId6" imgW="8019843" imgH="5667355" progId="AcroExch.Document.11">
                  <p:embed/>
                </p:oleObj>
              </mc:Choice>
              <mc:Fallback>
                <p:oleObj name="Acrobat Document" r:id="rId6" imgW="8019843" imgH="5667355" progId="AcroExch.Document.11">
                  <p:embed/>
                  <p:pic>
                    <p:nvPicPr>
                      <p:cNvPr id="6" name="Объект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6275293" cy="6225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463600"/>
              </p:ext>
            </p:extLst>
          </p:nvPr>
        </p:nvGraphicFramePr>
        <p:xfrm>
          <a:off x="6527900" y="4043023"/>
          <a:ext cx="5411491" cy="26556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" name="Acrobat Document" r:id="rId8" imgW="8019843" imgH="5667355" progId="AcroExch.Document.11">
                  <p:embed/>
                </p:oleObj>
              </mc:Choice>
              <mc:Fallback>
                <p:oleObj name="Acrobat Document" r:id="rId8" imgW="8019843" imgH="5667355" progId="AcroExch.Document.11">
                  <p:embed/>
                  <p:pic>
                    <p:nvPicPr>
                      <p:cNvPr id="3" name="Объект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27900" y="4043023"/>
                        <a:ext cx="5411491" cy="26556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50592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3639"/>
            <a:ext cx="4069080" cy="2929601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788373"/>
              </p:ext>
            </p:extLst>
          </p:nvPr>
        </p:nvGraphicFramePr>
        <p:xfrm>
          <a:off x="3993433" y="3428999"/>
          <a:ext cx="3992577" cy="3225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5" name="Acrobat Document" r:id="rId5" imgW="8019843" imgH="5667355" progId="AcroExch.Document.11">
                  <p:embed/>
                </p:oleObj>
              </mc:Choice>
              <mc:Fallback>
                <p:oleObj name="Acrobat Document" r:id="rId5" imgW="8019843" imgH="5667355" progId="AcroExch.Document.11">
                  <p:embed/>
                  <p:pic>
                    <p:nvPicPr>
                      <p:cNvPr id="5" name="Объект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93433" y="3428999"/>
                        <a:ext cx="3992577" cy="32252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1" t="3837" r="15798" b="3435"/>
          <a:stretch/>
        </p:blipFill>
        <p:spPr>
          <a:xfrm>
            <a:off x="8138162" y="281391"/>
            <a:ext cx="3890198" cy="2634096"/>
          </a:xfrm>
          <a:prstGeom prst="rect">
            <a:avLst/>
          </a:prstGeom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112529"/>
              </p:ext>
            </p:extLst>
          </p:nvPr>
        </p:nvGraphicFramePr>
        <p:xfrm>
          <a:off x="211125" y="3520440"/>
          <a:ext cx="3450206" cy="3216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6" name="Acrobat Document" r:id="rId8" imgW="5667121" imgH="8019769" progId="AcroExch.Document.11">
                  <p:embed/>
                </p:oleObj>
              </mc:Choice>
              <mc:Fallback>
                <p:oleObj name="Acrobat Document" r:id="rId8" imgW="5667121" imgH="8019769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1125" y="3520440"/>
                        <a:ext cx="3450206" cy="3216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863" y="133638"/>
            <a:ext cx="3734147" cy="2929601"/>
          </a:xfrm>
          <a:prstGeom prst="rect">
            <a:avLst/>
          </a:prstGeom>
        </p:spPr>
      </p:pic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4394207"/>
              </p:ext>
            </p:extLst>
          </p:nvPr>
        </p:nvGraphicFramePr>
        <p:xfrm>
          <a:off x="8318112" y="3152155"/>
          <a:ext cx="3710891" cy="34691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7" name="Acrobat Document" r:id="rId11" imgW="8019843" imgH="5667355" progId="AcroExch.Document.11">
                  <p:embed/>
                </p:oleObj>
              </mc:Choice>
              <mc:Fallback>
                <p:oleObj name="Acrobat Document" r:id="rId11" imgW="8019843" imgH="5667355" progId="AcroExch.Document.11">
                  <p:embed/>
                  <p:pic>
                    <p:nvPicPr>
                      <p:cNvPr id="2" name="Объект 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18112" y="3152155"/>
                        <a:ext cx="3710891" cy="34691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16567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s://sneg.top/uploads/posts/2023-04/1680762677_sneg-top-p-tetushka-sova-kartinka-instagram-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710" y="614660"/>
            <a:ext cx="2798618" cy="401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921" r="-2662" b="9543"/>
          <a:stretch/>
        </p:blipFill>
        <p:spPr>
          <a:xfrm>
            <a:off x="412376" y="304800"/>
            <a:ext cx="4149259" cy="59346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71" t="7844" r="9099" b="-3399"/>
          <a:stretch/>
        </p:blipFill>
        <p:spPr>
          <a:xfrm>
            <a:off x="4561635" y="304800"/>
            <a:ext cx="4410404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1218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94760" y="0"/>
            <a:ext cx="48005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Мастер-классы</a:t>
            </a:r>
            <a:r>
              <a:rPr lang="ru-RU" dirty="0" smtClean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35" y="1305818"/>
            <a:ext cx="5097780" cy="49121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897" y="1305818"/>
            <a:ext cx="5570220" cy="508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0431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67345" y="304801"/>
            <a:ext cx="8146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Malgun Gothic Semilight" panose="020B0502040204020203" pitchFamily="34" charset="-128"/>
                <a:cs typeface="Times New Roman" panose="02020603050405020304" pitchFamily="18" charset="0"/>
              </a:rPr>
              <a:t>«В любом начинании ребенка найти творчество»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118" y="1724605"/>
            <a:ext cx="7818120" cy="4913917"/>
          </a:xfrm>
          <a:prstGeom prst="round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4446" t="3800" r="9064" b="21800"/>
          <a:stretch/>
        </p:blipFill>
        <p:spPr>
          <a:xfrm>
            <a:off x="289168" y="1724605"/>
            <a:ext cx="3553783" cy="434368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6251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08" y="742950"/>
            <a:ext cx="7680960" cy="52120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240030"/>
            <a:ext cx="385762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32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" y="525780"/>
            <a:ext cx="11346180" cy="612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9193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49927" y="434341"/>
            <a:ext cx="10363200" cy="1870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36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свете есть много различных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профессий</a:t>
            </a:r>
            <a:r>
              <a:rPr lang="ru-RU" sz="36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 в каждой есть прелесть своя.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нет благородней, нужней и чудесней –чем та, кем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работаю</a:t>
            </a:r>
            <a:r>
              <a:rPr lang="ru-RU" sz="36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Я!»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38255" y="3122046"/>
            <a:ext cx="67748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0" name="Picture 4" descr="https://klike.net/uploads/posts/2022-09/1662035839_j-3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" t="8468" r="-928" b="5391"/>
          <a:stretch/>
        </p:blipFill>
        <p:spPr bwMode="auto">
          <a:xfrm>
            <a:off x="1039090" y="2739388"/>
            <a:ext cx="3837709" cy="317650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588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160021"/>
            <a:ext cx="1196339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человек, постоянно находящийся в поиске, ставящий цели, достигающий результата, искренне любящий детей и свою работу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2" t="3000"/>
          <a:stretch/>
        </p:blipFill>
        <p:spPr>
          <a:xfrm>
            <a:off x="394334" y="1668126"/>
            <a:ext cx="6116954" cy="51898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3" b="7895"/>
          <a:stretch/>
        </p:blipFill>
        <p:spPr>
          <a:xfrm>
            <a:off x="6892288" y="1668126"/>
            <a:ext cx="4918712" cy="518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901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18657" y="17574"/>
            <a:ext cx="75568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ea typeface="Malgun Gothic Semilight" panose="020B0502040204020203" pitchFamily="34" charset="-128"/>
                <a:cs typeface="Times New Roman" panose="02020603050405020304" pitchFamily="18" charset="0"/>
              </a:rPr>
              <a:t>Повышение квалификации</a:t>
            </a:r>
            <a:endParaRPr lang="ru-RU" sz="4400" b="1" i="1" dirty="0">
              <a:latin typeface="Times New Roman" panose="02020603050405020304" pitchFamily="18" charset="0"/>
              <a:ea typeface="Malgun Gothic Semilight" panose="020B0502040204020203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192338"/>
              </p:ext>
            </p:extLst>
          </p:nvPr>
        </p:nvGraphicFramePr>
        <p:xfrm>
          <a:off x="620485" y="804589"/>
          <a:ext cx="10613572" cy="57041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7196">
                  <a:extLst>
                    <a:ext uri="{9D8B030D-6E8A-4147-A177-3AD203B41FA5}">
                      <a16:colId xmlns:a16="http://schemas.microsoft.com/office/drawing/2014/main" val="4290098340"/>
                    </a:ext>
                  </a:extLst>
                </a:gridCol>
                <a:gridCol w="4366234">
                  <a:extLst>
                    <a:ext uri="{9D8B030D-6E8A-4147-A177-3AD203B41FA5}">
                      <a16:colId xmlns:a16="http://schemas.microsoft.com/office/drawing/2014/main" val="1201029168"/>
                    </a:ext>
                  </a:extLst>
                </a:gridCol>
                <a:gridCol w="3355323">
                  <a:extLst>
                    <a:ext uri="{9D8B030D-6E8A-4147-A177-3AD203B41FA5}">
                      <a16:colId xmlns:a16="http://schemas.microsoft.com/office/drawing/2014/main" val="2856225298"/>
                    </a:ext>
                  </a:extLst>
                </a:gridCol>
                <a:gridCol w="1374819">
                  <a:extLst>
                    <a:ext uri="{9D8B030D-6E8A-4147-A177-3AD203B41FA5}">
                      <a16:colId xmlns:a16="http://schemas.microsoft.com/office/drawing/2014/main" val="2408193438"/>
                    </a:ext>
                  </a:extLst>
                </a:gridCol>
              </a:tblGrid>
              <a:tr h="981239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Дата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       Тема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   место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Кол-во      часов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0135434"/>
                  </a:ext>
                </a:extLst>
              </a:tr>
              <a:tr h="1090266"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27.11.</a:t>
                      </a:r>
                    </a:p>
                    <a:p>
                      <a:r>
                        <a:rPr lang="ru-RU" baseline="0" dirty="0" smtClean="0"/>
                        <a:t> 2021 года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«Современные</a:t>
                      </a:r>
                      <a:r>
                        <a:rPr lang="ru-RU" baseline="0" dirty="0" smtClean="0"/>
                        <a:t> образовательные технологии в дополнительном образовании детей»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Академия</a:t>
                      </a:r>
                      <a:r>
                        <a:rPr lang="ru-RU" baseline="0" dirty="0" smtClean="0"/>
                        <a:t> просвещения в рамках проекта «Демография»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   14</a:t>
                      </a:r>
                      <a:r>
                        <a:rPr lang="ru-RU" baseline="0" dirty="0" smtClean="0"/>
                        <a:t>4 </a:t>
                      </a:r>
                      <a:r>
                        <a:rPr lang="ru-RU" dirty="0" smtClean="0"/>
                        <a:t>часов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5902184"/>
                  </a:ext>
                </a:extLst>
              </a:tr>
              <a:tr h="977449">
                <a:tc>
                  <a:txBody>
                    <a:bodyPr/>
                    <a:lstStyle/>
                    <a:p>
                      <a:r>
                        <a:rPr lang="ru-RU" dirty="0" smtClean="0"/>
                        <a:t>22.12.2022</a:t>
                      </a:r>
                      <a:r>
                        <a:rPr lang="ru-RU" baseline="0" dirty="0" smtClean="0"/>
                        <a:t> года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«Лучшие практики реализации патриотического воспитания в системе дополнительного образования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АНО «Санкт –Петербургский  центр дополнительного образования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4</a:t>
                      </a:r>
                      <a:r>
                        <a:rPr lang="ru-RU" baseline="0" dirty="0" smtClean="0"/>
                        <a:t> часа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999911"/>
                  </a:ext>
                </a:extLst>
              </a:tr>
              <a:tr h="1160811">
                <a:tc>
                  <a:txBody>
                    <a:bodyPr/>
                    <a:lstStyle/>
                    <a:p>
                      <a:r>
                        <a:rPr lang="ru-RU" dirty="0" smtClean="0"/>
                        <a:t>04.08.2023 года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Научное </a:t>
                      </a:r>
                      <a:r>
                        <a:rPr lang="ru-RU" dirty="0" err="1" smtClean="0"/>
                        <a:t>волонтёрство</a:t>
                      </a:r>
                      <a:r>
                        <a:rPr lang="ru-RU" dirty="0" smtClean="0"/>
                        <a:t>: как придумать</a:t>
                      </a:r>
                      <a:r>
                        <a:rPr lang="ru-RU" baseline="0" dirty="0" smtClean="0"/>
                        <a:t> и реализовать успешный проект.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Эффективные коммуникации</a:t>
                      </a:r>
                      <a:r>
                        <a:rPr lang="ru-RU" dirty="0"/>
                        <a:t>.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Онлайн курс АВЦ, </a:t>
                      </a:r>
                      <a:r>
                        <a:rPr lang="ru-RU" dirty="0" err="1" smtClean="0"/>
                        <a:t>Роспатриот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Добро университет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10 часов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663485"/>
                  </a:ext>
                </a:extLst>
              </a:tr>
              <a:tr h="636815">
                <a:tc>
                  <a:txBody>
                    <a:bodyPr/>
                    <a:lstStyle/>
                    <a:p>
                      <a:r>
                        <a:rPr lang="ru-RU" dirty="0" smtClean="0"/>
                        <a:t>22.08.2023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Школа серебряного </a:t>
                      </a:r>
                      <a:r>
                        <a:rPr lang="ru-RU" dirty="0" err="1" smtClean="0"/>
                        <a:t>волонтёрства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Ресурсный центр добровольчества.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32 часа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064632"/>
                  </a:ext>
                </a:extLst>
              </a:tr>
              <a:tr h="8543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90151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87143" t="3232" r="2516" b="75960"/>
          <a:stretch/>
        </p:blipFill>
        <p:spPr>
          <a:xfrm>
            <a:off x="10647218" y="17574"/>
            <a:ext cx="1260764" cy="142701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83245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8514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621363"/>
              </p:ext>
            </p:extLst>
          </p:nvPr>
        </p:nvGraphicFramePr>
        <p:xfrm>
          <a:off x="1006222" y="156300"/>
          <a:ext cx="4637672" cy="6117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name="Acrobat Document" r:id="rId4" imgW="8019843" imgH="5667355" progId="AcroExch.Document.11">
                  <p:embed/>
                </p:oleObj>
              </mc:Choice>
              <mc:Fallback>
                <p:oleObj name="Acrobat Document" r:id="rId4" imgW="8019843" imgH="5667355" progId="AcroExch.Document.11">
                  <p:embed/>
                  <p:pic>
                    <p:nvPicPr>
                      <p:cNvPr id="7" name="Объект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6222" y="156300"/>
                        <a:ext cx="4637672" cy="6117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664" y="254923"/>
            <a:ext cx="4708565" cy="601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590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583291"/>
              </p:ext>
            </p:extLst>
          </p:nvPr>
        </p:nvGraphicFramePr>
        <p:xfrm>
          <a:off x="157521" y="171450"/>
          <a:ext cx="3987044" cy="34289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2" name="Acrobat Document" r:id="rId4" imgW="6010003" imgH="4247821" progId="AcroExch.Document.11">
                  <p:embed/>
                </p:oleObj>
              </mc:Choice>
              <mc:Fallback>
                <p:oleObj name="Acrobat Document" r:id="rId4" imgW="6010003" imgH="4247821" progId="AcroExch.Document.11">
                  <p:embed/>
                  <p:pic>
                    <p:nvPicPr>
                      <p:cNvPr id="2" name="Объект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521" y="171450"/>
                        <a:ext cx="3987044" cy="34289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882096"/>
              </p:ext>
            </p:extLst>
          </p:nvPr>
        </p:nvGraphicFramePr>
        <p:xfrm>
          <a:off x="4364806" y="171450"/>
          <a:ext cx="3969065" cy="3315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" name="Acrobat Document" r:id="rId6" imgW="6010003" imgH="4247821" progId="AcroExch.Document.11">
                  <p:embed/>
                </p:oleObj>
              </mc:Choice>
              <mc:Fallback>
                <p:oleObj name="Acrobat Document" r:id="rId6" imgW="6010003" imgH="4247821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64806" y="171450"/>
                        <a:ext cx="3969065" cy="3315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4482516"/>
              </p:ext>
            </p:extLst>
          </p:nvPr>
        </p:nvGraphicFramePr>
        <p:xfrm>
          <a:off x="4364806" y="3573087"/>
          <a:ext cx="3969065" cy="3198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4" name="Acrobat Document" r:id="rId8" imgW="6010003" imgH="4247821" progId="AcroExch.Document.11">
                  <p:embed/>
                </p:oleObj>
              </mc:Choice>
              <mc:Fallback>
                <p:oleObj name="Acrobat Document" r:id="rId8" imgW="6010003" imgH="4247821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64806" y="3573087"/>
                        <a:ext cx="3969065" cy="3198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850425"/>
              </p:ext>
            </p:extLst>
          </p:nvPr>
        </p:nvGraphicFramePr>
        <p:xfrm>
          <a:off x="157521" y="3678553"/>
          <a:ext cx="3987043" cy="3179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5" name="Acrobat Document" r:id="rId10" imgW="6010003" imgH="4247821" progId="AcroExch.Document.11">
                  <p:embed/>
                </p:oleObj>
              </mc:Choice>
              <mc:Fallback>
                <p:oleObj name="Acrobat Document" r:id="rId10" imgW="6010003" imgH="4247821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7521" y="3678553"/>
                        <a:ext cx="3987043" cy="31794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692996"/>
              </p:ext>
            </p:extLst>
          </p:nvPr>
        </p:nvGraphicFramePr>
        <p:xfrm>
          <a:off x="8554113" y="3600448"/>
          <a:ext cx="3424705" cy="3171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6" name="Acrobat Document" r:id="rId12" imgW="6010003" imgH="4247821" progId="AcroExch.Document.11">
                  <p:embed/>
                </p:oleObj>
              </mc:Choice>
              <mc:Fallback>
                <p:oleObj name="Acrobat Document" r:id="rId12" imgW="6010003" imgH="4247821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554113" y="3600448"/>
                        <a:ext cx="3424705" cy="31711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658626"/>
              </p:ext>
            </p:extLst>
          </p:nvPr>
        </p:nvGraphicFramePr>
        <p:xfrm>
          <a:off x="8554112" y="113780"/>
          <a:ext cx="3424706" cy="3315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7" name="Acrobat Document" r:id="rId14" imgW="6010003" imgH="4247821" progId="AcroExch.Document.11">
                  <p:embed/>
                </p:oleObj>
              </mc:Choice>
              <mc:Fallback>
                <p:oleObj name="Acrobat Document" r:id="rId14" imgW="6010003" imgH="4247821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554112" y="113780"/>
                        <a:ext cx="3424706" cy="33152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386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2" t="12005" r="7164" b="6079"/>
          <a:stretch/>
        </p:blipFill>
        <p:spPr>
          <a:xfrm rot="5400000">
            <a:off x="818026" y="1194545"/>
            <a:ext cx="5481921" cy="4213413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7" t="8672" r="5638" b="8017"/>
          <a:stretch/>
        </p:blipFill>
        <p:spPr>
          <a:xfrm rot="5400000">
            <a:off x="5943598" y="1125070"/>
            <a:ext cx="5414685" cy="428513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615513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565" y="209203"/>
            <a:ext cx="4749403" cy="5777345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342218"/>
              </p:ext>
            </p:extLst>
          </p:nvPr>
        </p:nvGraphicFramePr>
        <p:xfrm>
          <a:off x="5355771" y="463376"/>
          <a:ext cx="6168786" cy="5823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Acrobat Document" r:id="rId5" imgW="8019843" imgH="5667355" progId="AcroExch.Document.11">
                  <p:embed/>
                </p:oleObj>
              </mc:Choice>
              <mc:Fallback>
                <p:oleObj name="Acrobat Document" r:id="rId5" imgW="8019843" imgH="5667355" progId="AcroExch.Document.11">
                  <p:embed/>
                  <p:pic>
                    <p:nvPicPr>
                      <p:cNvPr id="3" name="Объект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55771" y="463376"/>
                        <a:ext cx="6168786" cy="5823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2574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462892_12-p-fon-dlya-prezentatsii-pro-pedagoga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" t="5252" r="2499" b="282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69818" y="96982"/>
            <a:ext cx="10764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2. Результаты педагогической деятельности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995092"/>
              </p:ext>
            </p:extLst>
          </p:nvPr>
        </p:nvGraphicFramePr>
        <p:xfrm>
          <a:off x="806823" y="1057837"/>
          <a:ext cx="11385177" cy="5461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9053">
                  <a:extLst>
                    <a:ext uri="{9D8B030D-6E8A-4147-A177-3AD203B41FA5}">
                      <a16:colId xmlns:a16="http://schemas.microsoft.com/office/drawing/2014/main" val="119113031"/>
                    </a:ext>
                  </a:extLst>
                </a:gridCol>
                <a:gridCol w="6202302">
                  <a:extLst>
                    <a:ext uri="{9D8B030D-6E8A-4147-A177-3AD203B41FA5}">
                      <a16:colId xmlns:a16="http://schemas.microsoft.com/office/drawing/2014/main" val="3722247410"/>
                    </a:ext>
                  </a:extLst>
                </a:gridCol>
                <a:gridCol w="2238334">
                  <a:extLst>
                    <a:ext uri="{9D8B030D-6E8A-4147-A177-3AD203B41FA5}">
                      <a16:colId xmlns:a16="http://schemas.microsoft.com/office/drawing/2014/main" val="1128143636"/>
                    </a:ext>
                  </a:extLst>
                </a:gridCol>
                <a:gridCol w="1795488">
                  <a:extLst>
                    <a:ext uri="{9D8B030D-6E8A-4147-A177-3AD203B41FA5}">
                      <a16:colId xmlns:a16="http://schemas.microsoft.com/office/drawing/2014/main" val="2052735323"/>
                    </a:ext>
                  </a:extLst>
                </a:gridCol>
              </a:tblGrid>
              <a:tr h="77480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участия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конкурса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проведения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1219516"/>
                  </a:ext>
                </a:extLst>
              </a:tr>
              <a:tr h="111167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Областной конкурс на лучшую методическую разработку мероприятия патриотической </a:t>
                      </a: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направленности</a:t>
                      </a: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лауреат</a:t>
                      </a:r>
                    </a:p>
                    <a:p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1098853"/>
                  </a:ext>
                </a:extLst>
              </a:tr>
              <a:tr h="84418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15.08. 2022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Всероссийская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акция «Добровольцы – детям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в номинации «Школа добра»</a:t>
                      </a: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благодарность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434999"/>
                  </a:ext>
                </a:extLst>
              </a:tr>
              <a:tr h="11116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04.11.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Интерактивная викторина «Братских народов союз вековой»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сертификат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2917546"/>
                  </a:ext>
                </a:extLst>
              </a:tr>
              <a:tr h="84418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 2023 год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1A1A1A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b="0" dirty="0" smtClean="0">
                          <a:solidFill>
                            <a:srgbClr val="1A1A1A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r>
                        <a:rPr lang="ru-RU" sz="2000" b="0" baseline="0" dirty="0" smtClean="0">
                          <a:solidFill>
                            <a:srgbClr val="1A1A1A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конкурс «Молоды душой»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сертификат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1619017"/>
                  </a:ext>
                </a:extLst>
              </a:tr>
              <a:tr h="7748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 методических разработок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диплом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57176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51112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</TotalTime>
  <Words>578</Words>
  <Application>Microsoft Office PowerPoint</Application>
  <PresentationFormat>Широкоэкранный</PresentationFormat>
  <Paragraphs>132</Paragraphs>
  <Slides>27</Slides>
  <Notes>3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7" baseType="lpstr">
      <vt:lpstr>Malgun Gothic Semilight</vt:lpstr>
      <vt:lpstr>Arial</vt:lpstr>
      <vt:lpstr>Calibri</vt:lpstr>
      <vt:lpstr>Calibri Light</vt:lpstr>
      <vt:lpstr>Symbol</vt:lpstr>
      <vt:lpstr>Times New Roman</vt:lpstr>
      <vt:lpstr>Verdana</vt:lpstr>
      <vt:lpstr>Wingdings</vt:lpstr>
      <vt:lpstr>Тема Office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83</cp:revision>
  <dcterms:created xsi:type="dcterms:W3CDTF">2023-11-21T20:02:57Z</dcterms:created>
  <dcterms:modified xsi:type="dcterms:W3CDTF">2023-12-14T08:26:05Z</dcterms:modified>
</cp:coreProperties>
</file>