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333" r:id="rId4"/>
    <p:sldId id="257" r:id="rId5"/>
    <p:sldId id="267" r:id="rId6"/>
    <p:sldId id="336" r:id="rId7"/>
    <p:sldId id="258" r:id="rId8"/>
    <p:sldId id="344" r:id="rId9"/>
    <p:sldId id="337" r:id="rId10"/>
    <p:sldId id="259" r:id="rId11"/>
    <p:sldId id="260" r:id="rId12"/>
    <p:sldId id="327" r:id="rId13"/>
    <p:sldId id="338" r:id="rId14"/>
    <p:sldId id="299" r:id="rId15"/>
    <p:sldId id="262" r:id="rId16"/>
    <p:sldId id="339" r:id="rId17"/>
    <p:sldId id="286" r:id="rId18"/>
    <p:sldId id="272" r:id="rId19"/>
    <p:sldId id="274" r:id="rId20"/>
    <p:sldId id="268" r:id="rId21"/>
    <p:sldId id="331" r:id="rId22"/>
    <p:sldId id="270" r:id="rId23"/>
    <p:sldId id="334" r:id="rId24"/>
    <p:sldId id="269" r:id="rId25"/>
    <p:sldId id="271" r:id="rId26"/>
    <p:sldId id="275" r:id="rId27"/>
    <p:sldId id="341" r:id="rId28"/>
    <p:sldId id="343" r:id="rId29"/>
    <p:sldId id="276" r:id="rId30"/>
    <p:sldId id="342" r:id="rId31"/>
    <p:sldId id="277" r:id="rId32"/>
    <p:sldId id="279" r:id="rId33"/>
    <p:sldId id="332" r:id="rId34"/>
    <p:sldId id="340" r:id="rId35"/>
    <p:sldId id="278" r:id="rId36"/>
    <p:sldId id="287" r:id="rId37"/>
    <p:sldId id="280" r:id="rId38"/>
    <p:sldId id="335" r:id="rId39"/>
    <p:sldId id="282" r:id="rId40"/>
    <p:sldId id="291" r:id="rId41"/>
    <p:sldId id="281" r:id="rId42"/>
    <p:sldId id="283" r:id="rId43"/>
    <p:sldId id="329" r:id="rId44"/>
    <p:sldId id="284" r:id="rId45"/>
    <p:sldId id="285" r:id="rId46"/>
    <p:sldId id="288" r:id="rId47"/>
    <p:sldId id="290" r:id="rId48"/>
    <p:sldId id="289" r:id="rId49"/>
    <p:sldId id="328" r:id="rId50"/>
    <p:sldId id="293" r:id="rId51"/>
    <p:sldId id="294" r:id="rId52"/>
    <p:sldId id="295" r:id="rId53"/>
    <p:sldId id="296" r:id="rId54"/>
    <p:sldId id="298" r:id="rId55"/>
    <p:sldId id="297" r:id="rId56"/>
    <p:sldId id="292" r:id="rId57"/>
    <p:sldId id="330" r:id="rId5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DD492-1673-3F31-7E44-ABFA425809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8B0825C-852F-582C-5BE6-7D279A44AB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AC144B-FF32-5E7E-0903-E299B6975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A523AB-58E8-9504-7A9C-B32EFE653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3E0B22-4CAD-CD7B-DF2F-DD0716D7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64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FB043B-655D-10EB-B24B-0B80358DC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49FB65-7605-A94C-93F3-35EFF41192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72B2CD-9E3D-9548-8EAB-462A73758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5F52F5-3455-E822-7712-80448BD19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A427E9-34EF-5821-8399-719B92353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35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9DF73BD-49C2-9F6C-CF28-912E8C172C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B2CE18D-0325-C312-C64A-D95B8A2F86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B7FAF1-120E-7A1C-2BEF-B205B6CA3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A3AF7B-17CA-8426-F3E4-9007F3FE9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481EFF-D3DC-60F7-CEAE-B79934ABB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637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10EDD-562F-6322-02D6-7DE84F888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32D578-41E8-C9A4-DE6F-0FD306E2D7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AEB707-96C7-6F95-E663-8D85CE72A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93741A-05CA-16DD-24FD-746325EEC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83BEFD-C38F-FD54-3729-EAAABB33D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336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50081D-19D1-29CA-8D2C-F8093A773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F05548-579E-0018-38DF-7A6326747E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49E641-3A56-7BCA-5FE6-75872BC64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54BB3E-2AC0-EE04-4D83-63A4C05EC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2EF4A2-2DE4-4784-3046-E5075BA64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123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1EBD9-3C1D-EB70-91C3-04CA4BB8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91418A-50D9-A1E9-A03C-C4D8EC0E87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85F4B5D-AE69-3653-8843-229C6CA22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D2719-87B5-CBC8-D828-00AA2D0BA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FC6CE4-B017-D6C6-58C8-9EC99604F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92F1E1-2F43-67A1-0FE7-7E531EE85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26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C3C408-4F3D-065A-8686-31DFBD39B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CFA162-0546-C2F8-96DE-B41A75C52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F4F6CB-72B2-241A-E631-0F5E0CB0A1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AA1699-1F1F-2E90-615F-9BA86E563B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48E5F1E-0292-86EB-30AE-050952675C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54A069B-1E3F-3DB4-48FB-85A8EF549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88C2C61-7EA3-3412-C311-938F6409E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0C8E807-B601-E245-479D-8533CFE70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628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1C02D-6352-9C82-6CBB-F19A0FACE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F17FF5A-25ED-DBAE-306B-BAF054B20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68C7B30-F4F1-4B12-DEE3-F7A0BA8B1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CA402AA-C669-05C7-3DD1-762BC50C8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051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57CA948-2113-36CC-5EF6-887E258D9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E72A385-1EAC-5B3C-D9B9-8A604A1B4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B8E5B0-FB9F-3375-710A-3C3C04621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427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85AB65-77D8-4010-D0C5-73F0AF53D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3F3F31-80DA-8CEB-7BF1-5FBBF3783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43B06B-AE60-33E1-C1E9-164BA079F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351144-8D0F-F52C-A740-C8C770045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9E6875-A87E-46F1-D2B0-F18352F9A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330726-6F10-F4E1-8005-08D1D2364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513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0DB864-F55A-8B66-2A5C-6290E51DA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F181F75-7BB4-0393-2208-6F7C91025F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E84AD1-E26B-7268-D361-7EA7A9C9DE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885AF0-190E-1C58-7B8E-03A6D946A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A114F2-C133-CFB7-37BC-3FB2C71E7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7217E3-1FA0-7036-746A-F0A6BDB1D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05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B82A3-A706-864A-9DAE-B6CA432B9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D8CD6F-BFF7-2C8D-864A-14F49EE38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05DC6E-DC04-E4E8-5B2F-348E80F563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50586-1C2E-48A3-B18A-70AE3A85E81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FCC468-3297-6E10-80BF-0512CC704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F968E1-F502-2962-5154-68F733E9B9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4467B-AFDF-4A55-A1D0-50889F9D6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619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s://dzen.ru/a/ZHZGgnn8cFlACloX" TargetMode="External"/><Relationship Id="rId3" Type="http://schemas.openxmlformats.org/officeDocument/2006/relationships/hyperlink" Target="https://perova3.jimdofree.com/%D0%B8%D0%BB%D0%BB%D1%8E%D1%81%D1%82%D1%80%D0%B0%D1%82%D0%BE%D1%80%D1%8B/%D0%BF%D0%BE%D1%80%D1%82%D1%80%D0%B5%D1%82%D1%8B-%D0%BD-%D0%BD-%D0%B3%D0%BE%D0%BD%D1%87%D0%B0%D1%80%D0%BE%D0%B2%D0%BE%D0%B9/" TargetMode="External"/><Relationship Id="rId7" Type="http://schemas.openxmlformats.org/officeDocument/2006/relationships/hyperlink" Target="https://dzen.ru/a/Yi4aSOiBuC2AlQbJ" TargetMode="External"/><Relationship Id="rId2" Type="http://schemas.openxmlformats.org/officeDocument/2006/relationships/hyperlink" Target="http://www.nasledie-rus.ru/podshivka/8910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useumpushkin.ru/vystavki1/arhiv_vystavok/vystavka_istoriya_portreta_n._n._pushkinoj_raboty_k._mazera.html" TargetMode="External"/><Relationship Id="rId5" Type="http://schemas.openxmlformats.org/officeDocument/2006/relationships/hyperlink" Target="https://tribuna.ee/tribute/puskina-lanskaya/" TargetMode="External"/><Relationship Id="rId4" Type="http://schemas.openxmlformats.org/officeDocument/2006/relationships/hyperlink" Target="https://dzen.ru/a/YUdYy57phASPS2-k" TargetMode="External"/><Relationship Id="rId9" Type="http://schemas.openxmlformats.org/officeDocument/2006/relationships/hyperlink" Target="https://dzen.ru/a/YbT7-Yd0BAuQzHMV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D46BF-697D-D750-FE4B-83360F8E5F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40764"/>
            <a:ext cx="9144000" cy="184205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«О, как милее ты, смиренница моя!»</a:t>
            </a: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Цикл портретных изображений</a:t>
            </a:r>
            <a:b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 Натальи Николаевны Пушкиной-Ланской</a:t>
            </a: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endParaRPr lang="ru-RU" dirty="0">
              <a:solidFill>
                <a:srgbClr val="FF0000"/>
              </a:solidFill>
              <a:latin typeface="Segoe Script" panose="020B05040200000000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E3ACFA1-FFAB-AE5D-8078-720B08372D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234609"/>
            <a:ext cx="9144000" cy="109993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Составитель: Дьячковская Туйаара Александровна,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Учитель русского языка и литературы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F02D0D-F1EA-84A4-3D7C-BBEF7FCD3AA3}"/>
              </a:ext>
            </a:extLst>
          </p:cNvPr>
          <p:cNvSpPr txBox="1"/>
          <p:nvPr/>
        </p:nvSpPr>
        <p:spPr>
          <a:xfrm>
            <a:off x="1113182" y="937697"/>
            <a:ext cx="1029693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МОБУ Национальная гимназия «Айыы Кыьата», ГО «Город Якутск»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063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68E45-C744-CCEC-D94B-EB76AA9BD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626" y="365125"/>
            <a:ext cx="10585174" cy="5399571"/>
          </a:xfrm>
        </p:spPr>
        <p:txBody>
          <a:bodyPr/>
          <a:lstStyle/>
          <a:p>
            <a:pPr algn="ctr"/>
            <a:r>
              <a:rPr lang="ru-RU" dirty="0">
                <a:latin typeface="Segoe Script" panose="020B0504020000000003" pitchFamily="34" charset="0"/>
              </a:rPr>
              <a:t>Черновые зарисовки А.С. Пушкина</a:t>
            </a:r>
          </a:p>
        </p:txBody>
      </p:sp>
    </p:spTree>
    <p:extLst>
      <p:ext uri="{BB962C8B-B14F-4D97-AF65-F5344CB8AC3E}">
        <p14:creationId xmlns:p14="http://schemas.microsoft.com/office/powerpoint/2010/main" val="1900478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BF28657-4555-C0A2-6728-DB98A0C42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69" y="1563621"/>
            <a:ext cx="4011416" cy="476442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EB4438-AA00-6E6C-DABF-CB886B739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485" y="172415"/>
            <a:ext cx="4452608" cy="55062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B8012C-C488-1704-EA84-2578AF57C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3047" y="1812235"/>
            <a:ext cx="2794974" cy="465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85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9196F-DC65-9582-97A9-DEAC46630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744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Segoe Script" panose="020B0504020000000003" pitchFamily="34" charset="0"/>
              </a:rPr>
              <a:t>Портреты </a:t>
            </a:r>
            <a:br>
              <a:rPr lang="ru-RU" dirty="0">
                <a:latin typeface="Segoe Script" panose="020B0504020000000003" pitchFamily="34" charset="0"/>
              </a:rPr>
            </a:br>
            <a:r>
              <a:rPr lang="ru-RU" dirty="0">
                <a:latin typeface="Segoe Script" panose="020B0504020000000003" pitchFamily="34" charset="0"/>
              </a:rPr>
              <a:t>Н.Н. Пушкиной и А.С. Пушкина кисти Карла Брюллова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95AC2CF-86BB-170D-FC09-D0C832A4102E}"/>
              </a:ext>
            </a:extLst>
          </p:cNvPr>
          <p:cNvSpPr/>
          <p:nvPr/>
        </p:nvSpPr>
        <p:spPr>
          <a:xfrm>
            <a:off x="1987826" y="2623238"/>
            <a:ext cx="3737114" cy="38696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3D199C7-626A-F1C4-9E26-CE22E861B594}"/>
              </a:ext>
            </a:extLst>
          </p:cNvPr>
          <p:cNvSpPr/>
          <p:nvPr/>
        </p:nvSpPr>
        <p:spPr>
          <a:xfrm>
            <a:off x="6467062" y="2623238"/>
            <a:ext cx="3737114" cy="38696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9875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5AE168C-09D3-C0A5-4863-778B2C01A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0417"/>
            <a:ext cx="10515600" cy="515654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Сам Пушкин хотел, чтобы его жену рисовал Карл Брюллов, брат Александра. Он даже писал Наталье: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«Я уже успел посетить Брюллова. Я нашёл его в мастерской какого-то скульптора, у которого он живёт. Он очень мне понравился… У него видел я несколько начатых рисунков и думал о тебе, моя прелесть. Неужто не будет у меня твоего портрета, им написанного? Невозможно, чтобы он, увидя тебя, не захотел срисовать тебя…».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Однако Карл Брюллов хотел написать портрет А.С. Пушкина. А вот Наталья Николаевна ему не понравилась, он посчитал её… дурнушкой. Как рассказывал племянник художника: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«Глянул намётанным глазом и заартачился писать, ссылаясь на то, будто бы она косая!».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Пушкин, узнав о мнении Брюллова касательно внешности Натальи Николаевны, в ответ отказал Брюллову в своем портрете.</a:t>
            </a:r>
          </a:p>
        </p:txBody>
      </p:sp>
    </p:spTree>
    <p:extLst>
      <p:ext uri="{BB962C8B-B14F-4D97-AF65-F5344CB8AC3E}">
        <p14:creationId xmlns:p14="http://schemas.microsoft.com/office/powerpoint/2010/main" val="42494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6AAD4-800C-8ACE-6264-3F95D4FA6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5850145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rgbClr val="00B050"/>
                </a:solidFill>
                <a:latin typeface="Segoe Script" panose="020B0504020000000003" pitchFamily="34" charset="0"/>
              </a:rPr>
              <a:t>«Продержаться бы мне еще немножко, и я бы никогда не лишилась того жемчужного ожерелья, в котором выходила замуж за Пушкина, и золотого обруча».</a:t>
            </a:r>
            <a:br>
              <a:rPr lang="ru-RU" dirty="0">
                <a:solidFill>
                  <a:srgbClr val="00B050"/>
                </a:solidFill>
                <a:latin typeface="Segoe Script" panose="020B0504020000000003" pitchFamily="34" charset="0"/>
              </a:rPr>
            </a:br>
            <a:br>
              <a:rPr lang="ru-RU" dirty="0">
                <a:solidFill>
                  <a:srgbClr val="00B050"/>
                </a:solidFill>
                <a:latin typeface="Segoe Script" panose="020B0504020000000003" pitchFamily="34" charset="0"/>
              </a:rPr>
            </a:br>
            <a:r>
              <a:rPr lang="ru-RU" dirty="0">
                <a:solidFill>
                  <a:srgbClr val="00B050"/>
                </a:solidFill>
                <a:latin typeface="Segoe Script" panose="020B0504020000000003" pitchFamily="34" charset="0"/>
              </a:rPr>
              <a:t>Н.Н. Пушкина</a:t>
            </a: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endParaRPr lang="ru-RU" dirty="0">
              <a:solidFill>
                <a:srgbClr val="FF0000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713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5C1E6-E821-C4A5-BDE0-27FE5847E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9339" y="365125"/>
            <a:ext cx="4714460" cy="5479084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Карл Петер Мазер. Н.Н. Пушкина во вдовьем платье. Портрет заказан П.В. Нащокиным.1839 год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38A3BF8-434D-AC56-2A42-00FE56EE00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588303"/>
            <a:ext cx="5111415" cy="568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76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49AAAD3-A9B0-20AA-4FB8-274413B32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3670"/>
            <a:ext cx="10515600" cy="514329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Среди наиболее известных работ К.П. Мазера— посмертный портрет Пушкина, написанный по заказу друга поэта П. В. Нащокина, который и позировал художнику, облачившись в пушкинский архалук (халат). Мазеру же принадлежит и небольшой портрет Натальи Николаевны (47,7 х 42 см), созданный в первые годы ее вдовства.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Она изображена стоящей у полосатого кресла в черном рединготе с широким белым воротником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[6].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На голове привлекает внимание золотой обруч, тот самый золотой обруч, который был на ней в первую встречу с А.С. Пушкином на бале у Йогеля. Впоследствии Наталья Николаевна была вынуждена продать этот обруч из-за финансовых трудностей, о чем она не раз жалела после.</a:t>
            </a:r>
          </a:p>
        </p:txBody>
      </p:sp>
    </p:spTree>
    <p:extLst>
      <p:ext uri="{BB962C8B-B14F-4D97-AF65-F5344CB8AC3E}">
        <p14:creationId xmlns:p14="http://schemas.microsoft.com/office/powerpoint/2010/main" val="969041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61A3C7-C615-7405-DD22-22DD13927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606" y="808382"/>
            <a:ext cx="4685436" cy="542676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4454BD-72BD-7B68-9BF3-8771EB564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241" y="808326"/>
            <a:ext cx="4913333" cy="545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62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9684FF-63F7-51B8-E322-4163B1910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17623"/>
          </a:xfrm>
        </p:spPr>
        <p:txBody>
          <a:bodyPr/>
          <a:lstStyle/>
          <a:p>
            <a:pPr algn="ctr"/>
            <a:r>
              <a:rPr lang="ru-RU" dirty="0">
                <a:latin typeface="Segoe Script" panose="020B0504020000000003" pitchFamily="34" charset="0"/>
              </a:rPr>
              <a:t>Карандашный рисунок</a:t>
            </a:r>
            <a:br>
              <a:rPr lang="ru-RU" dirty="0">
                <a:latin typeface="Segoe Script" panose="020B0504020000000003" pitchFamily="34" charset="0"/>
              </a:rPr>
            </a:br>
            <a:r>
              <a:rPr lang="ru-RU" dirty="0">
                <a:latin typeface="Segoe Script" panose="020B0504020000000003" pitchFamily="34" charset="0"/>
              </a:rPr>
              <a:t>Н.И. Фризенгоф</a:t>
            </a:r>
          </a:p>
        </p:txBody>
      </p:sp>
    </p:spTree>
    <p:extLst>
      <p:ext uri="{BB962C8B-B14F-4D97-AF65-F5344CB8AC3E}">
        <p14:creationId xmlns:p14="http://schemas.microsoft.com/office/powerpoint/2010/main" val="2533446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1DFC43-071C-8C8D-4C8D-627EA680C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4870" y="365125"/>
            <a:ext cx="4528930" cy="5452579"/>
          </a:xfrm>
        </p:spPr>
        <p:txBody>
          <a:bodyPr>
            <a:normAutofit/>
          </a:bodyPr>
          <a:lstStyle/>
          <a:p>
            <a:r>
              <a:rPr lang="ru-RU" sz="2800" b="0" dirty="0">
                <a:solidFill>
                  <a:srgbClr val="2424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Наталья Фризенгоф. Наталья Николаевна и Маша Пушкины (17 августа 1841 года).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B6A339B-72FD-28F1-8DDB-45AF524C77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6605" y="163768"/>
            <a:ext cx="4369904" cy="65304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0622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9D294-DFA9-8362-C015-9FF8E14B4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57379"/>
          </a:xfrm>
        </p:spPr>
        <p:txBody>
          <a:bodyPr/>
          <a:lstStyle/>
          <a:p>
            <a:pPr algn="r"/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«Это произведение творца, перед которым можно стоять часами на коленях»</a:t>
            </a: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Дарья Фикельмон</a:t>
            </a:r>
          </a:p>
        </p:txBody>
      </p:sp>
    </p:spTree>
    <p:extLst>
      <p:ext uri="{BB962C8B-B14F-4D97-AF65-F5344CB8AC3E}">
        <p14:creationId xmlns:p14="http://schemas.microsoft.com/office/powerpoint/2010/main" val="17572199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01CBA1-DB0C-3A30-0481-485D0A12E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5704371"/>
          </a:xfrm>
        </p:spPr>
        <p:txBody>
          <a:bodyPr/>
          <a:lstStyle/>
          <a:p>
            <a:pPr algn="r"/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«Удивительно, разрушительно, опустошительно хороша»</a:t>
            </a: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П.А. Вяземский</a:t>
            </a:r>
          </a:p>
        </p:txBody>
      </p:sp>
    </p:spTree>
    <p:extLst>
      <p:ext uri="{BB962C8B-B14F-4D97-AF65-F5344CB8AC3E}">
        <p14:creationId xmlns:p14="http://schemas.microsoft.com/office/powerpoint/2010/main" val="31653208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047FAAE-BB04-365F-DE41-A7A6F0481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54157"/>
            <a:ext cx="10515600" cy="5222806"/>
          </a:xfrm>
        </p:spPr>
        <p:txBody>
          <a:bodyPr/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Портреты Натальи Николаевны 1840-х годов почти все создавались по инициативе П. А. Вяземского, в то время сильно увлечённого вдовой Пушкина.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Владимир Гау создал шесть акварельных портретов Натальи Николаевны в 1842, 1843, 1844 и 1849 годах. Этому художнику, как никому другому, удалось запечатлеть на бумаге особенности натуры Натальи Николаевны. 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Характерно, что на двух акварелях Гау 1849 года Наталья Николаевна изображена уже женой генерал-майора П. П. Ланского, за которого она вышла замуж в 1844 году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].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7497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F8A4A0-7F06-233A-A9E5-932806C96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9096" y="365124"/>
            <a:ext cx="4674703" cy="6248241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Владимир Гау. Н.Н. Пушкина. Портрет заказан императором Николаем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для личного альбома императрицы Александры Федоровны. 1841 год.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A5F371D-8468-2943-B642-4F5BD05BD9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469343"/>
            <a:ext cx="5098773" cy="614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098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C90313E-0CAF-FACA-2F49-BBD14E86A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983"/>
            <a:ext cx="10515600" cy="4758980"/>
          </a:xfrm>
        </p:spPr>
        <p:txBody>
          <a:bodyPr/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Самым удачным своим изображением Пушкина считала акварель 1841 года, заказанную для альбома императрицы. На ней Наталья Николаевна была изображена в костюме в древнееврейском стиле, в котором появилась на одном из дворцовых балов в честь наследника престола – Александра Николаевича. Все придворные наряжались в неких героев былых времен. На бал пришла и Наталья — в костюме Ревекки, которая, согласно Библии, была матерью Исава и Иакова. Наталья потом вспоминала, что наряд Ревекки она получила от своей тёти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[9]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244671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4D29F5-030F-4CD4-4794-AB912E019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8364" y="365125"/>
            <a:ext cx="4555435" cy="5810388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Владимир Гау. Н.Н. Пушкина. Портрет заказан П.А. Вяземским. 1842–1843 гг.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217A9C48-9103-5CE5-A110-1A71C94417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598073"/>
            <a:ext cx="5553536" cy="581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231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0F6723-0791-82DB-8B1C-D67E52F91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365125"/>
            <a:ext cx="4952999" cy="5786953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Владимир Гау. Н.Н. Пушкина. 1842–1843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2384BC1-EC13-FF30-F4ED-4AEF9981CC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535523"/>
            <a:ext cx="4714422" cy="578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8190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C1872-14B3-A95A-E627-CD7A435F9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5598353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«Не сиди на диване, поджавши ноги»</a:t>
            </a: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А.С. Пушкин</a:t>
            </a:r>
          </a:p>
        </p:txBody>
      </p:sp>
    </p:spTree>
    <p:extLst>
      <p:ext uri="{BB962C8B-B14F-4D97-AF65-F5344CB8AC3E}">
        <p14:creationId xmlns:p14="http://schemas.microsoft.com/office/powerpoint/2010/main" val="4157474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C374729-0AC2-83BD-DBA4-1DDC7AF6A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02365"/>
            <a:ext cx="10515600" cy="5474598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Один из последних прижизненных портретов Пушкина написал английский художник Томас Райт, подолгу живший в России. Этот портрет Пушкина пользовался огромной популярностью. Спустя 7 лет он написал и этот портрет Натальи Николаевны. На пороге новой жизни Натальи Николаевны, Томасу Райту были заказаны портреты: сестры Александрины, детей (Маше Пушкиной было уже 12 лет, Саше — 11, Грише — 9, маленькой Таше — 8 лет, портрет которой в серии рисунков Райта отсутствует), их гувернантки Констанции Майковой, а также и портрет самой Натали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[4].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9557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33009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27AAB9-B634-EB1C-4E64-4D65E1776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8678" y="365125"/>
            <a:ext cx="5695121" cy="5810388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Томас Райт. Н.Н. Пушкина. Заказан П.П. Ланским перед свадьбой. 1844 год.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E69BAC7-4550-E6AC-6DAD-79A3AC3695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1451" y="377931"/>
            <a:ext cx="4501209" cy="592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03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60F7CF-29D1-5391-A626-9F4395F93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портрет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C63AE7-E704-31AF-0E5C-BD85DFB307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Единственное изображение Натальи Николаевны Гончаровой в детстве — рисунок неизвестного художника итальянским карандашом и сангиной, выполненный в возрасте шести-семи лет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[4].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C1E7B-74AE-08EB-92DD-0BE2EC9E3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026426" cy="5412823"/>
          </a:xfrm>
        </p:spPr>
        <p:txBody>
          <a:bodyPr/>
          <a:lstStyle/>
          <a:p>
            <a:r>
              <a:rPr lang="ru-RU" dirty="0"/>
              <a:t>Томас Райт. А.С. Пушкин. Гравюра на стали. 1837 год.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6560F6-BD5A-8637-1AF3-0370D47A90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246" y="525530"/>
            <a:ext cx="4587337" cy="5802983"/>
          </a:xfrm>
        </p:spPr>
      </p:pic>
    </p:spTree>
    <p:extLst>
      <p:ext uri="{BB962C8B-B14F-4D97-AF65-F5344CB8AC3E}">
        <p14:creationId xmlns:p14="http://schemas.microsoft.com/office/powerpoint/2010/main" val="33644529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F8FDB-C392-79FB-D920-1ED416B06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3322" y="365125"/>
            <a:ext cx="4820477" cy="5691118"/>
          </a:xfrm>
        </p:spPr>
        <p:txBody>
          <a:bodyPr/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Владимир Гау. Н.Н. Ланская. 1844 год</a:t>
            </a:r>
            <a:r>
              <a:rPr lang="ru-RU" dirty="0"/>
              <a:t>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14BA1B2-82DD-5964-778C-79BBC00B0A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0904" y="365125"/>
            <a:ext cx="5247861" cy="634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097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17A8BE-8F75-E46F-6E8D-9AE3D5048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5545345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</a:rPr>
              <a:t>«Туалеты они могут выбрать сами, и, впрочем, довольно одной из них – жены генерала Ланского». </a:t>
            </a:r>
            <a:br>
              <a:rPr lang="en-US" dirty="0">
                <a:solidFill>
                  <a:srgbClr val="002060"/>
                </a:solidFill>
                <a:latin typeface="Segoe Script" panose="020B0504020000000003" pitchFamily="34" charset="0"/>
              </a:rPr>
            </a:b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</a:rPr>
              <a:t>Император Николай </a:t>
            </a:r>
            <a:r>
              <a:rPr lang="en-US" dirty="0">
                <a:solidFill>
                  <a:srgbClr val="002060"/>
                </a:solidFill>
                <a:latin typeface="Segoe Script" panose="020B0504020000000003" pitchFamily="34" charset="0"/>
              </a:rPr>
              <a:t>I</a:t>
            </a:r>
            <a:endParaRPr lang="ru-RU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5465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045AAC-4451-1DB9-8135-0F0851437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Высочайшее повеление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47EDED-2CE3-DC66-C591-6D41363A4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Юбилейный альбом лейб-гвардии Конного полка создавался художником Вольдемаром Гау три года – с 1846 по 1849 годы и первоначально возникла идея, что в альбоме вместе с господами офицерами неплохо было бы поместить и портреты их спутниц жизни. 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Но высочайший шеф посчитал, что среди господ офицеров уместно поместить портрет только одной. Натальи Николаевны Ланской – жены командира лейб-гвардии Конного полка Петра Петровича Ланского. Только ее портрет император захотел видеть в альбоме одного из своих любимых полков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9943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BAECBCA-5A72-A5E7-1460-B9E48F2FF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9930"/>
            <a:ext cx="10515600" cy="5077033"/>
          </a:xfrm>
        </p:spPr>
        <p:txBody>
          <a:bodyPr/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Наряд Натальи Николаевны на этом портрете был выбран не просто так. В каком платье позировать – с открытыми или закрытыми плечами, Николай I разрешил ей выбирать самой. Но при этом наряд следовало выбрать полковых цветов. Поэтому платье белое. А на голове – венок из красных роз и на груди – тоже красные розы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[7].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Еще одна примечательная деталь портрета – дорогая бриллиантовая брошь с сапфировой подвеской – подарок императора Николая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преподнесенная вскоре после свадьбы с П.П. Ланским.</a:t>
            </a:r>
          </a:p>
        </p:txBody>
      </p:sp>
    </p:spTree>
    <p:extLst>
      <p:ext uri="{BB962C8B-B14F-4D97-AF65-F5344CB8AC3E}">
        <p14:creationId xmlns:p14="http://schemas.microsoft.com/office/powerpoint/2010/main" val="39260334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91EE3-4DD6-AD66-B90A-F473EB917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7548" y="365125"/>
            <a:ext cx="4966252" cy="574086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Владимир Гау. Н.Н. Ланская. Портрет заказан для подарочного альбома лейб-гвардии Конного полка. 1849 год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6D6922F-3511-3392-7B66-D44CEE859F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79547"/>
            <a:ext cx="4966251" cy="609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060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DFC674E-9411-03EA-4FA6-97BF09196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0435" y="742122"/>
            <a:ext cx="4084290" cy="529033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BEB65D-BBA2-D215-8B0D-44D222AFC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603" y="742121"/>
            <a:ext cx="5070613" cy="529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8499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D14DF-AF73-904C-512D-A4987A1FD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5026" y="365125"/>
            <a:ext cx="5098774" cy="6009171"/>
          </a:xfrm>
        </p:spPr>
        <p:txBody>
          <a:bodyPr/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Владимир Гау. Н.Н. Ланская. 1849 год</a:t>
            </a:r>
            <a:r>
              <a:rPr lang="ru-RU" dirty="0"/>
              <a:t>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86E6F03-8B1C-FE09-6212-3D8BFD84C4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0395" y="365126"/>
            <a:ext cx="5098773" cy="612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239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904695-FEC2-9411-2DDB-4CABD6E14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Портреты Н.Н. Ланской кисти И.К. Макарова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C4D63B-2727-C293-6FA2-D74FC6598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Особенно же прославился художник портретами детей и не случайно в том же 1846 году он был приглашен вел. кн. Марией Николаевной в поездку по Италии, Германии и Франции в качестве учителя рисования для ее детей (второе такое путешествие он совершил в ее свите в 1853 году). Также не случайно, что семейству Ланских он был рекомендован именно в качестве детского портретиста. А первый портрет Натальи Николаевны он написал по собственной инициативе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[4].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4496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609019-3CBD-BC90-67EF-EF8E9D45D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8364" y="365125"/>
            <a:ext cx="4555435" cy="5677866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Иван Кузьмич Макаров. Н.Н. Ланская. Портрет написан по инициативе художника. 1849 год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06DEB0-5093-EF7B-300C-B34B6265B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00012"/>
            <a:ext cx="5495097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93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43E87-207E-701C-45FA-DC5335F66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1619" y="365125"/>
            <a:ext cx="4542180" cy="5134527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Акварельный рисунок неизвестного художника. Наталья Гончарова.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1810-е гг.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F2B6B4-3017-7C5B-BCDD-46288FFA7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795" y="443734"/>
            <a:ext cx="4793970" cy="608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8047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63E63E-A26C-2AA0-1A6C-0DC78A96C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344" y="536638"/>
            <a:ext cx="4662487" cy="578472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33F868-CEDB-E189-F825-4477FEFC48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170" y="536638"/>
            <a:ext cx="4817504" cy="567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1249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AB0DE0-B4E5-324E-AC96-53BC673DD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5717623"/>
          </a:xfrm>
        </p:spPr>
        <p:txBody>
          <a:bodyPr/>
          <a:lstStyle/>
          <a:p>
            <a:pPr algn="r"/>
            <a:r>
              <a:rPr lang="ru-RU" dirty="0">
                <a:solidFill>
                  <a:srgbClr val="0070C0"/>
                </a:solidFill>
                <a:latin typeface="Segoe Script" panose="020B0504020000000003" pitchFamily="34" charset="0"/>
              </a:rPr>
              <a:t>«… мне даже совестно согласиться, что портрет похож» </a:t>
            </a:r>
            <a:br>
              <a:rPr lang="ru-RU" dirty="0">
                <a:solidFill>
                  <a:srgbClr val="0070C0"/>
                </a:solidFill>
                <a:latin typeface="Segoe Script" panose="020B0504020000000003" pitchFamily="34" charset="0"/>
              </a:rPr>
            </a:br>
            <a:br>
              <a:rPr lang="ru-RU" dirty="0">
                <a:solidFill>
                  <a:srgbClr val="0070C0"/>
                </a:solidFill>
                <a:latin typeface="Segoe Script" panose="020B0504020000000003" pitchFamily="34" charset="0"/>
              </a:rPr>
            </a:br>
            <a:r>
              <a:rPr lang="ru-RU" dirty="0">
                <a:solidFill>
                  <a:srgbClr val="0070C0"/>
                </a:solidFill>
                <a:latin typeface="Segoe Script" panose="020B0504020000000003" pitchFamily="34" charset="0"/>
              </a:rPr>
              <a:t>Н.Н. Ланская</a:t>
            </a:r>
          </a:p>
        </p:txBody>
      </p:sp>
    </p:spTree>
    <p:extLst>
      <p:ext uri="{BB962C8B-B14F-4D97-AF65-F5344CB8AC3E}">
        <p14:creationId xmlns:p14="http://schemas.microsoft.com/office/powerpoint/2010/main" val="24024443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D4D9C-2AE3-4E70-D7FC-B0971069C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774" y="365125"/>
            <a:ext cx="5112026" cy="6130373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Иван Кузьмич Макаров. Н.Н. Ланская. Портрет заказан самой Натальей Николаевной в подарок мужу, П.П. Ланскому. 1949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593E468-8FE8-03E8-D2DB-17AC063A6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561" y="365125"/>
            <a:ext cx="5269662" cy="613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826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DD74B21-60B7-CED5-7F1F-00C6FBDAA5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Данный портрет, написанный Макаровым в 1849 году, был подарком Натальи Николаевны мужу на именины. Портрет был закончен в три сеанса, причём автор не взял платы и просил принять его в подарок в знак своего уважения к Ланскому. Сама Наталья Николаевна и все её близкие считали, что портрет очень удался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А.Н. Марков в статье «К истории портретов Н.Н. Ланской» обратил внимание на несколько важных деталей в этом портрете: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«Туалет Натальи Николаевны подобран и по цветовой гамме: белое платье, красная мантилья и синяя лента; цвета ее туалета повторяются на портрете В. Гау для альбома офицеров лейб-гвардии Конного полка — белое платье, красные розы на голове и у лифа и синяя лента — кстати, та же самая, что на портрете работы Макарова».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Белый и красный — цвета кавалергардского обмундирования, а вместе с синим — цвета государственного флага. Еще М.Д. Беляев заметил, что синяя с желтым лента на шее Натальи Николаевны и голубые эмалевые серьги на подарочном портрете — те же, что и в двух акварелях Гау 1849 года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[2].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4342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F297DD9-4182-474E-FBA5-6EA171D2C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479" y="377687"/>
            <a:ext cx="4962574" cy="610262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233CBE-1594-C6DF-3562-A4617DF45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164" y="347204"/>
            <a:ext cx="5273497" cy="613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435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3E768E-1F5E-2FC0-685E-4CF7BC908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9826" y="365125"/>
            <a:ext cx="4793973" cy="5772081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Николай Павлович Ланской. Н.Н. Ланская. Рисунок племянника П.П. Ланского. 1852 год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236A2C1-2071-0E9F-2436-EFA28C4C75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9287" y="365125"/>
            <a:ext cx="4793972" cy="624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5775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22FD1AB-2ADA-FAAF-6968-A2187A3EE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711" y="304529"/>
            <a:ext cx="4797968" cy="624894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D48E6B-F40E-FC4A-DEEE-C8DD5E97A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798" y="304529"/>
            <a:ext cx="4592972" cy="624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7477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C410BF-FE00-9389-0CF2-1D98AA649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9925"/>
            <a:ext cx="10515600" cy="5240545"/>
          </a:xfrm>
        </p:spPr>
        <p:txBody>
          <a:bodyPr/>
          <a:lstStyle/>
          <a:p>
            <a:pPr algn="r"/>
            <a:r>
              <a:rPr lang="ru-RU" dirty="0">
                <a:solidFill>
                  <a:srgbClr val="FF0000"/>
                </a:solidFill>
              </a:rPr>
              <a:t>«</a:t>
            </a:r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Мать отбросила всякую претензию на молодость»</a:t>
            </a: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Одна из дочерей Н.Н. Ланской</a:t>
            </a:r>
          </a:p>
        </p:txBody>
      </p:sp>
    </p:spTree>
    <p:extLst>
      <p:ext uri="{BB962C8B-B14F-4D97-AF65-F5344CB8AC3E}">
        <p14:creationId xmlns:p14="http://schemas.microsoft.com/office/powerpoint/2010/main" val="13319897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C839F2-E269-B444-BC04-D840C9D14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8278" y="365125"/>
            <a:ext cx="5085522" cy="5618302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Карл Лаш. Н.Н. Ланская. Портрет заказан Н.Н. Ланской 1856 год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5E2868E-E559-554F-7F6B-AECEC968EF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566668"/>
            <a:ext cx="4989445" cy="584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444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AAB782A-0135-14C2-E0B0-9E40E32D8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7078"/>
            <a:ext cx="10515600" cy="569988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История создания портрета К. Лаша широко известна из переписки Натальи Николаевны с мужем и цитируется Рожновыми в их книге. В начале января 1856 года Н.Н. Ланская приехала из Вятки в Москву, где ее ожидали дочери. В письме к мужу от 13 января 1856 года она писала: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«…Я, слава Богу, чувствую себя лучше, кашель прошел и я даже надеюсь вскоре начать мой портрет. Ты взвалил на меня тяжелую обязанность, но, увы, что делать, раз тебе доставляет такое удовольствие видеть мое старое лицо, воспроизведенное на полотне». </a:t>
            </a:r>
          </a:p>
          <a:p>
            <a:pPr algn="just"/>
            <a:r>
              <a:rPr lang="ru-RU" dirty="0"/>
              <a:t>В письме от 17 февраля она жалуется, что портретные сеансы занимают все ее утра. Так, накануне она провела в мастерской у Лаша от часа до трех, и художник сделал пока только рисунок, который ей показался правильным в смысле сходства. По словам Натальи Николаевны, художник выбрал левый профиль и изобразил ее в трехчетвертном повороте. По совету Лаша, никогда не видевшего ее до сеанса, она должна была надеть закрытое платье. Портрет был окончен за месяц, так как в марте Наталья Николаевна с дочерьми возвратилась в Петербург.</a:t>
            </a:r>
          </a:p>
          <a:p>
            <a:pPr algn="just"/>
            <a:r>
              <a:rPr lang="ru-RU" dirty="0"/>
              <a:t>На портрете К. Лаша Наталье Николаевне неполных 45 лет </a:t>
            </a:r>
            <a:r>
              <a:rPr lang="en-US" dirty="0"/>
              <a:t>[3].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9345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F0588-478D-9A78-BA72-F35005096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4"/>
            <a:ext cx="10664687" cy="5571849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«Женка моя прелесть…»</a:t>
            </a: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b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</a:br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А.С. Пушкин</a:t>
            </a:r>
          </a:p>
        </p:txBody>
      </p:sp>
    </p:spTree>
    <p:extLst>
      <p:ext uri="{BB962C8B-B14F-4D97-AF65-F5344CB8AC3E}">
        <p14:creationId xmlns:p14="http://schemas.microsoft.com/office/powerpoint/2010/main" val="27353099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0FC915-9D8F-F3BA-1949-907C2CF35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571849"/>
          </a:xfrm>
        </p:spPr>
        <p:txBody>
          <a:bodyPr/>
          <a:lstStyle/>
          <a:p>
            <a:pPr algn="ctr"/>
            <a:r>
              <a:rPr lang="ru-RU" b="1" dirty="0">
                <a:latin typeface="Segoe Script" panose="020B0504020000000003" pitchFamily="34" charset="0"/>
              </a:rPr>
              <a:t>Дагеротипные снимки начала 1860-х гг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78914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0BC164-6D7C-705A-776C-F80904D98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24" y="407154"/>
            <a:ext cx="4762500" cy="61150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DA6D58-9646-28D6-80F7-3C6906E63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287" y="371475"/>
            <a:ext cx="4389783" cy="61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794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796CAB2-AB0A-EFCB-6F8A-F87F6D9FF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395287"/>
            <a:ext cx="4762500" cy="606742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C84196-1C7F-A802-00ED-63A95C896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7463" y="395287"/>
            <a:ext cx="4762500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0860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2CB560-E7A1-BB3A-F84B-9AD001908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542607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Segoe Script" panose="020B0504020000000003" pitchFamily="34" charset="0"/>
              </a:rPr>
              <a:t>Последний прижизненный портрет</a:t>
            </a:r>
            <a:br>
              <a:rPr lang="ru-RU" dirty="0">
                <a:latin typeface="Segoe Script" panose="020B0504020000000003" pitchFamily="34" charset="0"/>
              </a:rPr>
            </a:br>
            <a:r>
              <a:rPr lang="ru-RU" dirty="0">
                <a:latin typeface="Segoe Script" panose="020B0504020000000003" pitchFamily="34" charset="0"/>
              </a:rPr>
              <a:t> Н.Н. Пушкиной-Ланской</a:t>
            </a:r>
          </a:p>
        </p:txBody>
      </p:sp>
    </p:spTree>
    <p:extLst>
      <p:ext uri="{BB962C8B-B14F-4D97-AF65-F5344CB8AC3E}">
        <p14:creationId xmlns:p14="http://schemas.microsoft.com/office/powerpoint/2010/main" val="30534246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3C3784-4C72-4A8C-3A87-F482B52E4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6366979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Segoe Script" panose="020B0504020000000003" pitchFamily="34" charset="0"/>
              </a:rPr>
              <a:t>«Она  всегда была грустная, одетая в черные с белыми воротничками и манжетами платья и кружевной косынкой на голове, как она изображена на своем портрете кисти Макарова»</a:t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Segoe Script" panose="020B0504020000000003" pitchFamily="34" charset="0"/>
              </a:rPr>
            </a:b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Segoe Script" panose="020B0504020000000003" pitchFamily="34" charset="0"/>
              </a:rPr>
            </a:b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Segoe Script" panose="020B0504020000000003" pitchFamily="34" charset="0"/>
              </a:rPr>
              <a:t>Е.Н. Бибикова, внучка Н.Н. Ланской</a:t>
            </a:r>
          </a:p>
        </p:txBody>
      </p:sp>
    </p:spTree>
    <p:extLst>
      <p:ext uri="{BB962C8B-B14F-4D97-AF65-F5344CB8AC3E}">
        <p14:creationId xmlns:p14="http://schemas.microsoft.com/office/powerpoint/2010/main" val="215802961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F59009-534E-23B1-19F6-B70C4272F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9582" y="365125"/>
            <a:ext cx="4754217" cy="551884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Иван Кузьмич Макаров. Н.Н. Ланская. Портрет написан по редкому фотопортрету работы Г.И. Деньера. 1863 год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865EBCD-38D7-0675-FD47-BE4CEBE21B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6278" y="613058"/>
            <a:ext cx="4939722" cy="580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42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7EF5DA-3555-9FFD-0962-1E2685340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7652"/>
            <a:ext cx="10515600" cy="5249311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800" dirty="0">
                <a:solidFill>
                  <a:srgbClr val="FF0000"/>
                </a:solidFill>
                <a:effectLst/>
                <a:latin typeface="Segoe Script" panose="020B0504020000000003" pitchFamily="34" charset="0"/>
                <a:ea typeface="Calibri" panose="020F0502020204030204" pitchFamily="34" charset="0"/>
              </a:rPr>
              <a:t>Моя внешность - преимущество, которым я не вправе гордиться, потому что это бог пожелал мне его даровать. Комплименты дочери Маше доставляют мне в тысячу раз большее удовольствие, чем те, которые могут сделать мне». 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  <a:latin typeface="Segoe Script" panose="020B0504020000000003" pitchFamily="34" charset="0"/>
            </a:endParaRPr>
          </a:p>
          <a:p>
            <a:pPr marL="0" indent="0" algn="r">
              <a:buNone/>
            </a:pPr>
            <a:r>
              <a:rPr lang="ru-RU" dirty="0">
                <a:solidFill>
                  <a:srgbClr val="FF0000"/>
                </a:solidFill>
                <a:latin typeface="Segoe Script" panose="020B0504020000000003" pitchFamily="34" charset="0"/>
              </a:rPr>
              <a:t>Наталья Николаевна Ланская в письме своему мужу Петру Петровичу Ланскому.</a:t>
            </a:r>
          </a:p>
        </p:txBody>
      </p:sp>
    </p:spTree>
    <p:extLst>
      <p:ext uri="{BB962C8B-B14F-4D97-AF65-F5344CB8AC3E}">
        <p14:creationId xmlns:p14="http://schemas.microsoft.com/office/powerpoint/2010/main" val="1982028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3BF202-327D-A6F2-2AE4-DD673EFE7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082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C6E769-810F-732A-7C0D-0E63007A5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1722"/>
            <a:ext cx="10515600" cy="4825241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600" dirty="0">
                <a:hlinkClick r:id="rId2"/>
              </a:rPr>
              <a:t>https://pushkinskij-dom.livejournal.com/161412.html</a:t>
            </a:r>
          </a:p>
          <a:p>
            <a:pPr marL="514350" indent="-514350">
              <a:buFont typeface="+mj-lt"/>
              <a:buAutoNum type="arabicPeriod"/>
            </a:pPr>
            <a:endParaRPr lang="ru-RU" sz="2600" dirty="0">
              <a:hlinkClick r:id="rId2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600" dirty="0">
                <a:hlinkClick r:id="rId2"/>
              </a:rPr>
              <a:t>http://www.nasledie-rus.ru/podshivka/8910.php</a:t>
            </a:r>
            <a:endParaRPr lang="ru-RU" sz="2600" dirty="0"/>
          </a:p>
          <a:p>
            <a:pPr marL="514350" indent="-514350">
              <a:buFont typeface="+mj-lt"/>
              <a:buAutoNum type="arabicPeriod"/>
            </a:pPr>
            <a:r>
              <a:rPr lang="en-US" sz="2600" dirty="0">
                <a:hlinkClick r:id="rId3"/>
              </a:rPr>
              <a:t>https://perova3.jimdofree.com/%D0%B8%D0%BB%D0%BB%D1%8E%D1%81%D1%82%D1%80%D0%B0%D1%82%D0%BE%D1%80%D1%8B/%D0%BF%D0%BE%D1%80%D1%82%D1%80%D0%B5%D1%82%D1%8B-%D0%BD-%D0%BD-%D0%B3%D0%BE%D0%BD%D1%87%D0%B0%D1%80%D0%BE%D0%B2%D0%BE%D0%B9/</a:t>
            </a:r>
            <a:endParaRPr lang="ru-RU" sz="2600" dirty="0"/>
          </a:p>
          <a:p>
            <a:pPr marL="514350" indent="-514350">
              <a:buFont typeface="+mj-lt"/>
              <a:buAutoNum type="arabicPeriod"/>
            </a:pPr>
            <a:r>
              <a:rPr lang="en-US" sz="2600" dirty="0">
                <a:hlinkClick r:id="rId4"/>
              </a:rPr>
              <a:t>https://dzen.ru/a/YUdYy57phASPS2-k</a:t>
            </a:r>
            <a:endParaRPr lang="ru-RU" sz="2600" dirty="0"/>
          </a:p>
          <a:p>
            <a:pPr marL="514350" indent="-514350">
              <a:buFont typeface="+mj-lt"/>
              <a:buAutoNum type="arabicPeriod"/>
            </a:pPr>
            <a:r>
              <a:rPr lang="en-US" sz="2600" dirty="0">
                <a:hlinkClick r:id="rId5"/>
              </a:rPr>
              <a:t>https://tribuna.ee/tribute/puskina-lanskaya/</a:t>
            </a:r>
            <a:endParaRPr lang="ru-RU" sz="2600" dirty="0"/>
          </a:p>
          <a:p>
            <a:pPr marL="514350" indent="-514350">
              <a:buFont typeface="+mj-lt"/>
              <a:buAutoNum type="arabicPeriod"/>
            </a:pPr>
            <a:r>
              <a:rPr lang="en-US" sz="2600" dirty="0">
                <a:hlinkClick r:id="rId6"/>
              </a:rPr>
              <a:t>http://www.museumpushkin.ru/vystavki1/arhiv_vystavok/vystavka_istoriya_portreta_n._n._pushkinoj_raboty_k._mazera.html</a:t>
            </a:r>
            <a:endParaRPr lang="ru-RU" sz="2600" dirty="0"/>
          </a:p>
          <a:p>
            <a:pPr marL="514350" indent="-514350">
              <a:buFont typeface="+mj-lt"/>
              <a:buAutoNum type="arabicPeriod"/>
            </a:pPr>
            <a:r>
              <a:rPr lang="en-US" sz="2600" dirty="0">
                <a:hlinkClick r:id="rId7"/>
              </a:rPr>
              <a:t>https://dzen.ru/a/Yi4aSOiBuC2AlQbJ</a:t>
            </a:r>
            <a:endParaRPr lang="ru-RU" sz="2600" dirty="0"/>
          </a:p>
          <a:p>
            <a:pPr marL="514350" indent="-514350">
              <a:buFont typeface="+mj-lt"/>
              <a:buAutoNum type="arabicPeriod"/>
            </a:pPr>
            <a:r>
              <a:rPr lang="en-US" sz="2600" dirty="0">
                <a:hlinkClick r:id="rId8"/>
              </a:rPr>
              <a:t>https://dzen.ru/a/ZHZGgnn8cFlACloX</a:t>
            </a:r>
            <a:endParaRPr lang="ru-RU" sz="2600" dirty="0"/>
          </a:p>
          <a:p>
            <a:pPr marL="514350" indent="-514350">
              <a:buFont typeface="+mj-lt"/>
              <a:buAutoNum type="arabicPeriod"/>
            </a:pPr>
            <a:r>
              <a:rPr lang="en-US" sz="2600" dirty="0">
                <a:hlinkClick r:id="rId9"/>
              </a:rPr>
              <a:t>https://dzen.ru/a/YbT7-Yd0BAuQzHMV</a:t>
            </a:r>
            <a:endParaRPr lang="ru-RU" sz="2600" dirty="0"/>
          </a:p>
          <a:p>
            <a:pPr marL="514350" indent="-514350">
              <a:buFont typeface="+mj-lt"/>
              <a:buAutoNum type="arabicPeriod"/>
            </a:pPr>
            <a:endParaRPr lang="ru-RU" sz="2600" dirty="0"/>
          </a:p>
          <a:p>
            <a:endParaRPr lang="ru-RU" sz="26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45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D8D02AE-DD91-4B3B-2473-00667724E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54157"/>
            <a:ext cx="10515600" cy="5222806"/>
          </a:xfrm>
        </p:spPr>
        <p:txBody>
          <a:bodyPr/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жизни А.С. Пушкина был написан всего один акварельный портрет Натальи Николаевны кисти Александра Брюллова. Этот портрет является единственным, где она изображена в анфас, с прямым взглядом.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Брюллов начал писать портрет Наташи в 1831 г. Кажется, это портрет девочки, впервые попавшей в свет. Но, ей в это время 18 лет, женщина была уже в положении, но беременность еще незаметна. Девушка позирует художнику в светло-розовом нарядном платье, предназначенном для бала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[4]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093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31D28A-C7E4-B4D8-7DF7-CD949B2A8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9339" y="365125"/>
            <a:ext cx="4714460" cy="5452579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Александр Брюллов. Н.Н. Пушкина. Портрет заказан А.С. Пушкиным. 1831–1832 гг.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FAD75A-80EA-5B2E-E2BD-1465F2D76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76" y="450574"/>
            <a:ext cx="4787866" cy="595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554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D4E84AB-D366-BAD3-1B33-579885E61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957"/>
            <a:ext cx="10515600" cy="491800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Наталья изображена на портрете в светло-розовом бальном платье, украшенном двумя рядами кружев. Это именно то платье, в котором она была на судьбоносном балу у Йогеля, где Пушкин впервые увидел свою будущую жену. С этого времени прошло уже три года, но платье, несмотря даже беременность Натальи Николаевны, сидит как влитое. Голову Натальи украшает фероньерка – украшение, которое появилось в 16-ом веке в Италии. Второе свое рождение эта деталь гардероба пережила как раз в первой половине 19-ого века – тогда было модно убирать волосы на ровный пробор с высоким пучком и украшать их фероньеркой, как это и сделано на портрете Гончаровой. С течением времени это украшение неоднократно изменится и доживет до наших дней в виде тканевой налобной повязки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[8].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842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C85CBE8-C455-40B1-FFB1-64031CCEB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40904"/>
            <a:ext cx="4953000" cy="5236059"/>
          </a:xfrm>
        </p:spPr>
        <p:txBody>
          <a:bodyPr/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Длинные серьги, изображенные на Наталье Николаевне, Александру Сергеевичу одолжил князь Мещерский, который был его близким другом. Александр Сергеевич категорически настаивал, чтобы Гончарова позировала именно в них. Бриллианты в серьгах — знаменитые «Шириинские алмазы»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[5].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7EE822-6D0A-548E-E6DC-CE8013B10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11965"/>
            <a:ext cx="5443254" cy="376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270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2381</Words>
  <Application>Microsoft Office PowerPoint</Application>
  <PresentationFormat>Широкоэкранный</PresentationFormat>
  <Paragraphs>82</Paragraphs>
  <Slides>57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3" baseType="lpstr">
      <vt:lpstr>Arial</vt:lpstr>
      <vt:lpstr>Calibri</vt:lpstr>
      <vt:lpstr>Calibri Light</vt:lpstr>
      <vt:lpstr>Segoe Script</vt:lpstr>
      <vt:lpstr>Times New Roman</vt:lpstr>
      <vt:lpstr>Тема Office</vt:lpstr>
      <vt:lpstr>«О, как милее ты, смиренница моя!» Цикл портретных изображений  Натальи Николаевны Пушкиной-Ланской </vt:lpstr>
      <vt:lpstr>«Это произведение творца, перед которым можно стоять часами на коленях»  Дарья Фикельмон</vt:lpstr>
      <vt:lpstr>Первый портрет</vt:lpstr>
      <vt:lpstr>Акварельный рисунок неизвестного художника. Наталья Гончарова.  1810-е гг.</vt:lpstr>
      <vt:lpstr>«Женка моя прелесть…»  А.С. Пушкин</vt:lpstr>
      <vt:lpstr>Презентация PowerPoint</vt:lpstr>
      <vt:lpstr>Александр Брюллов. Н.Н. Пушкина. Портрет заказан А.С. Пушкиным. 1831–1832 гг.</vt:lpstr>
      <vt:lpstr>Презентация PowerPoint</vt:lpstr>
      <vt:lpstr>Презентация PowerPoint</vt:lpstr>
      <vt:lpstr>Черновые зарисовки А.С. Пушкина</vt:lpstr>
      <vt:lpstr>Презентация PowerPoint</vt:lpstr>
      <vt:lpstr>Портреты  Н.Н. Пушкиной и А.С. Пушкина кисти Карла Брюллова</vt:lpstr>
      <vt:lpstr>Презентация PowerPoint</vt:lpstr>
      <vt:lpstr>«Продержаться бы мне еще немножко, и я бы никогда не лишилась того жемчужного ожерелья, в котором выходила замуж за Пушкина, и золотого обруча».  Н.Н. Пушкина </vt:lpstr>
      <vt:lpstr>Карл Петер Мазер. Н.Н. Пушкина во вдовьем платье. Портрет заказан П.В. Нащокиным.1839 год</vt:lpstr>
      <vt:lpstr>Презентация PowerPoint</vt:lpstr>
      <vt:lpstr>Презентация PowerPoint</vt:lpstr>
      <vt:lpstr>Карандашный рисунок Н.И. Фризенгоф</vt:lpstr>
      <vt:lpstr>Наталья Фризенгоф. Наталья Николаевна и Маша Пушкины (17 августа 1841 года).</vt:lpstr>
      <vt:lpstr>«Удивительно, разрушительно, опустошительно хороша»  П.А. Вяземский</vt:lpstr>
      <vt:lpstr>Презентация PowerPoint</vt:lpstr>
      <vt:lpstr>Владимир Гау. Н.Н. Пушкина. Портрет заказан императором Николаем I для личного альбома императрицы Александры Федоровны. 1841 год.</vt:lpstr>
      <vt:lpstr>Презентация PowerPoint</vt:lpstr>
      <vt:lpstr>Владимир Гау. Н.Н. Пушкина. Портрет заказан П.А. Вяземским. 1842–1843 гг.</vt:lpstr>
      <vt:lpstr>Владимир Гау. Н.Н. Пушкина. 1842–1843</vt:lpstr>
      <vt:lpstr>«Не сиди на диване, поджавши ноги»  А.С. Пушкин</vt:lpstr>
      <vt:lpstr>Презентация PowerPoint</vt:lpstr>
      <vt:lpstr>Презентация PowerPoint</vt:lpstr>
      <vt:lpstr>Томас Райт. Н.Н. Пушкина. Заказан П.П. Ланским перед свадьбой. 1844 год.</vt:lpstr>
      <vt:lpstr>Томас Райт. А.С. Пушкин. Гравюра на стали. 1837 год.</vt:lpstr>
      <vt:lpstr>Владимир Гау. Н.Н. Ланская. 1844 год.</vt:lpstr>
      <vt:lpstr>«Туалеты они могут выбрать сами, и, впрочем, довольно одной из них – жены генерала Ланского».   Император Николай I</vt:lpstr>
      <vt:lpstr>Высочайшее повеление</vt:lpstr>
      <vt:lpstr>Презентация PowerPoint</vt:lpstr>
      <vt:lpstr>Владимир Гау. Н.Н. Ланская. Портрет заказан для подарочного альбома лейб-гвардии Конного полка. 1849 год</vt:lpstr>
      <vt:lpstr>Презентация PowerPoint</vt:lpstr>
      <vt:lpstr>Владимир Гау. Н.Н. Ланская. 1849 год.</vt:lpstr>
      <vt:lpstr>Портреты Н.Н. Ланской кисти И.К. Макарова</vt:lpstr>
      <vt:lpstr>Иван Кузьмич Макаров. Н.Н. Ланская. Портрет написан по инициативе художника. 1849 год</vt:lpstr>
      <vt:lpstr>Презентация PowerPoint</vt:lpstr>
      <vt:lpstr>«… мне даже совестно согласиться, что портрет похож»   Н.Н. Ланская</vt:lpstr>
      <vt:lpstr>Иван Кузьмич Макаров. Н.Н. Ланская. Портрет заказан самой Натальей Николаевной в подарок мужу, П.П. Ланскому. 1949</vt:lpstr>
      <vt:lpstr>Презентация PowerPoint</vt:lpstr>
      <vt:lpstr>Презентация PowerPoint</vt:lpstr>
      <vt:lpstr>Николай Павлович Ланской. Н.Н. Ланская. Рисунок племянника П.П. Ланского. 1852 год</vt:lpstr>
      <vt:lpstr>Презентация PowerPoint</vt:lpstr>
      <vt:lpstr>«Мать отбросила всякую претензию на молодость»  Одна из дочерей Н.Н. Ланской</vt:lpstr>
      <vt:lpstr>Карл Лаш. Н.Н. Ланская. Портрет заказан Н.Н. Ланской 1856 год</vt:lpstr>
      <vt:lpstr>Презентация PowerPoint</vt:lpstr>
      <vt:lpstr>Дагеротипные снимки начала 1860-х гг.</vt:lpstr>
      <vt:lpstr>Презентация PowerPoint</vt:lpstr>
      <vt:lpstr>Презентация PowerPoint</vt:lpstr>
      <vt:lpstr>Последний прижизненный портрет  Н.Н. Пушкиной-Ланской</vt:lpstr>
      <vt:lpstr>«Она  всегда была грустная, одетая в черные с белыми воротничками и манжетами платья и кружевной косынкой на голове, как она изображена на своем портрете кисти Макарова»  Е.Н. Бибикова, внучка Н.Н. Ланской</vt:lpstr>
      <vt:lpstr>Иван Кузьмич Макаров. Н.Н. Ланская. Портрет написан по редкому фотопортрету работы Г.И. Деньера. 1863 год</vt:lpstr>
      <vt:lpstr>Презентация PowerPoint</vt:lpstr>
      <vt:lpstr>Ссылки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Туйаара Дьячковская</dc:creator>
  <cp:lastModifiedBy>Туйаара Дьячковская</cp:lastModifiedBy>
  <cp:revision>17</cp:revision>
  <dcterms:created xsi:type="dcterms:W3CDTF">2023-03-28T09:16:59Z</dcterms:created>
  <dcterms:modified xsi:type="dcterms:W3CDTF">2023-12-14T08:57:35Z</dcterms:modified>
</cp:coreProperties>
</file>