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22"/>
  </p:notesMasterIdLst>
  <p:handoutMasterIdLst>
    <p:handoutMasterId r:id="rId23"/>
  </p:handoutMasterIdLst>
  <p:sldIdLst>
    <p:sldId id="267" r:id="rId5"/>
    <p:sldId id="283" r:id="rId6"/>
    <p:sldId id="287" r:id="rId7"/>
    <p:sldId id="294" r:id="rId8"/>
    <p:sldId id="293" r:id="rId9"/>
    <p:sldId id="288" r:id="rId10"/>
    <p:sldId id="296" r:id="rId11"/>
    <p:sldId id="297" r:id="rId12"/>
    <p:sldId id="299" r:id="rId13"/>
    <p:sldId id="305" r:id="rId14"/>
    <p:sldId id="308" r:id="rId15"/>
    <p:sldId id="309" r:id="rId16"/>
    <p:sldId id="304" r:id="rId17"/>
    <p:sldId id="310" r:id="rId18"/>
    <p:sldId id="311" r:id="rId19"/>
    <p:sldId id="312" r:id="rId20"/>
    <p:sldId id="306" r:id="rId21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3E57"/>
    <a:srgbClr val="184259"/>
    <a:srgbClr val="9C4E4E"/>
    <a:srgbClr val="700000"/>
    <a:srgbClr val="5E200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52" autoAdjust="0"/>
  </p:normalViewPr>
  <p:slideViewPr>
    <p:cSldViewPr snapToGrid="0">
      <p:cViewPr varScale="1">
        <p:scale>
          <a:sx n="117" d="100"/>
          <a:sy n="117" d="100"/>
        </p:scale>
        <p:origin x="-10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194FFE89-DD1A-434A-B46E-FC016168196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05BBA22-1009-4062-B497-20D4D1F420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003D6EC-8D86-40AE-BCDD-CB01875363F0}" type="datetime1">
              <a:rPr lang="ru-RU" smtClean="0"/>
              <a:t>14.12.2023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65305A3-EF7C-4109-870C-75957F87F8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A65183E6-2BF7-4148-8288-DCAD651FB94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6FCA6C9-E2E2-4922-B1A7-E6462166C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596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BC66B-B4AC-4633-A1A7-233B774CF881}" type="datetime1">
              <a:rPr lang="ru-RU" smtClean="0"/>
              <a:pPr/>
              <a:t>14.12.2023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2C70E52-1238-4A7F-867E-2F90BFCA0D60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34581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C70E52-1238-4A7F-867E-2F90BFCA0D6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949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bg bwMode="blackGray"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840914" cy="1260000"/>
          </a:xfrm>
        </p:spPr>
        <p:txBody>
          <a:bodyPr rtlCol="0" anchor="ctr" anchorCtr="0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685801" y="1869601"/>
            <a:ext cx="10840914" cy="3921600"/>
          </a:xfrm>
        </p:spPr>
        <p:txBody>
          <a:bodyPr rtlCol="0" anchor="t" anchorCtr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C2C154-9245-4EAA-8ADE-33D1A7EC5680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 7">
            <a:extLst>
              <a:ext uri="{FF2B5EF4-FFF2-40B4-BE49-F238E27FC236}">
                <a16:creationId xmlns:a16="http://schemas.microsoft.com/office/drawing/2014/main" xmlns="" id="{328F7C25-BFB6-430F-87B6-7D0D2C7493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-185517" y="1223433"/>
            <a:ext cx="504000" cy="0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262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685801" y="609601"/>
            <a:ext cx="10840913" cy="3124199"/>
          </a:xfrm>
        </p:spPr>
        <p:txBody>
          <a:bodyPr rtlCol="0" anchor="ctr">
            <a:normAutofit/>
          </a:bodyPr>
          <a:lstStyle>
            <a:lvl1pPr algn="l">
              <a:defRPr sz="3000" b="0" cap="none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3733800"/>
            <a:ext cx="10840914" cy="2057400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70F7E0-5A37-4C1B-B001-12D253A333A6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3326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 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840914" cy="1260000"/>
          </a:xfrm>
        </p:spPr>
        <p:txBody>
          <a:bodyPr rtlCol="0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0E4AE4C-9F8E-41E2-89BA-C86A7744736A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10649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 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665BCD0-99CC-4906-918D-1116AF1A79A1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5370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blackGray"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1786"/>
            <a:ext cx="12188825" cy="68562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76500" y="2716272"/>
            <a:ext cx="8683625" cy="2421464"/>
          </a:xfrm>
        </p:spPr>
        <p:txBody>
          <a:bodyPr rtlCol="0"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2476500" y="5137736"/>
            <a:ext cx="8683625" cy="732840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 rtlCol="0"/>
          <a:lstStyle/>
          <a:p>
            <a:pPr rtl="0"/>
            <a:fld id="{9A8996FA-BFC3-4EAC-AAB9-45C2EF3838CE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62937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 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52450" y="1874308"/>
            <a:ext cx="3814235" cy="1260000"/>
          </a:xfrm>
        </p:spPr>
        <p:txBody>
          <a:bodyPr rtlCol="0" anchor="ctr" anchorCtr="0">
            <a:noAutofit/>
          </a:bodyPr>
          <a:lstStyle>
            <a:lvl1pPr algn="r">
              <a:defRPr sz="3000" b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4648200" y="0"/>
            <a:ext cx="7543800" cy="6856214"/>
          </a:xfrm>
        </p:spPr>
        <p:txBody>
          <a:bodyPr rtlCol="0" anchor="ctr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552450" y="3134308"/>
            <a:ext cx="3814235" cy="2016600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064A484-6A61-465E-A582-FF16A82B5833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06338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писание заголовка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Celestia-R1---OverlayContentHD.png">
            <a:extLst>
              <a:ext uri="{FF2B5EF4-FFF2-40B4-BE49-F238E27FC236}">
                <a16:creationId xmlns:a16="http://schemas.microsoft.com/office/drawing/2014/main" xmlns="" id="{A1E35E73-B2F7-41DF-AAD2-58E6BE2710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840914" cy="1260000"/>
          </a:xfrm>
        </p:spPr>
        <p:txBody>
          <a:bodyPr rtlCol="0" anchor="ctr" anchorCtr="0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685799" y="1881824"/>
            <a:ext cx="10840914" cy="1032826"/>
          </a:xfrm>
        </p:spPr>
        <p:txBody>
          <a:bodyPr rtlCol="0" anchor="t" anchorCtr="0">
            <a:no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F276643-78B9-443D-A21B-5D8D71E872B6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Текст 5">
            <a:extLst>
              <a:ext uri="{FF2B5EF4-FFF2-40B4-BE49-F238E27FC236}">
                <a16:creationId xmlns:a16="http://schemas.microsoft.com/office/drawing/2014/main" xmlns="" id="{B47DAE59-9D63-4159-8F3E-560C31F19A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16192" y="3837470"/>
            <a:ext cx="1310050" cy="959003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2" name="Текст 2">
            <a:extLst>
              <a:ext uri="{FF2B5EF4-FFF2-40B4-BE49-F238E27FC236}">
                <a16:creationId xmlns:a16="http://schemas.microsoft.com/office/drawing/2014/main" xmlns="" id="{4249143D-80A5-4E4C-BBFD-F253500CE22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5799" y="2914650"/>
            <a:ext cx="10840914" cy="50212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0" name="Текст 5">
            <a:extLst>
              <a:ext uri="{FF2B5EF4-FFF2-40B4-BE49-F238E27FC236}">
                <a16:creationId xmlns:a16="http://schemas.microsoft.com/office/drawing/2014/main" xmlns="" id="{B06123F0-984B-4EF8-9945-3621C401B7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5366" y="3837470"/>
            <a:ext cx="1310050" cy="959003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1" name="Текст 5">
            <a:extLst>
              <a:ext uri="{FF2B5EF4-FFF2-40B4-BE49-F238E27FC236}">
                <a16:creationId xmlns:a16="http://schemas.microsoft.com/office/drawing/2014/main" xmlns="" id="{A669C074-A9BE-4B07-ACEE-3B34AAC8B9E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548424" y="3837470"/>
            <a:ext cx="1310050" cy="959003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9" name="Текст 5">
            <a:extLst>
              <a:ext uri="{FF2B5EF4-FFF2-40B4-BE49-F238E27FC236}">
                <a16:creationId xmlns:a16="http://schemas.microsoft.com/office/drawing/2014/main" xmlns="" id="{84A40D78-D6DD-41A7-A132-9D48DF8649A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82308" y="3837470"/>
            <a:ext cx="1310050" cy="959003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8" name="Текст 5">
            <a:extLst>
              <a:ext uri="{FF2B5EF4-FFF2-40B4-BE49-F238E27FC236}">
                <a16:creationId xmlns:a16="http://schemas.microsoft.com/office/drawing/2014/main" xmlns="" id="{4A9CFAA7-850F-4C92-A9BE-56452E5CA0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99250" y="3837470"/>
            <a:ext cx="1310050" cy="959003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cxnSp>
        <p:nvCxnSpPr>
          <p:cNvPr id="14" name="Прямая соединительная линия 13">
            <a:extLst>
              <a:ext uri="{FF2B5EF4-FFF2-40B4-BE49-F238E27FC236}">
                <a16:creationId xmlns:a16="http://schemas.microsoft.com/office/drawing/2014/main" xmlns="" id="{CC5A0CF1-9FE7-4149-97DC-5221639144C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-185517" y="1242483"/>
            <a:ext cx="504000" cy="0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3639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 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457326" y="995967"/>
            <a:ext cx="6238874" cy="1260000"/>
          </a:xfrm>
        </p:spPr>
        <p:txBody>
          <a:bodyPr rtlCol="0" anchor="ctr" anchorCtr="0">
            <a:noAutofit/>
          </a:bodyPr>
          <a:lstStyle>
            <a:lvl1pPr algn="r">
              <a:defRPr sz="3000" b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Рисунок 2"/>
          <p:cNvSpPr>
            <a:spLocks noGrp="1" noChangeAspect="1"/>
          </p:cNvSpPr>
          <p:nvPr>
            <p:ph type="pic" idx="1" hasCustomPrompt="1"/>
          </p:nvPr>
        </p:nvSpPr>
        <p:spPr bwMode="blackGray">
          <a:xfrm>
            <a:off x="8014200" y="995968"/>
            <a:ext cx="3492000" cy="4866064"/>
          </a:xfrm>
          <a:prstGeom prst="roundRect">
            <a:avLst>
              <a:gd name="adj" fmla="val 2371"/>
            </a:avLst>
          </a:prstGeom>
          <a:solidFill>
            <a:schemeClr val="bg2">
              <a:lumMod val="75000"/>
              <a:lumOff val="25000"/>
            </a:schemeClr>
          </a:solidFill>
          <a:ln w="28575" cap="sq" cmpd="sng">
            <a:solidFill>
              <a:schemeClr val="accent3">
                <a:lumMod val="50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085849" y="2255967"/>
            <a:ext cx="6610351" cy="3476618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BADD9B9-C473-4B24-8BB0-CAA4E6C33546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69382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прав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 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657974" y="995968"/>
            <a:ext cx="4848225" cy="1260000"/>
          </a:xfrm>
        </p:spPr>
        <p:txBody>
          <a:bodyPr rtlCol="0" anchor="ctr" anchorCtr="0">
            <a:normAutofit/>
          </a:bodyPr>
          <a:lstStyle>
            <a:lvl1pPr algn="l">
              <a:defRPr sz="3000" b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Рисунок 2"/>
          <p:cNvSpPr>
            <a:spLocks noGrp="1" noChangeAspect="1"/>
          </p:cNvSpPr>
          <p:nvPr>
            <p:ph type="pic" idx="1" hasCustomPrompt="1"/>
          </p:nvPr>
        </p:nvSpPr>
        <p:spPr bwMode="blackGray">
          <a:xfrm>
            <a:off x="727574" y="914400"/>
            <a:ext cx="5749425" cy="4818185"/>
          </a:xfrm>
          <a:prstGeom prst="roundRect">
            <a:avLst>
              <a:gd name="adj" fmla="val 2371"/>
            </a:avLst>
          </a:prstGeom>
          <a:solidFill>
            <a:schemeClr val="bg2">
              <a:lumMod val="75000"/>
              <a:lumOff val="25000"/>
            </a:schemeClr>
          </a:solidFill>
          <a:ln w="28575" cap="sq" cmpd="sng">
            <a:solidFill>
              <a:schemeClr val="accent3">
                <a:lumMod val="50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6657974" y="2255968"/>
            <a:ext cx="4848225" cy="3476617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038CDBD-D89E-4D27-9D3E-D8C8B6B71053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3295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 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Надпись 14"/>
          <p:cNvSpPr txBox="1"/>
          <p:nvPr/>
        </p:nvSpPr>
        <p:spPr bwMode="white">
          <a:xfrm>
            <a:off x="10571243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0">
                <a:solidFill>
                  <a:schemeClr val="tx1"/>
                </a:solidFill>
                <a:effectLst/>
              </a:rPr>
              <a:t>»</a:t>
            </a:r>
          </a:p>
        </p:txBody>
      </p:sp>
      <p:sp>
        <p:nvSpPr>
          <p:cNvPr id="11" name="Надпись 10"/>
          <p:cNvSpPr txBox="1"/>
          <p:nvPr/>
        </p:nvSpPr>
        <p:spPr bwMode="white">
          <a:xfrm>
            <a:off x="100262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0">
                <a:solidFill>
                  <a:schemeClr val="tx1"/>
                </a:solidFill>
                <a:effectLst/>
              </a:rPr>
              <a:t>«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320801" y="609601"/>
            <a:ext cx="9550399" cy="2743199"/>
          </a:xfrm>
        </p:spPr>
        <p:txBody>
          <a:bodyPr rtlCol="0" anchor="ctr">
            <a:normAutofit/>
          </a:bodyPr>
          <a:lstStyle>
            <a:lvl1pPr algn="ctr">
              <a:defRPr sz="3000" b="0" i="1" cap="none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Текст 9"/>
          <p:cNvSpPr>
            <a:spLocks noGrp="1"/>
          </p:cNvSpPr>
          <p:nvPr>
            <p:ph type="body" sz="quarter" idx="13"/>
          </p:nvPr>
        </p:nvSpPr>
        <p:spPr>
          <a:xfrm>
            <a:off x="1426408" y="3352800"/>
            <a:ext cx="9339184" cy="381000"/>
          </a:xfrm>
        </p:spPr>
        <p:txBody>
          <a:bodyPr rtlCol="0"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7" name="Прямоугольник: Скругленные углы 6">
            <a:extLst>
              <a:ext uri="{FF2B5EF4-FFF2-40B4-BE49-F238E27FC236}">
                <a16:creationId xmlns:a16="http://schemas.microsoft.com/office/drawing/2014/main" xmlns="" id="{1AD7857E-8E0E-4AC1-ABDC-E42462C788DE}"/>
              </a:ext>
            </a:extLst>
          </p:cNvPr>
          <p:cNvSpPr/>
          <p:nvPr userDrawn="1"/>
        </p:nvSpPr>
        <p:spPr>
          <a:xfrm>
            <a:off x="1750844" y="3962401"/>
            <a:ext cx="8690313" cy="1908173"/>
          </a:xfrm>
          <a:prstGeom prst="roundRect">
            <a:avLst>
              <a:gd name="adj" fmla="val 6552"/>
            </a:avLst>
          </a:prstGeom>
          <a:solidFill>
            <a:schemeClr val="accent3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57375" y="4021138"/>
            <a:ext cx="8486775" cy="1760537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404BFC-187B-4B4A-9A90-8ECAA71AACA0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53409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Celestia-R1---OverlayContentHD.png">
            <a:extLst>
              <a:ext uri="{FF2B5EF4-FFF2-40B4-BE49-F238E27FC236}">
                <a16:creationId xmlns:a16="http://schemas.microsoft.com/office/drawing/2014/main" xmlns="" id="{A1E35E73-B2F7-41DF-AAD2-58E6BE2710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1" y="609599"/>
            <a:ext cx="10840914" cy="1260000"/>
          </a:xfrm>
        </p:spPr>
        <p:txBody>
          <a:bodyPr rtlCol="0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685799" y="1869599"/>
            <a:ext cx="5202071" cy="91622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85800" y="2870201"/>
            <a:ext cx="5202071" cy="2916000"/>
          </a:xfrm>
          <a:prstGeom prst="roundRect">
            <a:avLst>
              <a:gd name="adj" fmla="val 2496"/>
            </a:avLst>
          </a:prstGeom>
          <a:ln w="28575">
            <a:solidFill>
              <a:schemeClr val="accent3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t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298270" y="1869599"/>
            <a:ext cx="5228444" cy="91622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298270" y="2870201"/>
            <a:ext cx="5202071" cy="2916000"/>
          </a:xfrm>
          <a:prstGeom prst="roundRect">
            <a:avLst>
              <a:gd name="adj" fmla="val 2798"/>
            </a:avLst>
          </a:prstGeom>
          <a:ln w="28575">
            <a:solidFill>
              <a:schemeClr val="accent3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t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731448E-31CF-4ED5-B8E5-44B98EED9B66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 11">
            <a:extLst>
              <a:ext uri="{FF2B5EF4-FFF2-40B4-BE49-F238E27FC236}">
                <a16:creationId xmlns:a16="http://schemas.microsoft.com/office/drawing/2014/main" xmlns="" id="{8031B0A9-3E16-4C5B-A6CE-045BCB91A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57150" y="939761"/>
            <a:ext cx="3666" cy="491143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961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 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840914" cy="1260000"/>
          </a:xfrm>
        </p:spPr>
        <p:txBody>
          <a:bodyPr rtlCol="0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9" name="Прямоугольник: Скругленные углы 8">
            <a:extLst>
              <a:ext uri="{FF2B5EF4-FFF2-40B4-BE49-F238E27FC236}">
                <a16:creationId xmlns:a16="http://schemas.microsoft.com/office/drawing/2014/main" xmlns="" id="{E44449DE-635B-4B23-9B8B-C95A5B8764DB}"/>
              </a:ext>
            </a:extLst>
          </p:cNvPr>
          <p:cNvSpPr/>
          <p:nvPr userDrawn="1"/>
        </p:nvSpPr>
        <p:spPr>
          <a:xfrm>
            <a:off x="663356" y="1790228"/>
            <a:ext cx="10863358" cy="4080348"/>
          </a:xfrm>
          <a:prstGeom prst="roundRect">
            <a:avLst>
              <a:gd name="adj" fmla="val 2634"/>
            </a:avLst>
          </a:prstGeom>
          <a:solidFill>
            <a:schemeClr val="accent3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2" y="1869600"/>
            <a:ext cx="5040000" cy="3921601"/>
          </a:xfrm>
          <a:prstGeom prst="roundRect">
            <a:avLst>
              <a:gd name="adj" fmla="val 1970"/>
            </a:avLst>
          </a:prstGeom>
          <a:ln w="28575">
            <a:noFill/>
          </a:ln>
          <a:effectLst/>
        </p:spPr>
        <p:txBody>
          <a:bodyPr rtlCol="0" anchor="t" anchorCtr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488644" y="1869601"/>
            <a:ext cx="5040000" cy="3921600"/>
          </a:xfrm>
          <a:prstGeom prst="roundRect">
            <a:avLst>
              <a:gd name="adj" fmla="val 2211"/>
            </a:avLst>
          </a:prstGeom>
          <a:ln w="28575">
            <a:noFill/>
          </a:ln>
          <a:effectLst/>
        </p:spPr>
        <p:txBody>
          <a:bodyPr rtlCol="0" anchor="t" anchorCtr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0D5F7A5-016A-40DC-9267-CD570A4FFE11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E8539E0A-8009-4A6E-A7A1-5AEFA52206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57150" y="996911"/>
            <a:ext cx="3666" cy="491143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52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Gray"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 bwMode="white">
          <a:xfrm>
            <a:off x="685801" y="609600"/>
            <a:ext cx="10840914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 bwMode="white">
          <a:xfrm>
            <a:off x="685801" y="2142067"/>
            <a:ext cx="10840914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fld id="{BC311F64-DBA9-4949-B98F-AC0ACC89C4D6}" type="datetime1">
              <a:rPr lang="ru-RU" noProof="0" smtClean="0"/>
              <a:t>14.12.2023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66059" y="5870575"/>
            <a:ext cx="1260655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090699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8" r:id="rId3"/>
    <p:sldLayoutId id="2147483679" r:id="rId4"/>
    <p:sldLayoutId id="2147483669" r:id="rId5"/>
    <p:sldLayoutId id="2147483680" r:id="rId6"/>
    <p:sldLayoutId id="2147483672" r:id="rId7"/>
    <p:sldLayoutId id="2147483665" r:id="rId8"/>
    <p:sldLayoutId id="2147483664" r:id="rId9"/>
    <p:sldLayoutId id="2147483671" r:id="rId10"/>
    <p:sldLayoutId id="2147483666" r:id="rId11"/>
    <p:sldLayoutId id="2147483667" r:id="rId12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t.me/zadanionbot" TargetMode="Externa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1305F2-4D75-4D76-BA59-F00627AB8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10840914" cy="280670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 техника судейства игры в волейбол.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8CB4E0E-ECE5-4628-8AFC-87C9EFB08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4254499"/>
            <a:ext cx="10840914" cy="1536701"/>
          </a:xfrm>
        </p:spPr>
        <p:txBody>
          <a:bodyPr rtlCol="0"/>
          <a:lstStyle/>
          <a:p>
            <a:pPr marL="0" indent="0" algn="r" rtl="0">
              <a:buNone/>
            </a:pPr>
            <a:r>
              <a:rPr lang="ru-RU" dirty="0" smtClean="0"/>
              <a:t>Выполнил </a:t>
            </a:r>
            <a:r>
              <a:rPr lang="ru-RU" smtClean="0"/>
              <a:t>учитель физической культуры </a:t>
            </a:r>
            <a:endParaRPr lang="ru-RU" dirty="0"/>
          </a:p>
          <a:p>
            <a:pPr marL="0" indent="0" algn="r" rtl="0">
              <a:buNone/>
            </a:pPr>
            <a:r>
              <a:rPr lang="ru-RU" dirty="0" smtClean="0"/>
              <a:t>Котова Татьяна Николаевна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2656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DC25FC-42F2-46A8-8F9F-61BBB7103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5F9A46D-7D49-4834-B49C-345AC1C8D1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424B7AA-F0C8-4827-97BE-72B633C7C3A0}"/>
              </a:ext>
            </a:extLst>
          </p:cNvPr>
          <p:cNvSpPr/>
          <p:nvPr/>
        </p:nvSpPr>
        <p:spPr>
          <a:xfrm>
            <a:off x="5665365" y="723543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обеспечения работы судейской бригады на площадке должен присутствовать специальный инвентарь.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Инвентарь на волейбольной площадке представлен следующим оборудованием: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судейская вышка – место главного судьи;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рабочее место судьи-секретаря – стол для заполнения протоколов;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свистки – главный судейский инструмент. Сигнал свистка указывает на нарушение, замену, начало или остановку игры;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флажки – основной инвентарь рефери, стоящих на линиях. Подъем флага говорит о положение мяча на игровой площадке (например, сигнализирует о выходе мяча на линию);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табло – отображает текущий счет, наименование команд и состав, направление подачи, замены, тайм-ауты и их продолжительность.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935591B-B4DD-4780-B171-00BBC2AE65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06" t="38410" r="39242" b="22446"/>
          <a:stretch/>
        </p:blipFill>
        <p:spPr>
          <a:xfrm>
            <a:off x="353277" y="1333143"/>
            <a:ext cx="5312088" cy="357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788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4387D5-9926-47F9-913C-E893474AD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03A97E7-F09F-410E-8165-A5E38860CE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Смена сторон площадки.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Поднять оба предплечья: одно перед грудью, другое — за спиной; затем поменять позицию рук.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Перерыв (тайм-аут).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Ладонь одной руки над поднятыми вверх пальцами другой руки (в форме буквы Т). Затем одной рукой нужно указать в сторону команды, сделавшей запрос перерыва.</a:t>
            </a:r>
          </a:p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3DA8571-94B7-43AA-BBD3-90648BDC16CC}"/>
              </a:ext>
            </a:extLst>
          </p:cNvPr>
          <p:cNvSpPr/>
          <p:nvPr/>
        </p:nvSpPr>
        <p:spPr>
          <a:xfrm>
            <a:off x="665286" y="84309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Разрешение на подачу.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рукой, указывающее направление подачи.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E602A1F-9CA6-4133-A2DC-9D07D66753B5}"/>
              </a:ext>
            </a:extLst>
          </p:cNvPr>
          <p:cNvSpPr/>
          <p:nvPr/>
        </p:nvSpPr>
        <p:spPr>
          <a:xfrm>
            <a:off x="685800" y="227690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Подающая команда.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Рука вытянута в направлении подающей команды.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xmlns="" id="{E65A725F-B079-4866-BBB3-67E406ABE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0053" y="2107839"/>
            <a:ext cx="3264786" cy="1944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7117F45-665A-4A39-9E8D-E452C60B6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781" y="46358"/>
            <a:ext cx="2640242" cy="200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xmlns="" id="{7CD96EC3-0354-4B69-BFF1-A4E11F4D7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626" y="1984383"/>
            <a:ext cx="2846557" cy="199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xmlns="" id="{DA7B6455-B277-4EE8-A5E4-A05249936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963" y="-8549"/>
            <a:ext cx="2525589" cy="19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064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18623F-6B99-4C79-9F73-4F630E877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E154FC2-E890-4793-817C-D7A73119A3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4C77890-1D65-480F-BD54-D1CDC974D694}"/>
              </a:ext>
            </a:extLst>
          </p:cNvPr>
          <p:cNvSpPr/>
          <p:nvPr/>
        </p:nvSpPr>
        <p:spPr>
          <a:xfrm>
            <a:off x="870593" y="581139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Замена.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Круговое движение предплечий друг вокруг друга.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6.Предупреждение за неправильное поведение.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желтую карточку для предупреждения.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0" i="0" dirty="0">
              <a:solidFill>
                <a:srgbClr val="646464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xmlns="" id="{2D9C1B9A-CB8C-456D-B5EB-E3230D415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407" y="178200"/>
            <a:ext cx="2824043" cy="2144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>
            <a:extLst>
              <a:ext uri="{FF2B5EF4-FFF2-40B4-BE49-F238E27FC236}">
                <a16:creationId xmlns:a16="http://schemas.microsoft.com/office/drawing/2014/main" xmlns="" id="{F96CFDA1-A2DA-4458-9C43-03AD07AF3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407" y="2451297"/>
            <a:ext cx="2777829" cy="243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>
            <a:extLst>
              <a:ext uri="{FF2B5EF4-FFF2-40B4-BE49-F238E27FC236}">
                <a16:creationId xmlns:a16="http://schemas.microsoft.com/office/drawing/2014/main" xmlns="" id="{508CB4C3-B4CB-4380-A77B-540FF58AE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383" y="2782669"/>
            <a:ext cx="42893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7. Удаление.</a:t>
            </a:r>
            <a:endParaRPr kumimoji="0" lang="ru-RU" altLang="ru-RU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красную карточку для удаления</a:t>
            </a:r>
            <a:r>
              <a:rPr kumimoji="0" lang="ru-RU" altLang="ru-RU" sz="1100" b="0" i="0" u="none" strike="noStrike" cap="none" normalizeH="0" baseline="0" dirty="0">
                <a:ln>
                  <a:noFill/>
                </a:ln>
                <a:solidFill>
                  <a:srgbClr val="64646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xmlns="" id="{ED01CA51-DCFA-4789-AC34-B4BB751AC6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383" y="4530179"/>
            <a:ext cx="9495356" cy="109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b="1" dirty="0"/>
              <a:t>8.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Дисквалификация.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обе карточки (желтую и красную) одновременно в одной руке для дисквалификации.</a:t>
            </a:r>
          </a:p>
          <a:p>
            <a:r>
              <a:rPr lang="ru-RU" sz="1100" dirty="0"/>
              <a:t/>
            </a:r>
            <a:br>
              <a:rPr lang="ru-RU" sz="1100" dirty="0"/>
            </a:b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64" name="Picture 16">
            <a:extLst>
              <a:ext uri="{FF2B5EF4-FFF2-40B4-BE49-F238E27FC236}">
                <a16:creationId xmlns:a16="http://schemas.microsoft.com/office/drawing/2014/main" xmlns="" id="{E480AF7A-F121-4BDD-8E21-23B3A155B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408" y="227871"/>
            <a:ext cx="2308959" cy="239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>
            <a:extLst>
              <a:ext uri="{FF2B5EF4-FFF2-40B4-BE49-F238E27FC236}">
                <a16:creationId xmlns:a16="http://schemas.microsoft.com/office/drawing/2014/main" xmlns="" id="{4C2F0B1E-109A-4BDB-9AAD-EB0567798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465" y="2716793"/>
            <a:ext cx="2651902" cy="21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843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            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1F5544D-7C34-4E5C-9A9D-AD321D2288E6}"/>
              </a:ext>
            </a:extLst>
          </p:cNvPr>
          <p:cNvSpPr/>
          <p:nvPr/>
        </p:nvSpPr>
        <p:spPr>
          <a:xfrm>
            <a:off x="665286" y="249612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Заслон.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Поднять обе руки вертикально вверх ладонями вперед.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0765592-78BA-4156-9D34-B3C1CF59BF2A}"/>
              </a:ext>
            </a:extLst>
          </p:cNvPr>
          <p:cNvSpPr/>
          <p:nvPr/>
        </p:nvSpPr>
        <p:spPr>
          <a:xfrm>
            <a:off x="601669" y="188509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Задержка при подаче больше восьми секунд.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Поднять вверх восемь разведенных пальцев.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58803C59-5DFB-417E-A85D-136C5A868C61}"/>
              </a:ext>
            </a:extLst>
          </p:cNvPr>
          <p:cNvSpPr/>
          <p:nvPr/>
        </p:nvSpPr>
        <p:spPr>
          <a:xfrm>
            <a:off x="601669" y="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Конец партии (или матча).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Скрестить предплечья с вытянутыми кистями перед грудью</a:t>
            </a:r>
            <a:r>
              <a:rPr lang="ru-RU" dirty="0">
                <a:solidFill>
                  <a:srgbClr val="646464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Мяч не подброшен при ударе на подаче.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Поднять вытянутую руку с ладонью, обращенной вверх.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Жест первого судьи.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CF9A58E-8749-49EF-BB91-B10BC959C241}"/>
              </a:ext>
            </a:extLst>
          </p:cNvPr>
          <p:cNvSpPr/>
          <p:nvPr/>
        </p:nvSpPr>
        <p:spPr>
          <a:xfrm>
            <a:off x="601669" y="360726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Ошибка в расстановке или при переходе.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круговое движение указательным пальцем.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Мяч «в поле».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рукой с выпрямленными пальцами на пол.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7" name="Picture 5">
            <a:extLst>
              <a:ext uri="{FF2B5EF4-FFF2-40B4-BE49-F238E27FC236}">
                <a16:creationId xmlns:a16="http://schemas.microsoft.com/office/drawing/2014/main" xmlns="" id="{F0D55899-04C3-4BAB-837F-36DBB5FA6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06" y="114299"/>
            <a:ext cx="2620510" cy="192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95F294DA-95CB-48E9-BB5B-FD9C73567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014" y="180074"/>
            <a:ext cx="2626910" cy="176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xmlns="" id="{33437EE9-98CF-430D-BB0A-C578F38F6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462" y="2221917"/>
            <a:ext cx="2620510" cy="218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xmlns="" id="{CE89FB59-2DA9-4A6E-B7FB-1D90B7B89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679" y="2116313"/>
            <a:ext cx="2591991" cy="225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xmlns="" id="{5A3FFCEB-4174-4099-B831-04BBD80BD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419" y="4520398"/>
            <a:ext cx="2602596" cy="219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>
            <a:extLst>
              <a:ext uri="{FF2B5EF4-FFF2-40B4-BE49-F238E27FC236}">
                <a16:creationId xmlns:a16="http://schemas.microsoft.com/office/drawing/2014/main" xmlns="" id="{09D5B12F-83FC-4908-945F-54AA94BAB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427" y="4483137"/>
            <a:ext cx="2722497" cy="219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36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D127B8-0F78-410D-9475-352AC95C4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36989AB-C3B2-4D78-84ED-704B8EED4A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5A5CEC1-87B2-492B-A611-DE9A674D42B3}"/>
              </a:ext>
            </a:extLst>
          </p:cNvPr>
          <p:cNvSpPr/>
          <p:nvPr/>
        </p:nvSpPr>
        <p:spPr>
          <a:xfrm>
            <a:off x="1001086" y="469017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Мяч «за» (аут).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Поднять предплечья вертикально с выпрямленными кистями и ладонями, обращенными к телу.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Задержка мяча.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Медленно поднять предплечье с ладонью, обращенной вверх.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Двойное касание.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Поднять два разведенных пальца.</a:t>
            </a: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5911004-1096-4CC7-A9FE-457FA5EAF5DB}"/>
              </a:ext>
            </a:extLst>
          </p:cNvPr>
          <p:cNvSpPr/>
          <p:nvPr/>
        </p:nvSpPr>
        <p:spPr>
          <a:xfrm>
            <a:off x="1001086" y="3331339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Четыре удара.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Поднять четыре разведенных пальца.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19. Касание сетки игроком или подача в сетку.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Коснуться сетки с соответствующей стороны.</a:t>
            </a:r>
          </a:p>
          <a:p>
            <a:endParaRPr lang="ru-RU" b="0" i="0" dirty="0">
              <a:solidFill>
                <a:srgbClr val="646464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32" name="Picture 12">
            <a:extLst>
              <a:ext uri="{FF2B5EF4-FFF2-40B4-BE49-F238E27FC236}">
                <a16:creationId xmlns:a16="http://schemas.microsoft.com/office/drawing/2014/main" xmlns="" id="{90A5FB6D-FB0D-419B-9030-F962A5AC6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361" y="60746"/>
            <a:ext cx="2689628" cy="211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7BE1D6EB-17AC-43D2-8638-20AB4D6C4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75" y="117143"/>
            <a:ext cx="2638724" cy="1981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xmlns="" id="{F4C0EE01-301F-4210-AE16-0CB47EFBF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522" y="2219501"/>
            <a:ext cx="2754383" cy="219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xmlns="" id="{72D2917C-5F68-4B83-A07E-5BC1CA76A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426" y="2171700"/>
            <a:ext cx="2671773" cy="223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>
            <a:extLst>
              <a:ext uri="{FF2B5EF4-FFF2-40B4-BE49-F238E27FC236}">
                <a16:creationId xmlns:a16="http://schemas.microsoft.com/office/drawing/2014/main" xmlns="" id="{CDE5B3BE-FCE3-48C1-A747-025CEA653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094" y="4486929"/>
            <a:ext cx="2993411" cy="22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439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82F5C1-79BF-4D4F-9BE1-D2E455284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AF649D8-3951-4F9D-825E-046D6067F0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FE88EF7-26CD-478B-A915-1B7B0A9457F7}"/>
              </a:ext>
            </a:extLst>
          </p:cNvPr>
          <p:cNvSpPr/>
          <p:nvPr/>
        </p:nvSpPr>
        <p:spPr>
          <a:xfrm>
            <a:off x="87519" y="204738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21. Ошибка при атакующем ударе игрока задней линии или либеро, или атака по подаче соперника, или выполнение ли-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-передачи сверху с передней линии.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движение вниз предплечьем с открытой кистью.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b="0" i="0" dirty="0">
              <a:solidFill>
                <a:srgbClr val="646464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1FD110D-639E-4F20-B2F5-EE8BC0B082DC}"/>
              </a:ext>
            </a:extLst>
          </p:cNvPr>
          <p:cNvSpPr/>
          <p:nvPr/>
        </p:nvSpPr>
        <p:spPr>
          <a:xfrm>
            <a:off x="87519" y="39885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22. Переход средней линии (проникновение под сеткой на сторону площадки соперника), или касание площадки (лицевой линии) подающим игроком, или выход игрока за пределы площадки в момент выполнения подачи.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на среднюю или соответствующую линию.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AA7BBE5-B247-4875-AF1A-8EC047FCB0CF}"/>
              </a:ext>
            </a:extLst>
          </p:cNvPr>
          <p:cNvSpPr/>
          <p:nvPr/>
        </p:nvSpPr>
        <p:spPr>
          <a:xfrm>
            <a:off x="87519" y="97223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 Игра поверх сетки на стороне соперника.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Расположить руку над сеткой ладонью вниз.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4" name="Picture 10">
            <a:extLst>
              <a:ext uri="{FF2B5EF4-FFF2-40B4-BE49-F238E27FC236}">
                <a16:creationId xmlns:a16="http://schemas.microsoft.com/office/drawing/2014/main" xmlns="" id="{0877B3D8-AC32-4AE8-B57D-256D70CB4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257" y="290950"/>
            <a:ext cx="3044340" cy="223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33B427D8-64FE-457E-9166-2C3D5C534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0597" y="146893"/>
            <a:ext cx="3093884" cy="252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xmlns="" id="{D87FC53E-9130-478E-87BF-4DCBD9C822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427" y="3105307"/>
            <a:ext cx="3317742" cy="267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237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45F8E9-BE99-4139-AC41-7398BEF2E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F4487E2-5519-4789-8AFD-A83944BA60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22A7C12-84E1-4019-8E9B-767A128E37DE}"/>
              </a:ext>
            </a:extLst>
          </p:cNvPr>
          <p:cNvSpPr/>
          <p:nvPr/>
        </p:nvSpPr>
        <p:spPr>
          <a:xfrm>
            <a:off x="94370" y="417681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25. Предупреждение за задержку времени, замечание за задержку времени.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Накрыть запястье одной руки открытой ладонью другой (предупреждение) или показать на запястье желтой карточкой (замечание).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84A2D14-D3C2-47FA-8C30-77893201220B}"/>
              </a:ext>
            </a:extLst>
          </p:cNvPr>
          <p:cNvSpPr/>
          <p:nvPr/>
        </p:nvSpPr>
        <p:spPr>
          <a:xfrm>
            <a:off x="115818" y="270686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24. Касание мяча.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ладонью одной руки по пальцам другой руки, удерживаемой вертикально.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8A02880-B2EF-4AF9-AD2C-654273CB9B5E}"/>
              </a:ext>
            </a:extLst>
          </p:cNvPr>
          <p:cNvSpPr/>
          <p:nvPr/>
        </p:nvSpPr>
        <p:spPr>
          <a:xfrm>
            <a:off x="115818" y="152536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23. Обоюдная ошибка и переигровка.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Поднять большие пальцы рук вертикально вверх.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xmlns="" id="{9060F0EF-7BFF-4E30-A978-970D6414C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641" y="400118"/>
            <a:ext cx="2849504" cy="207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7EA5C444-D203-4F90-B17D-476227228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578" y="2529944"/>
            <a:ext cx="2849504" cy="218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xmlns="" id="{8D429AF1-6B50-4F77-813E-BBF835611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9232" y="2598537"/>
            <a:ext cx="3066950" cy="250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168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F925A8-3668-4D6C-88ED-E2FAEB6FB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              СПАСИБО ЗА ВНИМАНИЕ .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2213DAE-5126-4CA7-A128-330FC391E9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51086" y="1980501"/>
            <a:ext cx="10840914" cy="20574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424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88608" y="381000"/>
            <a:ext cx="5650992" cy="4203700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62731" y="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2" name="Picture 4" descr="https://prezentacii.org/upload/cloud/19/02/125596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569260" y="8659529"/>
            <a:ext cx="78867" cy="108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pandia.ru/text/78/350/images/image019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779039" y="14540924"/>
            <a:ext cx="99830" cy="10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30.mchs.gov.ru/uploads/user/2022-06-12/2aff4e5fd12b4da98ea74fbc5d6cd4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65406" y="3304550"/>
            <a:ext cx="71664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79039" y="4840246"/>
            <a:ext cx="8683625" cy="7328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1061" y="202954"/>
            <a:ext cx="782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1061" y="3940283"/>
            <a:ext cx="7779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F327268-42EE-47F3-BBB1-B719A0D9C7DA}"/>
              </a:ext>
            </a:extLst>
          </p:cNvPr>
          <p:cNvSpPr/>
          <p:nvPr/>
        </p:nvSpPr>
        <p:spPr>
          <a:xfrm>
            <a:off x="216862" y="246964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судейства в волейболе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Волейбол представляет собой спортивную соревновательную игру, которая довольно популярна в России и во всем мире. Относится к разновидности неконтактных видов спорта. Выходя на площадку, каждый игрок имеют свою позицию, роль и задачу. Тоже самое относится и к команде соперника.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Любая спортивная игра предусматривает ряд строго определенных норм. Помимо правил для самих игроков, в процессе проведения соревнований не менее важны и судейские решения. Поэтому подготовке судей уделяют особое внимание. Но если судьи не могут принять единое решение, то для проверки используют записи с камер.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Жестикуляция волейбольных судей">
            <a:extLst>
              <a:ext uri="{FF2B5EF4-FFF2-40B4-BE49-F238E27FC236}">
                <a16:creationId xmlns:a16="http://schemas.microsoft.com/office/drawing/2014/main" xmlns="" id="{462A03AA-DFAE-4F8A-ABB9-1F1DC4649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409" y="3951951"/>
            <a:ext cx="7477125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441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37199" y="241300"/>
            <a:ext cx="4140199" cy="568086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Текст 2"/>
          <p:cNvSpPr txBox="1">
            <a:spLocks/>
          </p:cNvSpPr>
          <p:nvPr/>
        </p:nvSpPr>
        <p:spPr bwMode="white">
          <a:xfrm>
            <a:off x="1860551" y="666750"/>
            <a:ext cx="3022600" cy="1231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  <a:defRPr sz="1800" kern="1200" cap="all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  <a:defRPr sz="12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  <a:defRPr sz="12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  <a:defRPr sz="12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  <a:defRPr sz="12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  <a:defRPr sz="12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  <a:defRPr sz="12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" y="0"/>
            <a:ext cx="8140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6B80DFE-25A8-40D3-B277-FCEDE4F8BE9C}"/>
              </a:ext>
            </a:extLst>
          </p:cNvPr>
          <p:cNvSpPr/>
          <p:nvPr/>
        </p:nvSpPr>
        <p:spPr>
          <a:xfrm>
            <a:off x="445082" y="184666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судьи выносят решение в волейболе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Волейбол представляет собой спортивную соревновательную игру, которая довольно популярна в России и во всем мире. Относится к разновидности неконтактных видов спорта. Выходя на площадку, каждый игрок имеют свою позицию, роль и задачу. Тоже самое относится и к команде соперника.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Любая спортивная игра предусматривает ряд строго определенных норм. Помимо правил для самих игроков, в процессе проведения соревнований не менее важны и судейские решения. Поэтому подготовке судей уделяют особое внимание. Но если судьи не могут принять единое решение, то для проверки используют записи с камер.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Во время матча">
            <a:extLst>
              <a:ext uri="{FF2B5EF4-FFF2-40B4-BE49-F238E27FC236}">
                <a16:creationId xmlns:a16="http://schemas.microsoft.com/office/drawing/2014/main" xmlns="" id="{EF2DF0D9-F7AB-486B-BEDB-18FB8830A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395" y="3927004"/>
            <a:ext cx="7477125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847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AutoShape 2" descr="заповедники России, первый заповедник, Каспийское море, активный отдых, Старая Волга, Астраханский заповедник, Волга, Астраханская область"/>
          <p:cNvSpPr>
            <a:spLocks noChangeAspect="1" noChangeArrowheads="1"/>
          </p:cNvSpPr>
          <p:nvPr/>
        </p:nvSpPr>
        <p:spPr bwMode="auto">
          <a:xfrm>
            <a:off x="155575" y="-144463"/>
            <a:ext cx="4854514" cy="485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5575" y="183629"/>
            <a:ext cx="74644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A1971E6-2392-435D-91AE-9F167E5A3457}"/>
              </a:ext>
            </a:extLst>
          </p:cNvPr>
          <p:cNvSpPr/>
          <p:nvPr/>
        </p:nvSpPr>
        <p:spPr>
          <a:xfrm>
            <a:off x="4633519" y="368295"/>
            <a:ext cx="77905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Судьи в волейболе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Волейбол – это одна из спортивных игр, которая включена в список олимпийских видов спорта. По этой причине был составлен ряд точных правил, которые регулируют ход игры, позиции и поведение участников, инвентарь, а также методику принятия решений судьями во время спортивного состязания. Ошибки караются потерей очков, но также применяются и другие санкции. Для контроля рефери используют специальные жесты, флаги и т.д.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Официальные правила игры, методика и техники, по которым судья выносят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трешения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регламентируются Международной федерацией волейбола (ФИВБ). В 1948 году была проведена первая презентация первенства Европы, где приняли участие мужские команды из 6 стран.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 спортивный судья является одним из центральных фигур во время волейбольного соревнования, совмещая роль контролера за соблюдением правил и организатора, который фиксирует голы и нарушения. Некоторые действия игрока, совершившего нарушение, могут даже привести к дисквалификации с площадки. В результате спортсмен будет вынужден долго сидеть на площадке. Под его контролем проходит как само соревнование, выявление уровня профессионализма команд-участников на моменте подачи заявок на участие, так и контроль поведения участников.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xmlns="" id="{D433F135-9592-473A-9877-F607117D5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4" y="1165028"/>
            <a:ext cx="4611645" cy="308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217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5600" y="4293424"/>
            <a:ext cx="11493500" cy="2421464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65088" y="0"/>
            <a:ext cx="6896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C4932CA-FF7C-43C3-9486-792F82F31748}"/>
              </a:ext>
            </a:extLst>
          </p:cNvPr>
          <p:cNvSpPr/>
          <p:nvPr/>
        </p:nvSpPr>
        <p:spPr>
          <a:xfrm>
            <a:off x="135084" y="251580"/>
            <a:ext cx="819518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 и работа судьи в волейболе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соревновании участвуют две команды. В любой  по 6 основных игроков. Главным является капитан. Каждая из команд может вывести на площадку до 12 спортсменов, тренера и медперсонал. Члены команды могут заменять друг друга по мере необходимости. 6 игроков всегда будут сидеть на скамейке запасных. Также принимает участие судейская бригада.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площадка разделено на зоны сеткой. На каждой стороне находится одна команда. В пределах этих зон на площадке члены команды совершают переход. Состязание начинается после ввода мяча на площадку – мяч разыгрывается по жребию. Первая подача будет разыграна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спонтанно.После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подавать будет та команда, которая забила гол.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Спортивное состязание длится от 3 до 5 сетов (партий). Длительность каждого сета напрямую зависит от скорости хода игры – партия длится до 25 очков (минимальный отрыв составляет два очка). Но если ближе к концу партии разрыв идет всего в одно очко, то игра будет идти до тех пор, пока разрыв не достигнет двух очков.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команды – выиграть три сета. Атакующим ударом игроки одной команды направляют мяч через сетку на сторону противника. Игроки, стоящие в защите, останавливают удар со стороны соперника. Они должны удерживать мяч в игре. Если мяч во время атаки окажется за пределами площадки, то атакующая команда потеряет очко. Столь банальная ошибка может привести к поражению команды. Особенно легко ошибиться при подаче.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 правил игры и решения в спорных моментах отвечают судьи.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xmlns="" id="{C7D4395B-5C88-4C53-91B6-06040CC30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211" y="165966"/>
            <a:ext cx="3835705" cy="274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584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101601"/>
            <a:ext cx="10840913" cy="2184399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1752600" y="-790796"/>
            <a:ext cx="12306300" cy="2533544"/>
          </a:xfrm>
        </p:spPr>
        <p:txBody>
          <a:bodyPr>
            <a:no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https://student-files.ru/media/img/5_mNlFnca.sv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3512" y="1011767"/>
            <a:ext cx="474133" cy="47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43003" y="29215"/>
            <a:ext cx="63489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4000" y="5218733"/>
            <a:ext cx="1193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4000" y="4095467"/>
            <a:ext cx="11798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52525"/>
                </a:solidFill>
                <a:latin typeface="arial" panose="020B060402020202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FD252E1-E98B-4946-B8C9-4A013EAFBC0A}"/>
              </a:ext>
            </a:extLst>
          </p:cNvPr>
          <p:cNvSpPr/>
          <p:nvPr/>
        </p:nvSpPr>
        <p:spPr>
          <a:xfrm>
            <a:off x="6144156" y="-79653"/>
            <a:ext cx="6096000" cy="701730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матча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игровой площадке во время игры роль каждого судьи строго определена правилами.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рефери или главный судья занимает место на вышке, перпендикулярно сетке. Решение этого судьи имеет главное значение и за ним остается последнее слово в решении всех спорных вопросов.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арбитр должен занять позицию за пределами игровой площадки, стоя лицом к главному судье. Он является ассистентом первого рефери и со своей позиции может точно определить факт попадания или непопадания мяча в пределы поля. В его обязанности входит прием заявок на смену игроков, их расстановка, сверка позиций спортсменов на площадке с карточкой и разрешение либеро (либеро - это основной принимающий, который регулярно меняется. То есть, он может войти в игру в любой момент и также выйти из нее) занять свою позицию относительно сетки.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Судьи, чьи позиции установлены на линии игровой площадки, также отслеживают положение мяча во время соревнования, но находятся по обе стороны от поля. Также они следят за касанием антенны и другими нюансами. Касание в игре этого элемента недопустимо ни мячом, ни телом. Ни в коем случае не допускайте эту ошибку. Удар стоит проводить очень аккуратно.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xmlns="" id="{DECBE799-40AB-4C7B-B99A-05ABC0334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2" y="881006"/>
            <a:ext cx="5945724" cy="396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052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3817084"/>
            <a:ext cx="10840914" cy="2057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370168" y="660402"/>
            <a:ext cx="4914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52525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252525"/>
                </a:solidFill>
                <a:latin typeface="arial" panose="020B0604020202020204" pitchFamily="34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2BD0B03-A5D5-40A4-A4DC-DA228EE9A6D8}"/>
              </a:ext>
            </a:extLst>
          </p:cNvPr>
          <p:cNvSpPr/>
          <p:nvPr/>
        </p:nvSpPr>
        <p:spPr>
          <a:xfrm>
            <a:off x="6106257" y="197346"/>
            <a:ext cx="6096000" cy="64633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международных соревнований по волейболу (FIVB), организаторы турнира могут потребовать «отложенный повтор». Для этого перед первым арбитром устанавливается лампа и ведущий соревнования сигналом сообщает о необходимости задержки времени для повтора игрового эпизода. Максимальное количество повторов – восемь раз с задержкой не более семи секунд.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Перерывы между партиями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международным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правилам,Ж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перерыв между 2 и 3 партией можно править. Срок перерыва может быть увеличен до 10 минут. Если такое происходит, по окончанию 2-го сета все судьи покидают игровую площадку и уходят в раздевалку, а после возвращаются на площадку за три минуты до старта 3-го сета.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игры команды не только делают переходы, но и меняются сторонами поля. После каждой партии по сигналу судьи каждый игрок встает по линии на своей стороне поля. После этого игроки переходят на противоположную сторону площадки от вышки главного судьи.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xmlns="" id="{D836C7D4-450E-48F8-9636-300F5CB8B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1" y="1306733"/>
            <a:ext cx="5975776" cy="416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177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36620" y="3289301"/>
            <a:ext cx="10840913" cy="31241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77753" y="25966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212529"/>
                </a:solidFill>
                <a:latin typeface="Ubuntu"/>
              </a:rPr>
              <a:t> </a:t>
            </a:r>
            <a:endParaRPr lang="ru-RU" b="1" i="0" dirty="0">
              <a:solidFill>
                <a:srgbClr val="212529"/>
              </a:solidFill>
              <a:effectLst/>
              <a:latin typeface="Ubuntu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500" y="406400"/>
            <a:ext cx="495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084E2CA-2CE8-42AD-8D40-D7F892734731}"/>
              </a:ext>
            </a:extLst>
          </p:cNvPr>
          <p:cNvSpPr/>
          <p:nvPr/>
        </p:nvSpPr>
        <p:spPr>
          <a:xfrm>
            <a:off x="190500" y="657641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судей в волейбольном матче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выносит бригада арбитров из нескольких человек. Необходимое количество рефери во время соревнования – от пяти человек, именно они следят за ошибками, которые совершают игроки. Важно осознавать, что некоторые действия могут привести к травме.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Судейская бригада включает: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главного судью;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второго судью;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арбитров, стоящих на линиях;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спортивного секретаря;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оператора табло.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из официальных судей имеет свое место на площадке, а также выполняет определенную функцию в процессе наблюдения за ошибками игроков.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7860CD8-59F3-4023-9FC4-640CF4DE51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776" t="14975" r="22897" b="13520"/>
          <a:stretch/>
        </p:blipFill>
        <p:spPr>
          <a:xfrm>
            <a:off x="6141636" y="1284443"/>
            <a:ext cx="5880378" cy="362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412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9699" y="0"/>
            <a:ext cx="10840913" cy="31241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1796" y="1066800"/>
            <a:ext cx="10840914" cy="2057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064019"/>
            <a:ext cx="44937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327" y="177789"/>
            <a:ext cx="4890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6B7C13F-1A6E-46FA-8760-6ECEDE050352}"/>
              </a:ext>
            </a:extLst>
          </p:cNvPr>
          <p:cNvSpPr/>
          <p:nvPr/>
        </p:nvSpPr>
        <p:spPr>
          <a:xfrm>
            <a:off x="97528" y="2125026"/>
            <a:ext cx="630852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судья руководит процессом проведения игры. Помимо роли главного контролера за происходящим на площадке, он выступает в роли организатора. Перед соревнованием каждая команда подает заявку на участие и предоставляет список игроков. Приемом заявок, допуском игроков и отклонением каких-либо из спортсменов занимает главный рефери. Он же утверждает судейскую команду, подписывает протокол матча и проводит церемонию награждения.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спортивного секретаря – фиксация забитых голов, реферат (доклад) замен, ведение протокола. Выводом очков на табло и учетом тайм-аутов занимается оператор спортивного табло. Его тоже считают участником судейской бригады.</a:t>
            </a:r>
          </a:p>
          <a:p>
            <a:r>
              <a:rPr lang="ru-RU" dirty="0">
                <a:solidFill>
                  <a:srgbClr val="111518"/>
                </a:solidFill>
                <a:latin typeface="Noto Sans"/>
              </a:rPr>
              <a:t> </a:t>
            </a:r>
          </a:p>
          <a:p>
            <a:r>
              <a:rPr lang="ru-RU" dirty="0">
                <a:solidFill>
                  <a:srgbClr val="111518"/>
                </a:solidFill>
                <a:latin typeface="Noto Sans"/>
              </a:rPr>
              <a:t>  </a:t>
            </a:r>
            <a:endParaRPr lang="ru-RU" b="0" i="0" dirty="0">
              <a:solidFill>
                <a:srgbClr val="111518"/>
              </a:solidFill>
              <a:effectLst/>
              <a:latin typeface="Noto Sans"/>
            </a:endParaRP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xmlns="" id="{A1145AFE-48E0-4C5E-95EE-77AE81A0B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1346"/>
            <a:ext cx="6085601" cy="390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2600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Default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_30104609_TF22736411" id="{45379569-D69F-44B0-9E1A-40191F4D853F}" vid="{41053B4F-2B0B-493D-B111-FBBE61B292CE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EBF972C-B81A-46A3-BFB2-A01F0B5DBC7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3E21D3-7788-4819-8437-C5C4B0C5D46D}">
  <ds:schemaRefs>
    <ds:schemaRef ds:uri="http://schemas.microsoft.com/sharepoint/v3"/>
    <ds:schemaRef ds:uri="http://purl.org/dc/elements/1.1/"/>
    <ds:schemaRef ds:uri="http://schemas.microsoft.com/office/2006/documentManagement/types"/>
    <ds:schemaRef ds:uri="6dc4bcd6-49db-4c07-9060-8acfc67cef9f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dcmitype/"/>
    <ds:schemaRef ds:uri="fb0879af-3eba-417a-a55a-ffe6dcd6ca77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3CD11F-9FDB-4628-B708-63BFB2D681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известного события истории</Template>
  <TotalTime>0</TotalTime>
  <Words>1701</Words>
  <Application>Microsoft Office PowerPoint</Application>
  <PresentationFormat>Произвольный</PresentationFormat>
  <Paragraphs>132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Небеса</vt:lpstr>
      <vt:lpstr> техника судейства игры в волейбол.</vt:lpstr>
      <vt:lpstr>.</vt:lpstr>
      <vt:lpstr>Презентация PowerPoint</vt:lpstr>
      <vt:lpstr>Презентация PowerPoint</vt:lpstr>
      <vt:lpstr> 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</vt:lpstr>
      <vt:lpstr>Презентация PowerPoint</vt:lpstr>
      <vt:lpstr>Презентация PowerPoint</vt:lpstr>
      <vt:lpstr>Презентация PowerPoint</vt:lpstr>
      <vt:lpstr>                                       СПАСИБО ЗА ВНИМАНИЕ 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2023-01-18T19:44:30Z</dcterms:created>
  <dcterms:modified xsi:type="dcterms:W3CDTF">2023-12-14T09:26:05Z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