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65" r:id="rId2"/>
    <p:sldId id="272" r:id="rId3"/>
    <p:sldId id="270" r:id="rId4"/>
    <p:sldId id="256" r:id="rId5"/>
    <p:sldId id="257" r:id="rId6"/>
    <p:sldId id="258" r:id="rId7"/>
    <p:sldId id="259" r:id="rId8"/>
    <p:sldId id="260" r:id="rId9"/>
    <p:sldId id="262" r:id="rId10"/>
    <p:sldId id="264" r:id="rId11"/>
    <p:sldId id="263" r:id="rId12"/>
    <p:sldId id="267" r:id="rId13"/>
    <p:sldId id="266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931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30042-D5D4-4E9E-88C0-75F5170993F1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C1F804-90E9-42E1-BC48-9273AF26FF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30042-D5D4-4E9E-88C0-75F5170993F1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1F804-90E9-42E1-BC48-9273AF26FF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30042-D5D4-4E9E-88C0-75F5170993F1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1F804-90E9-42E1-BC48-9273AF26FF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30042-D5D4-4E9E-88C0-75F5170993F1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1F804-90E9-42E1-BC48-9273AF26FF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30042-D5D4-4E9E-88C0-75F5170993F1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1F804-90E9-42E1-BC48-9273AF26FF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30042-D5D4-4E9E-88C0-75F5170993F1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1F804-90E9-42E1-BC48-9273AF26FF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30042-D5D4-4E9E-88C0-75F5170993F1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1F804-90E9-42E1-BC48-9273AF26FF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30042-D5D4-4E9E-88C0-75F5170993F1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1F804-90E9-42E1-BC48-9273AF26FF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30042-D5D4-4E9E-88C0-75F5170993F1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1F804-90E9-42E1-BC48-9273AF26FF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30042-D5D4-4E9E-88C0-75F5170993F1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1F804-90E9-42E1-BC48-9273AF26FF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30042-D5D4-4E9E-88C0-75F5170993F1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1F804-90E9-42E1-BC48-9273AF26FF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01930042-D5D4-4E9E-88C0-75F5170993F1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1DC1F804-90E9-42E1-BC48-9273AF26FF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6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5.wmf"/><Relationship Id="rId4" Type="http://schemas.openxmlformats.org/officeDocument/2006/relationships/image" Target="../media/image2.wmf"/><Relationship Id="rId9" Type="http://schemas.openxmlformats.org/officeDocument/2006/relationships/oleObject" Target="../embeddings/oleObject4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12" Type="http://schemas.openxmlformats.org/officeDocument/2006/relationships/image" Target="../media/image6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wmf"/><Relationship Id="rId11" Type="http://schemas.openxmlformats.org/officeDocument/2006/relationships/oleObject" Target="../embeddings/oleObject10.bin"/><Relationship Id="rId5" Type="http://schemas.openxmlformats.org/officeDocument/2006/relationships/oleObject" Target="../embeddings/oleObject7.bin"/><Relationship Id="rId10" Type="http://schemas.openxmlformats.org/officeDocument/2006/relationships/image" Target="../media/image5.wmf"/><Relationship Id="rId4" Type="http://schemas.openxmlformats.org/officeDocument/2006/relationships/image" Target="../media/image2.wmf"/><Relationship Id="rId9" Type="http://schemas.openxmlformats.org/officeDocument/2006/relationships/oleObject" Target="../embeddings/oleObject9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5157192"/>
            <a:ext cx="6694512" cy="504056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Графический способ решения систем уравнений с двумя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переменными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Учитель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 Грачева Л.Г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556792"/>
            <a:ext cx="8229600" cy="1143000"/>
          </a:xfrm>
        </p:spPr>
        <p:txBody>
          <a:bodyPr>
            <a:no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Сколько решений имеет система уравнений?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27784" y="3573016"/>
            <a:ext cx="3907751" cy="18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Овал 24"/>
          <p:cNvSpPr/>
          <p:nvPr/>
        </p:nvSpPr>
        <p:spPr>
          <a:xfrm>
            <a:off x="2411760" y="1268760"/>
            <a:ext cx="4320480" cy="4320480"/>
          </a:xfrm>
          <a:prstGeom prst="ellipse">
            <a:avLst/>
          </a:prstGeom>
          <a:noFill/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28"/>
          <p:cNvGrpSpPr/>
          <p:nvPr/>
        </p:nvGrpSpPr>
        <p:grpSpPr>
          <a:xfrm>
            <a:off x="1331640" y="188640"/>
            <a:ext cx="6657626" cy="6271665"/>
            <a:chOff x="1331640" y="188640"/>
            <a:chExt cx="6657626" cy="6271665"/>
          </a:xfrm>
        </p:grpSpPr>
        <p:grpSp>
          <p:nvGrpSpPr>
            <p:cNvPr id="3" name="Группа 46"/>
            <p:cNvGrpSpPr/>
            <p:nvPr/>
          </p:nvGrpSpPr>
          <p:grpSpPr>
            <a:xfrm>
              <a:off x="1331640" y="188640"/>
              <a:ext cx="6657626" cy="6271665"/>
              <a:chOff x="1331640" y="188640"/>
              <a:chExt cx="6657626" cy="6271665"/>
            </a:xfrm>
          </p:grpSpPr>
          <p:grpSp>
            <p:nvGrpSpPr>
              <p:cNvPr id="4" name="Группа 42"/>
              <p:cNvGrpSpPr/>
              <p:nvPr/>
            </p:nvGrpSpPr>
            <p:grpSpPr>
              <a:xfrm>
                <a:off x="1331640" y="397696"/>
                <a:ext cx="6480720" cy="6062609"/>
                <a:chOff x="1331640" y="397696"/>
                <a:chExt cx="6480720" cy="6062609"/>
              </a:xfrm>
            </p:grpSpPr>
            <p:grpSp>
              <p:nvGrpSpPr>
                <p:cNvPr id="5" name="Группа 9"/>
                <p:cNvGrpSpPr/>
                <p:nvPr/>
              </p:nvGrpSpPr>
              <p:grpSpPr>
                <a:xfrm>
                  <a:off x="1331640" y="397696"/>
                  <a:ext cx="6480720" cy="6062609"/>
                  <a:chOff x="2123728" y="908720"/>
                  <a:chExt cx="4464496" cy="4176464"/>
                </a:xfrm>
              </p:grpSpPr>
              <p:cxnSp>
                <p:nvCxnSpPr>
                  <p:cNvPr id="6" name="Прямая со стрелкой 5"/>
                  <p:cNvCxnSpPr/>
                  <p:nvPr/>
                </p:nvCxnSpPr>
                <p:spPr>
                  <a:xfrm flipV="1">
                    <a:off x="4355976" y="908720"/>
                    <a:ext cx="0" cy="4176464"/>
                  </a:xfrm>
                  <a:prstGeom prst="straightConnector1">
                    <a:avLst/>
                  </a:prstGeom>
                  <a:ln w="28575">
                    <a:tailEnd type="stealth" w="med" len="lg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" name="Прямая со стрелкой 7"/>
                  <p:cNvCxnSpPr/>
                  <p:nvPr/>
                </p:nvCxnSpPr>
                <p:spPr>
                  <a:xfrm>
                    <a:off x="2123728" y="2996952"/>
                    <a:ext cx="4464496" cy="0"/>
                  </a:xfrm>
                  <a:prstGeom prst="straightConnector1">
                    <a:avLst/>
                  </a:prstGeom>
                  <a:ln w="28575">
                    <a:tailEnd type="stealth" w="med" len="lg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7" name="Прямая соединительная линия 16"/>
                <p:cNvCxnSpPr/>
                <p:nvPr/>
              </p:nvCxnSpPr>
              <p:spPr>
                <a:xfrm>
                  <a:off x="5292080" y="3356992"/>
                  <a:ext cx="0" cy="144016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Прямая соединительная линия 19"/>
                <p:cNvCxnSpPr/>
                <p:nvPr/>
              </p:nvCxnSpPr>
              <p:spPr>
                <a:xfrm>
                  <a:off x="6012160" y="3356992"/>
                  <a:ext cx="0" cy="144016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Прямая соединительная линия 23"/>
                <p:cNvCxnSpPr/>
                <p:nvPr/>
              </p:nvCxnSpPr>
              <p:spPr>
                <a:xfrm>
                  <a:off x="4499992" y="2708920"/>
                  <a:ext cx="144016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Прямая соединительная линия 31"/>
                <p:cNvCxnSpPr/>
                <p:nvPr/>
              </p:nvCxnSpPr>
              <p:spPr>
                <a:xfrm>
                  <a:off x="6732240" y="3356992"/>
                  <a:ext cx="0" cy="144016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Прямая соединительная линия 32"/>
                <p:cNvCxnSpPr/>
                <p:nvPr/>
              </p:nvCxnSpPr>
              <p:spPr>
                <a:xfrm>
                  <a:off x="2411760" y="3356992"/>
                  <a:ext cx="0" cy="144016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Прямая соединительная линия 33"/>
                <p:cNvCxnSpPr/>
                <p:nvPr/>
              </p:nvCxnSpPr>
              <p:spPr>
                <a:xfrm>
                  <a:off x="3131840" y="3356992"/>
                  <a:ext cx="0" cy="144016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Прямая соединительная линия 34"/>
                <p:cNvCxnSpPr/>
                <p:nvPr/>
              </p:nvCxnSpPr>
              <p:spPr>
                <a:xfrm>
                  <a:off x="3851920" y="3356992"/>
                  <a:ext cx="0" cy="144016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Прямая соединительная линия 35"/>
                <p:cNvCxnSpPr/>
                <p:nvPr/>
              </p:nvCxnSpPr>
              <p:spPr>
                <a:xfrm>
                  <a:off x="4499992" y="1988840"/>
                  <a:ext cx="144016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Прямая соединительная линия 36"/>
                <p:cNvCxnSpPr/>
                <p:nvPr/>
              </p:nvCxnSpPr>
              <p:spPr>
                <a:xfrm>
                  <a:off x="4499992" y="4869160"/>
                  <a:ext cx="144016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Прямая соединительная линия 37"/>
                <p:cNvCxnSpPr/>
                <p:nvPr/>
              </p:nvCxnSpPr>
              <p:spPr>
                <a:xfrm>
                  <a:off x="4499992" y="4149080"/>
                  <a:ext cx="144016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Прямая соединительная линия 38"/>
                <p:cNvCxnSpPr/>
                <p:nvPr/>
              </p:nvCxnSpPr>
              <p:spPr>
                <a:xfrm>
                  <a:off x="4499992" y="5589240"/>
                  <a:ext cx="144016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Прямая соединительная линия 39"/>
                <p:cNvCxnSpPr/>
                <p:nvPr/>
              </p:nvCxnSpPr>
              <p:spPr>
                <a:xfrm>
                  <a:off x="4499992" y="1268760"/>
                  <a:ext cx="144016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1" name="TextBox 40"/>
              <p:cNvSpPr txBox="1"/>
              <p:nvPr/>
            </p:nvSpPr>
            <p:spPr>
              <a:xfrm>
                <a:off x="7668344" y="3327375"/>
                <a:ext cx="32092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i="1" dirty="0">
                    <a:latin typeface="Times New Roman" pitchFamily="18" charset="0"/>
                    <a:cs typeface="Times New Roman" pitchFamily="18" charset="0"/>
                  </a:rPr>
                  <a:t>x</a:t>
                </a:r>
                <a:endParaRPr lang="ru-RU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4211960" y="188640"/>
                <a:ext cx="32092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i="1" dirty="0" smtClean="0">
                    <a:latin typeface="Times New Roman" pitchFamily="18" charset="0"/>
                    <a:cs typeface="Times New Roman" pitchFamily="18" charset="0"/>
                  </a:rPr>
                  <a:t>y</a:t>
                </a:r>
                <a:endParaRPr lang="ru-RU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4259094" y="3399383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0</a:t>
                </a:r>
                <a:endParaRPr lang="ru-RU" sz="16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5148064" y="3429000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1</a:t>
                </a:r>
                <a:endParaRPr lang="ru-RU" sz="16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4259094" y="2524834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1</a:t>
                </a:r>
                <a:endParaRPr lang="ru-RU" sz="16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26" name="TextBox 25"/>
            <p:cNvSpPr txBox="1"/>
            <p:nvPr/>
          </p:nvSpPr>
          <p:spPr>
            <a:xfrm>
              <a:off x="6732240" y="3429000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16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259094" y="908720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16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-1332656" y="-2475655"/>
            <a:ext cx="11737304" cy="11737303"/>
            <a:chOff x="-1332656" y="-2475655"/>
            <a:chExt cx="11737304" cy="11737303"/>
          </a:xfrm>
        </p:grpSpPr>
        <p:sp>
          <p:nvSpPr>
            <p:cNvPr id="30" name="Дуга 29"/>
            <p:cNvSpPr/>
            <p:nvPr/>
          </p:nvSpPr>
          <p:spPr>
            <a:xfrm>
              <a:off x="-1332656" y="4005064"/>
              <a:ext cx="5256584" cy="5256584"/>
            </a:xfrm>
            <a:prstGeom prst="arc">
              <a:avLst/>
            </a:prstGeom>
            <a:effectLst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Дуга 30"/>
            <p:cNvSpPr/>
            <p:nvPr/>
          </p:nvSpPr>
          <p:spPr>
            <a:xfrm rot="10800000">
              <a:off x="5148064" y="-2475655"/>
              <a:ext cx="5256584" cy="5256584"/>
            </a:xfrm>
            <a:prstGeom prst="arc">
              <a:avLst/>
            </a:prstGeom>
            <a:effectLst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6" name="Группа 55"/>
          <p:cNvGrpSpPr/>
          <p:nvPr/>
        </p:nvGrpSpPr>
        <p:grpSpPr>
          <a:xfrm>
            <a:off x="2555776" y="1412776"/>
            <a:ext cx="3960440" cy="3960440"/>
            <a:chOff x="2555776" y="1412776"/>
            <a:chExt cx="3960440" cy="3960440"/>
          </a:xfrm>
        </p:grpSpPr>
        <p:sp>
          <p:nvSpPr>
            <p:cNvPr id="43" name="Овал 42"/>
            <p:cNvSpPr/>
            <p:nvPr/>
          </p:nvSpPr>
          <p:spPr>
            <a:xfrm>
              <a:off x="2555776" y="429309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3491880" y="5229200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Овал 47"/>
            <p:cNvSpPr/>
            <p:nvPr/>
          </p:nvSpPr>
          <p:spPr>
            <a:xfrm>
              <a:off x="5436096" y="141277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Овал 48"/>
            <p:cNvSpPr/>
            <p:nvPr/>
          </p:nvSpPr>
          <p:spPr>
            <a:xfrm>
              <a:off x="6372200" y="2348880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7" name="Группа 56"/>
          <p:cNvGrpSpPr/>
          <p:nvPr/>
        </p:nvGrpSpPr>
        <p:grpSpPr>
          <a:xfrm>
            <a:off x="1475656" y="1124744"/>
            <a:ext cx="6192094" cy="4853572"/>
            <a:chOff x="1475656" y="1124744"/>
            <a:chExt cx="6192094" cy="4853572"/>
          </a:xfrm>
        </p:grpSpPr>
        <p:sp>
          <p:nvSpPr>
            <p:cNvPr id="51" name="TextBox 50"/>
            <p:cNvSpPr txBox="1"/>
            <p:nvPr/>
          </p:nvSpPr>
          <p:spPr>
            <a:xfrm>
              <a:off x="6516216" y="2132856"/>
              <a:ext cx="1151534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A (x</a:t>
              </a:r>
              <a:r>
                <a:rPr lang="en-US" sz="2000" baseline="-25000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en-US" sz="2000" dirty="0">
                  <a:latin typeface="Times New Roman" pitchFamily="18" charset="0"/>
                  <a:cs typeface="Times New Roman" pitchFamily="18" charset="0"/>
                </a:rPr>
                <a:t>; y</a:t>
              </a:r>
              <a:r>
                <a:rPr lang="en-US" sz="2000" baseline="-25000" dirty="0"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en-US" sz="2000" dirty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ru-RU" sz="2000" dirty="0">
                <a:latin typeface="Times New Roman" pitchFamily="18" charset="0"/>
                <a:cs typeface="Times New Roman" pitchFamily="18" charset="0"/>
              </a:endParaRPr>
            </a:p>
            <a:p>
              <a:endParaRPr lang="ru-RU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508104" y="1124744"/>
              <a:ext cx="1151534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B (x</a:t>
              </a:r>
              <a:r>
                <a:rPr lang="en-US" sz="2000" baseline="-25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; y</a:t>
              </a:r>
              <a:r>
                <a:rPr lang="en-US" sz="2000" baseline="-25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ru-RU" sz="2000" dirty="0">
                <a:latin typeface="Times New Roman" pitchFamily="18" charset="0"/>
                <a:cs typeface="Times New Roman" pitchFamily="18" charset="0"/>
              </a:endParaRPr>
            </a:p>
            <a:p>
              <a:endParaRPr lang="ru-RU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2411760" y="5301208"/>
              <a:ext cx="1295550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Times New Roman" pitchFamily="18" charset="0"/>
                  <a:cs typeface="Times New Roman" pitchFamily="18" charset="0"/>
                </a:rPr>
                <a:t>D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 (x</a:t>
              </a:r>
              <a:r>
                <a:rPr lang="en-US" sz="2000" baseline="-25000" dirty="0" smtClean="0">
                  <a:latin typeface="Times New Roman" pitchFamily="18" charset="0"/>
                  <a:cs typeface="Times New Roman" pitchFamily="18" charset="0"/>
                </a:rPr>
                <a:t>4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; y</a:t>
              </a:r>
              <a:r>
                <a:rPr lang="en-US" sz="2000" baseline="-25000" dirty="0" smtClean="0">
                  <a:latin typeface="Times New Roman" pitchFamily="18" charset="0"/>
                  <a:cs typeface="Times New Roman" pitchFamily="18" charset="0"/>
                </a:rPr>
                <a:t>4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ru-RU" sz="2000" dirty="0">
                <a:latin typeface="Times New Roman" pitchFamily="18" charset="0"/>
                <a:cs typeface="Times New Roman" pitchFamily="18" charset="0"/>
              </a:endParaRPr>
            </a:p>
            <a:p>
              <a:endParaRPr lang="ru-RU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475656" y="4336068"/>
              <a:ext cx="1151534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Times New Roman" pitchFamily="18" charset="0"/>
                  <a:cs typeface="Times New Roman" pitchFamily="18" charset="0"/>
                </a:rPr>
                <a:t>C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 (x</a:t>
              </a:r>
              <a:r>
                <a:rPr lang="en-US" sz="2000" baseline="-25000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; y</a:t>
              </a:r>
              <a:r>
                <a:rPr lang="en-US" sz="2000" baseline="-25000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ru-RU" sz="2000" dirty="0">
                <a:latin typeface="Times New Roman" pitchFamily="18" charset="0"/>
                <a:cs typeface="Times New Roman" pitchFamily="18" charset="0"/>
              </a:endParaRPr>
            </a:p>
            <a:p>
              <a:endParaRPr lang="ru-RU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556792"/>
            <a:ext cx="8229600" cy="1143000"/>
          </a:xfrm>
        </p:spPr>
        <p:txBody>
          <a:bodyPr>
            <a:no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Решите систему уравнений.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47392" y="3284984"/>
            <a:ext cx="3352800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cxnSp>
        <p:nvCxnSpPr>
          <p:cNvPr id="47" name="Прямая соединительная линия 46"/>
          <p:cNvCxnSpPr/>
          <p:nvPr/>
        </p:nvCxnSpPr>
        <p:spPr>
          <a:xfrm flipV="1">
            <a:off x="1763688" y="1556792"/>
            <a:ext cx="6480720" cy="3312368"/>
          </a:xfrm>
          <a:prstGeom prst="line">
            <a:avLst/>
          </a:prstGeom>
          <a:effectLst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1" name="Дуга 30"/>
          <p:cNvSpPr/>
          <p:nvPr/>
        </p:nvSpPr>
        <p:spPr>
          <a:xfrm flipH="1">
            <a:off x="4572000" y="1844824"/>
            <a:ext cx="8712968" cy="3312368"/>
          </a:xfrm>
          <a:prstGeom prst="arc">
            <a:avLst>
              <a:gd name="adj1" fmla="val 17473334"/>
              <a:gd name="adj2" fmla="val 21510635"/>
            </a:avLst>
          </a:prstGeom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3" name="Группа 52"/>
          <p:cNvGrpSpPr/>
          <p:nvPr/>
        </p:nvGrpSpPr>
        <p:grpSpPr>
          <a:xfrm>
            <a:off x="1331640" y="188640"/>
            <a:ext cx="6657626" cy="6271665"/>
            <a:chOff x="1331640" y="188640"/>
            <a:chExt cx="6657626" cy="6271665"/>
          </a:xfrm>
        </p:grpSpPr>
        <p:grpSp>
          <p:nvGrpSpPr>
            <p:cNvPr id="2" name="Группа 46"/>
            <p:cNvGrpSpPr/>
            <p:nvPr/>
          </p:nvGrpSpPr>
          <p:grpSpPr>
            <a:xfrm>
              <a:off x="1331640" y="188640"/>
              <a:ext cx="6657626" cy="6271665"/>
              <a:chOff x="1331640" y="188640"/>
              <a:chExt cx="6657626" cy="6271665"/>
            </a:xfrm>
          </p:grpSpPr>
          <p:grpSp>
            <p:nvGrpSpPr>
              <p:cNvPr id="3" name="Группа 42"/>
              <p:cNvGrpSpPr/>
              <p:nvPr/>
            </p:nvGrpSpPr>
            <p:grpSpPr>
              <a:xfrm>
                <a:off x="1331640" y="397696"/>
                <a:ext cx="6480720" cy="6062609"/>
                <a:chOff x="1331640" y="397696"/>
                <a:chExt cx="6480720" cy="6062609"/>
              </a:xfrm>
            </p:grpSpPr>
            <p:grpSp>
              <p:nvGrpSpPr>
                <p:cNvPr id="4" name="Группа 9"/>
                <p:cNvGrpSpPr/>
                <p:nvPr/>
              </p:nvGrpSpPr>
              <p:grpSpPr>
                <a:xfrm>
                  <a:off x="1331640" y="397696"/>
                  <a:ext cx="6480720" cy="6062609"/>
                  <a:chOff x="2123728" y="908720"/>
                  <a:chExt cx="4464496" cy="4176464"/>
                </a:xfrm>
              </p:grpSpPr>
              <p:cxnSp>
                <p:nvCxnSpPr>
                  <p:cNvPr id="6" name="Прямая со стрелкой 5"/>
                  <p:cNvCxnSpPr/>
                  <p:nvPr/>
                </p:nvCxnSpPr>
                <p:spPr>
                  <a:xfrm flipV="1">
                    <a:off x="4355976" y="908720"/>
                    <a:ext cx="0" cy="4176464"/>
                  </a:xfrm>
                  <a:prstGeom prst="straightConnector1">
                    <a:avLst/>
                  </a:prstGeom>
                  <a:ln w="28575">
                    <a:tailEnd type="stealth" w="med" len="lg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" name="Прямая со стрелкой 7"/>
                  <p:cNvCxnSpPr/>
                  <p:nvPr/>
                </p:nvCxnSpPr>
                <p:spPr>
                  <a:xfrm>
                    <a:off x="2123728" y="2996952"/>
                    <a:ext cx="4464496" cy="0"/>
                  </a:xfrm>
                  <a:prstGeom prst="straightConnector1">
                    <a:avLst/>
                  </a:prstGeom>
                  <a:ln w="28575">
                    <a:tailEnd type="stealth" w="med" len="lg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7" name="Прямая соединительная линия 16"/>
                <p:cNvCxnSpPr/>
                <p:nvPr/>
              </p:nvCxnSpPr>
              <p:spPr>
                <a:xfrm>
                  <a:off x="5292080" y="3356992"/>
                  <a:ext cx="0" cy="144016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Прямая соединительная линия 19"/>
                <p:cNvCxnSpPr/>
                <p:nvPr/>
              </p:nvCxnSpPr>
              <p:spPr>
                <a:xfrm>
                  <a:off x="6012160" y="3356992"/>
                  <a:ext cx="0" cy="144016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Прямая соединительная линия 23"/>
                <p:cNvCxnSpPr/>
                <p:nvPr/>
              </p:nvCxnSpPr>
              <p:spPr>
                <a:xfrm>
                  <a:off x="4499992" y="2708920"/>
                  <a:ext cx="144016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Прямая соединительная линия 31"/>
                <p:cNvCxnSpPr/>
                <p:nvPr/>
              </p:nvCxnSpPr>
              <p:spPr>
                <a:xfrm>
                  <a:off x="6732240" y="3356992"/>
                  <a:ext cx="0" cy="144016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Прямая соединительная линия 32"/>
                <p:cNvCxnSpPr/>
                <p:nvPr/>
              </p:nvCxnSpPr>
              <p:spPr>
                <a:xfrm>
                  <a:off x="2411760" y="3356992"/>
                  <a:ext cx="0" cy="144016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Прямая соединительная линия 33"/>
                <p:cNvCxnSpPr/>
                <p:nvPr/>
              </p:nvCxnSpPr>
              <p:spPr>
                <a:xfrm>
                  <a:off x="3131840" y="3356992"/>
                  <a:ext cx="0" cy="144016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Прямая соединительная линия 34"/>
                <p:cNvCxnSpPr/>
                <p:nvPr/>
              </p:nvCxnSpPr>
              <p:spPr>
                <a:xfrm>
                  <a:off x="3851920" y="3356992"/>
                  <a:ext cx="0" cy="144016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Прямая соединительная линия 35"/>
                <p:cNvCxnSpPr/>
                <p:nvPr/>
              </p:nvCxnSpPr>
              <p:spPr>
                <a:xfrm>
                  <a:off x="4499992" y="1988840"/>
                  <a:ext cx="144016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Прямая соединительная линия 36"/>
                <p:cNvCxnSpPr/>
                <p:nvPr/>
              </p:nvCxnSpPr>
              <p:spPr>
                <a:xfrm>
                  <a:off x="4499992" y="4869160"/>
                  <a:ext cx="144016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Прямая соединительная линия 37"/>
                <p:cNvCxnSpPr/>
                <p:nvPr/>
              </p:nvCxnSpPr>
              <p:spPr>
                <a:xfrm>
                  <a:off x="4499992" y="4149080"/>
                  <a:ext cx="144016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Прямая соединительная линия 38"/>
                <p:cNvCxnSpPr/>
                <p:nvPr/>
              </p:nvCxnSpPr>
              <p:spPr>
                <a:xfrm>
                  <a:off x="4499992" y="5589240"/>
                  <a:ext cx="144016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Прямая соединительная линия 39"/>
                <p:cNvCxnSpPr/>
                <p:nvPr/>
              </p:nvCxnSpPr>
              <p:spPr>
                <a:xfrm>
                  <a:off x="4499992" y="1268760"/>
                  <a:ext cx="144016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1" name="TextBox 40"/>
              <p:cNvSpPr txBox="1"/>
              <p:nvPr/>
            </p:nvSpPr>
            <p:spPr>
              <a:xfrm>
                <a:off x="7668344" y="3327375"/>
                <a:ext cx="32092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i="1" dirty="0">
                    <a:latin typeface="Times New Roman" pitchFamily="18" charset="0"/>
                    <a:cs typeface="Times New Roman" pitchFamily="18" charset="0"/>
                  </a:rPr>
                  <a:t>x</a:t>
                </a:r>
                <a:endParaRPr lang="ru-RU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4211960" y="188640"/>
                <a:ext cx="32092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i="1" dirty="0" smtClean="0">
                    <a:latin typeface="Times New Roman" pitchFamily="18" charset="0"/>
                    <a:cs typeface="Times New Roman" pitchFamily="18" charset="0"/>
                  </a:rPr>
                  <a:t>y</a:t>
                </a:r>
                <a:endParaRPr lang="ru-RU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4259094" y="3399383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0</a:t>
                </a:r>
                <a:endParaRPr lang="ru-RU" sz="16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5148064" y="3429000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1</a:t>
                </a:r>
                <a:endParaRPr lang="ru-RU" sz="16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4259094" y="2524834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1</a:t>
                </a:r>
                <a:endParaRPr lang="ru-RU" sz="16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51" name="TextBox 50"/>
            <p:cNvSpPr txBox="1"/>
            <p:nvPr/>
          </p:nvSpPr>
          <p:spPr>
            <a:xfrm>
              <a:off x="7283430" y="3429000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16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4283968" y="1772816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16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47664" y="4581128"/>
            <a:ext cx="1238445" cy="950292"/>
          </a:xfrm>
          <a:prstGeom prst="rect">
            <a:avLst/>
          </a:prstGeom>
          <a:noFill/>
        </p:spPr>
      </p:pic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4048" y="1484784"/>
            <a:ext cx="1440160" cy="676439"/>
          </a:xfrm>
          <a:prstGeom prst="rect">
            <a:avLst/>
          </a:prstGeom>
          <a:noFill/>
        </p:spPr>
      </p:pic>
      <p:sp>
        <p:nvSpPr>
          <p:cNvPr id="55" name="TextBox 54"/>
          <p:cNvSpPr txBox="1"/>
          <p:nvPr/>
        </p:nvSpPr>
        <p:spPr>
          <a:xfrm>
            <a:off x="5076056" y="5662989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Ответ: (0; 0); (4; 2).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5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Ответы к проверочной работе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1" cy="4516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5975"/>
                <a:gridCol w="2928958"/>
                <a:gridCol w="311466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Номер</a:t>
                      </a:r>
                      <a:r>
                        <a:rPr lang="ru-RU" baseline="0" dirty="0" smtClean="0"/>
                        <a:t> вопроса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Вариант 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Вариант 2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</a:t>
                      </a:r>
                      <a:endParaRPr lang="ru-RU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2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2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4</a:t>
                      </a:r>
                      <a:endParaRPr lang="ru-RU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3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4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2</a:t>
                      </a:r>
                      <a:endParaRPr lang="ru-RU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4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1а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1д</a:t>
                      </a:r>
                      <a:endParaRPr lang="ru-RU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2в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2в</a:t>
                      </a:r>
                      <a:endParaRPr lang="ru-RU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3б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3б</a:t>
                      </a:r>
                      <a:endParaRPr lang="ru-RU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4д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4г</a:t>
                      </a:r>
                      <a:endParaRPr lang="ru-RU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5г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5а</a:t>
                      </a:r>
                      <a:endParaRPr lang="ru-RU" sz="28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14348" y="1357298"/>
          <a:ext cx="7929621" cy="3857652"/>
        </p:xfrm>
        <a:graphic>
          <a:graphicData uri="http://schemas.openxmlformats.org/drawingml/2006/table">
            <a:tbl>
              <a:tblPr/>
              <a:tblGrid>
                <a:gridCol w="2630007"/>
                <a:gridCol w="2656694"/>
                <a:gridCol w="2642920"/>
              </a:tblGrid>
              <a:tr h="16347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Способы решения системы уравнений с двумя переменными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Преимущества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Недостатки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0965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Графический способ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0965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Способ подстановки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0965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Способ сложения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6" name="Object 8"/>
          <p:cNvGraphicFramePr>
            <a:graphicFrameLocks noChangeAspect="1"/>
          </p:cNvGraphicFramePr>
          <p:nvPr/>
        </p:nvGraphicFramePr>
        <p:xfrm>
          <a:off x="714348" y="1714488"/>
          <a:ext cx="1783841" cy="5429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4" name="Формула" r:id="rId3" imgW="660113" imgH="203112" progId="Equation.3">
                  <p:embed/>
                </p:oleObj>
              </mc:Choice>
              <mc:Fallback>
                <p:oleObj name="Формула" r:id="rId3" imgW="660113" imgH="203112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48" y="1714488"/>
                        <a:ext cx="1783841" cy="54290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642910" y="2643182"/>
          <a:ext cx="2866449" cy="6429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5" name="Формула" r:id="rId5" imgW="1016000" imgH="228600" progId="Equation.3">
                  <p:embed/>
                </p:oleObj>
              </mc:Choice>
              <mc:Fallback>
                <p:oleObj name="Формула" r:id="rId5" imgW="1016000" imgH="2286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910" y="2643182"/>
                        <a:ext cx="2866449" cy="64294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714348" y="3429000"/>
          <a:ext cx="1357322" cy="7239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6" name="Формула" r:id="rId7" imgW="431613" imgH="228501" progId="Equation.3">
                  <p:embed/>
                </p:oleObj>
              </mc:Choice>
              <mc:Fallback>
                <p:oleObj name="Формула" r:id="rId7" imgW="431613" imgH="228501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48" y="3429000"/>
                        <a:ext cx="1357322" cy="72390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714348" y="4286256"/>
          <a:ext cx="3360444" cy="5715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7" name="Формула" r:id="rId9" imgW="1397000" imgH="241300" progId="Equation.3">
                  <p:embed/>
                </p:oleObj>
              </mc:Choice>
              <mc:Fallback>
                <p:oleObj name="Формула" r:id="rId9" imgW="1397000" imgH="2413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48" y="4286256"/>
                        <a:ext cx="3360444" cy="5715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9" name="Object 1"/>
          <p:cNvGraphicFramePr>
            <a:graphicFrameLocks noChangeAspect="1"/>
          </p:cNvGraphicFramePr>
          <p:nvPr/>
        </p:nvGraphicFramePr>
        <p:xfrm>
          <a:off x="857224" y="5286388"/>
          <a:ext cx="1123842" cy="10715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8" name="Формула" r:id="rId11" imgW="406048" imgH="393359" progId="Equation.3">
                  <p:embed/>
                </p:oleObj>
              </mc:Choice>
              <mc:Fallback>
                <p:oleObj name="Формула" r:id="rId11" imgW="406048" imgH="393359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7224" y="5286388"/>
                        <a:ext cx="1123842" cy="107157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214282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0" y="657225"/>
            <a:ext cx="2746586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36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36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0" y="657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4214810" y="1142984"/>
            <a:ext cx="2357056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36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36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0" y="885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0" y="1352550"/>
            <a:ext cx="201080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36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0" y="1743075"/>
            <a:ext cx="295465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072198" y="5857892"/>
            <a:ext cx="18862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парабола</a:t>
            </a:r>
            <a:endParaRPr lang="ru-RU" sz="24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5429256" y="4929198"/>
            <a:ext cx="14576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прямая</a:t>
            </a:r>
            <a:endParaRPr lang="ru-RU" sz="24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6500826" y="3929066"/>
            <a:ext cx="17112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гипербола</a:t>
            </a:r>
            <a:r>
              <a:rPr lang="ru-RU" sz="12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4929190" y="2857496"/>
            <a:ext cx="36433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кубическая парабола</a:t>
            </a:r>
            <a:endParaRPr lang="ru-RU" sz="24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6286512" y="1785926"/>
            <a:ext cx="25378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окружность</a:t>
            </a:r>
            <a:endParaRPr lang="ru-RU" sz="2400" dirty="0"/>
          </a:p>
        </p:txBody>
      </p:sp>
      <p:sp>
        <p:nvSpPr>
          <p:cNvPr id="26" name="Заголовок 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Установите соответствие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6" name="Object 8"/>
          <p:cNvGraphicFramePr>
            <a:graphicFrameLocks noChangeAspect="1"/>
          </p:cNvGraphicFramePr>
          <p:nvPr/>
        </p:nvGraphicFramePr>
        <p:xfrm>
          <a:off x="714348" y="1714488"/>
          <a:ext cx="1783841" cy="5429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Формула" r:id="rId3" imgW="660113" imgH="203112" progId="Equation.3">
                  <p:embed/>
                </p:oleObj>
              </mc:Choice>
              <mc:Fallback>
                <p:oleObj name="Формула" r:id="rId3" imgW="660113" imgH="203112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48" y="1714488"/>
                        <a:ext cx="1783841" cy="54290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642910" y="2643182"/>
          <a:ext cx="2866449" cy="6429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Формула" r:id="rId5" imgW="1016000" imgH="228600" progId="Equation.3">
                  <p:embed/>
                </p:oleObj>
              </mc:Choice>
              <mc:Fallback>
                <p:oleObj name="Формула" r:id="rId5" imgW="1016000" imgH="2286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910" y="2643182"/>
                        <a:ext cx="2866449" cy="64294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714348" y="3429000"/>
          <a:ext cx="1357322" cy="7239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Формула" r:id="rId7" imgW="431613" imgH="228501" progId="Equation.3">
                  <p:embed/>
                </p:oleObj>
              </mc:Choice>
              <mc:Fallback>
                <p:oleObj name="Формула" r:id="rId7" imgW="431613" imgH="228501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48" y="3429000"/>
                        <a:ext cx="1357322" cy="72390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714348" y="4286256"/>
          <a:ext cx="3360444" cy="5715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name="Формула" r:id="rId9" imgW="1397000" imgH="241300" progId="Equation.3">
                  <p:embed/>
                </p:oleObj>
              </mc:Choice>
              <mc:Fallback>
                <p:oleObj name="Формула" r:id="rId9" imgW="1397000" imgH="2413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48" y="4286256"/>
                        <a:ext cx="3360444" cy="5715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9" name="Object 1"/>
          <p:cNvGraphicFramePr>
            <a:graphicFrameLocks noChangeAspect="1"/>
          </p:cNvGraphicFramePr>
          <p:nvPr/>
        </p:nvGraphicFramePr>
        <p:xfrm>
          <a:off x="857224" y="5286388"/>
          <a:ext cx="1123842" cy="10715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name="Формула" r:id="rId11" imgW="406048" imgH="393359" progId="Equation.3">
                  <p:embed/>
                </p:oleObj>
              </mc:Choice>
              <mc:Fallback>
                <p:oleObj name="Формула" r:id="rId11" imgW="406048" imgH="393359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7224" y="5286388"/>
                        <a:ext cx="1123842" cy="107157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8" name="Line 10"/>
          <p:cNvSpPr>
            <a:spLocks noChangeShapeType="1"/>
          </p:cNvSpPr>
          <p:nvPr/>
        </p:nvSpPr>
        <p:spPr bwMode="auto">
          <a:xfrm flipV="1">
            <a:off x="2000232" y="4214818"/>
            <a:ext cx="4429156" cy="168593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>
            <a:off x="2714612" y="2000240"/>
            <a:ext cx="3286148" cy="300039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3000364" y="3214686"/>
            <a:ext cx="2928958" cy="264320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5" name="Line 7"/>
          <p:cNvSpPr>
            <a:spLocks noChangeShapeType="1"/>
          </p:cNvSpPr>
          <p:nvPr/>
        </p:nvSpPr>
        <p:spPr bwMode="auto">
          <a:xfrm flipV="1">
            <a:off x="2143108" y="3071810"/>
            <a:ext cx="2857520" cy="800104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Line 4"/>
          <p:cNvSpPr>
            <a:spLocks noChangeShapeType="1"/>
          </p:cNvSpPr>
          <p:nvPr/>
        </p:nvSpPr>
        <p:spPr bwMode="auto">
          <a:xfrm flipV="1">
            <a:off x="3929058" y="2071678"/>
            <a:ext cx="2428892" cy="2571764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214282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0" y="657225"/>
            <a:ext cx="2746586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36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36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0" y="657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4214810" y="1142984"/>
            <a:ext cx="2357056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36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36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0" y="885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0" y="1352550"/>
            <a:ext cx="201080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36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0" y="1743075"/>
            <a:ext cx="295465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072198" y="5857892"/>
            <a:ext cx="18862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парабола</a:t>
            </a:r>
            <a:endParaRPr lang="ru-RU" sz="24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5429256" y="4929198"/>
            <a:ext cx="14576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прямая</a:t>
            </a:r>
            <a:endParaRPr lang="ru-RU" sz="24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6500826" y="3929066"/>
            <a:ext cx="17112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гипербола</a:t>
            </a:r>
            <a:r>
              <a:rPr lang="ru-RU" sz="12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4929190" y="2857496"/>
            <a:ext cx="36433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кубическая парабола</a:t>
            </a:r>
            <a:endParaRPr lang="ru-RU" sz="24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6286512" y="1785926"/>
            <a:ext cx="25378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окружность</a:t>
            </a:r>
            <a:endParaRPr lang="ru-RU" sz="2400" dirty="0"/>
          </a:p>
        </p:txBody>
      </p:sp>
      <p:sp>
        <p:nvSpPr>
          <p:cNvPr id="26" name="Заголовок 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Установите соответствие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Дуга 47"/>
          <p:cNvSpPr/>
          <p:nvPr/>
        </p:nvSpPr>
        <p:spPr>
          <a:xfrm rot="10800000">
            <a:off x="3347864" y="-2979712"/>
            <a:ext cx="2448272" cy="9289033"/>
          </a:xfrm>
          <a:prstGeom prst="arc">
            <a:avLst>
              <a:gd name="adj1" fmla="val 10866534"/>
              <a:gd name="adj2" fmla="val 0"/>
            </a:avLst>
          </a:prstGeom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1331640" y="188640"/>
            <a:ext cx="6657626" cy="6408712"/>
            <a:chOff x="1331640" y="188640"/>
            <a:chExt cx="6657626" cy="6408712"/>
          </a:xfrm>
        </p:grpSpPr>
        <p:grpSp>
          <p:nvGrpSpPr>
            <p:cNvPr id="47" name="Группа 46"/>
            <p:cNvGrpSpPr/>
            <p:nvPr/>
          </p:nvGrpSpPr>
          <p:grpSpPr>
            <a:xfrm>
              <a:off x="1331640" y="188640"/>
              <a:ext cx="6657626" cy="6271665"/>
              <a:chOff x="1331640" y="188640"/>
              <a:chExt cx="6657626" cy="6271665"/>
            </a:xfrm>
          </p:grpSpPr>
          <p:grpSp>
            <p:nvGrpSpPr>
              <p:cNvPr id="43" name="Группа 42"/>
              <p:cNvGrpSpPr/>
              <p:nvPr/>
            </p:nvGrpSpPr>
            <p:grpSpPr>
              <a:xfrm>
                <a:off x="1331640" y="397696"/>
                <a:ext cx="6480720" cy="6062609"/>
                <a:chOff x="1331640" y="397696"/>
                <a:chExt cx="6480720" cy="6062609"/>
              </a:xfrm>
            </p:grpSpPr>
            <p:grpSp>
              <p:nvGrpSpPr>
                <p:cNvPr id="10" name="Группа 9"/>
                <p:cNvGrpSpPr/>
                <p:nvPr/>
              </p:nvGrpSpPr>
              <p:grpSpPr>
                <a:xfrm>
                  <a:off x="1331640" y="397696"/>
                  <a:ext cx="6480720" cy="6062609"/>
                  <a:chOff x="2123728" y="908720"/>
                  <a:chExt cx="4464496" cy="4176464"/>
                </a:xfrm>
              </p:grpSpPr>
              <p:cxnSp>
                <p:nvCxnSpPr>
                  <p:cNvPr id="6" name="Прямая со стрелкой 5"/>
                  <p:cNvCxnSpPr/>
                  <p:nvPr/>
                </p:nvCxnSpPr>
                <p:spPr>
                  <a:xfrm flipV="1">
                    <a:off x="4355976" y="908720"/>
                    <a:ext cx="0" cy="4176464"/>
                  </a:xfrm>
                  <a:prstGeom prst="straightConnector1">
                    <a:avLst/>
                  </a:prstGeom>
                  <a:ln w="28575">
                    <a:tailEnd type="stealth" w="med" len="lg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" name="Прямая со стрелкой 7"/>
                  <p:cNvCxnSpPr/>
                  <p:nvPr/>
                </p:nvCxnSpPr>
                <p:spPr>
                  <a:xfrm>
                    <a:off x="2123728" y="2996952"/>
                    <a:ext cx="4464496" cy="0"/>
                  </a:xfrm>
                  <a:prstGeom prst="straightConnector1">
                    <a:avLst/>
                  </a:prstGeom>
                  <a:ln w="28575">
                    <a:tailEnd type="stealth" w="med" len="lg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7" name="Прямая соединительная линия 16"/>
                <p:cNvCxnSpPr/>
                <p:nvPr/>
              </p:nvCxnSpPr>
              <p:spPr>
                <a:xfrm>
                  <a:off x="5292080" y="3356992"/>
                  <a:ext cx="0" cy="144016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Прямая соединительная линия 19"/>
                <p:cNvCxnSpPr/>
                <p:nvPr/>
              </p:nvCxnSpPr>
              <p:spPr>
                <a:xfrm>
                  <a:off x="6012160" y="3356992"/>
                  <a:ext cx="0" cy="144016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Прямая соединительная линия 23"/>
                <p:cNvCxnSpPr/>
                <p:nvPr/>
              </p:nvCxnSpPr>
              <p:spPr>
                <a:xfrm>
                  <a:off x="4499992" y="2708920"/>
                  <a:ext cx="144016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Прямая соединительная линия 31"/>
                <p:cNvCxnSpPr/>
                <p:nvPr/>
              </p:nvCxnSpPr>
              <p:spPr>
                <a:xfrm>
                  <a:off x="6732240" y="3356992"/>
                  <a:ext cx="0" cy="144016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Прямая соединительная линия 32"/>
                <p:cNvCxnSpPr/>
                <p:nvPr/>
              </p:nvCxnSpPr>
              <p:spPr>
                <a:xfrm>
                  <a:off x="2411760" y="3356992"/>
                  <a:ext cx="0" cy="144016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Прямая соединительная линия 33"/>
                <p:cNvCxnSpPr/>
                <p:nvPr/>
              </p:nvCxnSpPr>
              <p:spPr>
                <a:xfrm>
                  <a:off x="3131840" y="3356992"/>
                  <a:ext cx="0" cy="144016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Прямая соединительная линия 34"/>
                <p:cNvCxnSpPr/>
                <p:nvPr/>
              </p:nvCxnSpPr>
              <p:spPr>
                <a:xfrm>
                  <a:off x="3851920" y="3356992"/>
                  <a:ext cx="0" cy="144016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Прямая соединительная линия 35"/>
                <p:cNvCxnSpPr/>
                <p:nvPr/>
              </p:nvCxnSpPr>
              <p:spPr>
                <a:xfrm>
                  <a:off x="4499992" y="1988840"/>
                  <a:ext cx="144016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Прямая соединительная линия 36"/>
                <p:cNvCxnSpPr/>
                <p:nvPr/>
              </p:nvCxnSpPr>
              <p:spPr>
                <a:xfrm>
                  <a:off x="4499992" y="4869160"/>
                  <a:ext cx="144016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Прямая соединительная линия 37"/>
                <p:cNvCxnSpPr/>
                <p:nvPr/>
              </p:nvCxnSpPr>
              <p:spPr>
                <a:xfrm>
                  <a:off x="4499992" y="4149080"/>
                  <a:ext cx="144016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Прямая соединительная линия 38"/>
                <p:cNvCxnSpPr/>
                <p:nvPr/>
              </p:nvCxnSpPr>
              <p:spPr>
                <a:xfrm>
                  <a:off x="4499992" y="5589240"/>
                  <a:ext cx="144016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Прямая соединительная линия 39"/>
                <p:cNvCxnSpPr/>
                <p:nvPr/>
              </p:nvCxnSpPr>
              <p:spPr>
                <a:xfrm>
                  <a:off x="4499992" y="1268760"/>
                  <a:ext cx="144016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1" name="TextBox 40"/>
              <p:cNvSpPr txBox="1"/>
              <p:nvPr/>
            </p:nvSpPr>
            <p:spPr>
              <a:xfrm>
                <a:off x="7668344" y="3327375"/>
                <a:ext cx="32092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i="1" dirty="0">
                    <a:latin typeface="Times New Roman" pitchFamily="18" charset="0"/>
                    <a:cs typeface="Times New Roman" pitchFamily="18" charset="0"/>
                  </a:rPr>
                  <a:t>x</a:t>
                </a:r>
                <a:endParaRPr lang="ru-RU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4211960" y="188640"/>
                <a:ext cx="32092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i="1" dirty="0" smtClean="0">
                    <a:latin typeface="Times New Roman" pitchFamily="18" charset="0"/>
                    <a:cs typeface="Times New Roman" pitchFamily="18" charset="0"/>
                  </a:rPr>
                  <a:t>y</a:t>
                </a:r>
                <a:endParaRPr lang="ru-RU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4259094" y="3399383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0</a:t>
                </a:r>
                <a:endParaRPr lang="ru-RU" sz="16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5148064" y="3429000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1</a:t>
                </a:r>
                <a:endParaRPr lang="ru-RU" sz="16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4259094" y="2524834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1</a:t>
                </a:r>
                <a:endParaRPr lang="ru-RU" sz="16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49" name="TextBox 48"/>
            <p:cNvSpPr txBox="1"/>
            <p:nvPr/>
          </p:nvSpPr>
          <p:spPr>
            <a:xfrm>
              <a:off x="4174134" y="6197242"/>
              <a:ext cx="39786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-4</a:t>
              </a:r>
              <a:endParaRPr lang="ru-RU" sz="16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4941168"/>
            <a:ext cx="2952328" cy="1326408"/>
          </a:xfrm>
          <a:prstGeom prst="rect">
            <a:avLst/>
          </a:prstGeom>
          <a:noFill/>
        </p:spPr>
      </p:pic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24128" y="5229200"/>
            <a:ext cx="3185210" cy="8367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6"/>
          <p:cNvGrpSpPr/>
          <p:nvPr/>
        </p:nvGrpSpPr>
        <p:grpSpPr>
          <a:xfrm>
            <a:off x="1331640" y="188640"/>
            <a:ext cx="6657626" cy="6271665"/>
            <a:chOff x="1331640" y="188640"/>
            <a:chExt cx="6657626" cy="6271665"/>
          </a:xfrm>
        </p:grpSpPr>
        <p:grpSp>
          <p:nvGrpSpPr>
            <p:cNvPr id="3" name="Группа 42"/>
            <p:cNvGrpSpPr/>
            <p:nvPr/>
          </p:nvGrpSpPr>
          <p:grpSpPr>
            <a:xfrm>
              <a:off x="1331640" y="397696"/>
              <a:ext cx="6480720" cy="6062609"/>
              <a:chOff x="1331640" y="397696"/>
              <a:chExt cx="6480720" cy="6062609"/>
            </a:xfrm>
          </p:grpSpPr>
          <p:grpSp>
            <p:nvGrpSpPr>
              <p:cNvPr id="4" name="Группа 9"/>
              <p:cNvGrpSpPr/>
              <p:nvPr/>
            </p:nvGrpSpPr>
            <p:grpSpPr>
              <a:xfrm>
                <a:off x="1331640" y="397696"/>
                <a:ext cx="6480720" cy="6062609"/>
                <a:chOff x="2123728" y="908720"/>
                <a:chExt cx="4464496" cy="4176464"/>
              </a:xfrm>
            </p:grpSpPr>
            <p:cxnSp>
              <p:nvCxnSpPr>
                <p:cNvPr id="6" name="Прямая со стрелкой 5"/>
                <p:cNvCxnSpPr/>
                <p:nvPr/>
              </p:nvCxnSpPr>
              <p:spPr>
                <a:xfrm flipV="1">
                  <a:off x="4355976" y="908720"/>
                  <a:ext cx="0" cy="4176464"/>
                </a:xfrm>
                <a:prstGeom prst="straightConnector1">
                  <a:avLst/>
                </a:prstGeom>
                <a:ln w="28575">
                  <a:tailEnd type="stealth" w="med" len="lg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Прямая со стрелкой 7"/>
                <p:cNvCxnSpPr/>
                <p:nvPr/>
              </p:nvCxnSpPr>
              <p:spPr>
                <a:xfrm>
                  <a:off x="2123728" y="2996952"/>
                  <a:ext cx="4464496" cy="0"/>
                </a:xfrm>
                <a:prstGeom prst="straightConnector1">
                  <a:avLst/>
                </a:prstGeom>
                <a:ln w="28575">
                  <a:tailEnd type="stealth" w="med" len="lg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7" name="Прямая соединительная линия 16"/>
              <p:cNvCxnSpPr/>
              <p:nvPr/>
            </p:nvCxnSpPr>
            <p:spPr>
              <a:xfrm>
                <a:off x="5292080" y="3356992"/>
                <a:ext cx="0" cy="144016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" name="Прямая соединительная линия 19"/>
              <p:cNvCxnSpPr/>
              <p:nvPr/>
            </p:nvCxnSpPr>
            <p:spPr>
              <a:xfrm>
                <a:off x="6012160" y="3356992"/>
                <a:ext cx="0" cy="144016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" name="Прямая соединительная линия 23"/>
              <p:cNvCxnSpPr/>
              <p:nvPr/>
            </p:nvCxnSpPr>
            <p:spPr>
              <a:xfrm>
                <a:off x="4499992" y="2708920"/>
                <a:ext cx="144016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2" name="Прямая соединительная линия 31"/>
              <p:cNvCxnSpPr/>
              <p:nvPr/>
            </p:nvCxnSpPr>
            <p:spPr>
              <a:xfrm>
                <a:off x="6732240" y="3356992"/>
                <a:ext cx="0" cy="144016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3" name="Прямая соединительная линия 32"/>
              <p:cNvCxnSpPr/>
              <p:nvPr/>
            </p:nvCxnSpPr>
            <p:spPr>
              <a:xfrm>
                <a:off x="2411760" y="3356992"/>
                <a:ext cx="0" cy="144016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4" name="Прямая соединительная линия 33"/>
              <p:cNvCxnSpPr/>
              <p:nvPr/>
            </p:nvCxnSpPr>
            <p:spPr>
              <a:xfrm>
                <a:off x="3131840" y="3356992"/>
                <a:ext cx="0" cy="144016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5" name="Прямая соединительная линия 34"/>
              <p:cNvCxnSpPr/>
              <p:nvPr/>
            </p:nvCxnSpPr>
            <p:spPr>
              <a:xfrm>
                <a:off x="3851920" y="3356992"/>
                <a:ext cx="0" cy="144016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" name="Прямая соединительная линия 35"/>
              <p:cNvCxnSpPr/>
              <p:nvPr/>
            </p:nvCxnSpPr>
            <p:spPr>
              <a:xfrm>
                <a:off x="4499992" y="1988840"/>
                <a:ext cx="144016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7" name="Прямая соединительная линия 36"/>
              <p:cNvCxnSpPr/>
              <p:nvPr/>
            </p:nvCxnSpPr>
            <p:spPr>
              <a:xfrm>
                <a:off x="4499992" y="4869160"/>
                <a:ext cx="144016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8" name="Прямая соединительная линия 37"/>
              <p:cNvCxnSpPr/>
              <p:nvPr/>
            </p:nvCxnSpPr>
            <p:spPr>
              <a:xfrm>
                <a:off x="4499992" y="4149080"/>
                <a:ext cx="144016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" name="Прямая соединительная линия 38"/>
              <p:cNvCxnSpPr/>
              <p:nvPr/>
            </p:nvCxnSpPr>
            <p:spPr>
              <a:xfrm>
                <a:off x="4499992" y="5589240"/>
                <a:ext cx="144016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0" name="Прямая соединительная линия 39"/>
              <p:cNvCxnSpPr/>
              <p:nvPr/>
            </p:nvCxnSpPr>
            <p:spPr>
              <a:xfrm>
                <a:off x="4499992" y="1268760"/>
                <a:ext cx="144016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41" name="TextBox 40"/>
            <p:cNvSpPr txBox="1"/>
            <p:nvPr/>
          </p:nvSpPr>
          <p:spPr>
            <a:xfrm>
              <a:off x="7668344" y="3327375"/>
              <a:ext cx="32092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>
                  <a:latin typeface="Times New Roman" pitchFamily="18" charset="0"/>
                  <a:cs typeface="Times New Roman" pitchFamily="18" charset="0"/>
                </a:rPr>
                <a:t>x</a:t>
              </a:r>
              <a:endParaRPr lang="ru-RU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211960" y="188640"/>
              <a:ext cx="32092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y</a:t>
              </a:r>
              <a:endParaRPr lang="ru-RU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259094" y="3399383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16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148064" y="3429000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sz="16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259094" y="2524834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sz="16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-36512" y="-1395536"/>
            <a:ext cx="9217025" cy="9649073"/>
            <a:chOff x="-36512" y="-1395536"/>
            <a:chExt cx="9217025" cy="9649073"/>
          </a:xfrm>
        </p:grpSpPr>
        <p:sp>
          <p:nvSpPr>
            <p:cNvPr id="25" name="Дуга 24"/>
            <p:cNvSpPr/>
            <p:nvPr/>
          </p:nvSpPr>
          <p:spPr>
            <a:xfrm rot="16200000">
              <a:off x="4608005" y="3681029"/>
              <a:ext cx="4680520" cy="4464496"/>
            </a:xfrm>
            <a:prstGeom prst="arc">
              <a:avLst/>
            </a:prstGeom>
            <a:effectLst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Дуга 25"/>
            <p:cNvSpPr/>
            <p:nvPr/>
          </p:nvSpPr>
          <p:spPr>
            <a:xfrm rot="5400000">
              <a:off x="-144524" y="-1287524"/>
              <a:ext cx="4680520" cy="4464496"/>
            </a:xfrm>
            <a:prstGeom prst="arc">
              <a:avLst/>
            </a:prstGeom>
            <a:effectLst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5229200"/>
            <a:ext cx="2448272" cy="884670"/>
          </a:xfrm>
          <a:prstGeom prst="rect">
            <a:avLst/>
          </a:prstGeom>
          <a:noFill/>
        </p:spPr>
      </p:pic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2200" y="4797152"/>
            <a:ext cx="2123728" cy="15409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Овал 24"/>
          <p:cNvSpPr/>
          <p:nvPr/>
        </p:nvSpPr>
        <p:spPr>
          <a:xfrm>
            <a:off x="2411760" y="1268760"/>
            <a:ext cx="4320480" cy="4320480"/>
          </a:xfrm>
          <a:prstGeom prst="ellipse">
            <a:avLst/>
          </a:prstGeom>
          <a:noFill/>
          <a:ln w="571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9" name="Группа 28"/>
          <p:cNvGrpSpPr/>
          <p:nvPr/>
        </p:nvGrpSpPr>
        <p:grpSpPr>
          <a:xfrm>
            <a:off x="1331640" y="188640"/>
            <a:ext cx="6657626" cy="6271665"/>
            <a:chOff x="1331640" y="188640"/>
            <a:chExt cx="6657626" cy="6271665"/>
          </a:xfrm>
        </p:grpSpPr>
        <p:grpSp>
          <p:nvGrpSpPr>
            <p:cNvPr id="2" name="Группа 46"/>
            <p:cNvGrpSpPr/>
            <p:nvPr/>
          </p:nvGrpSpPr>
          <p:grpSpPr>
            <a:xfrm>
              <a:off x="1331640" y="188640"/>
              <a:ext cx="6657626" cy="6271665"/>
              <a:chOff x="1331640" y="188640"/>
              <a:chExt cx="6657626" cy="6271665"/>
            </a:xfrm>
          </p:grpSpPr>
          <p:grpSp>
            <p:nvGrpSpPr>
              <p:cNvPr id="3" name="Группа 42"/>
              <p:cNvGrpSpPr/>
              <p:nvPr/>
            </p:nvGrpSpPr>
            <p:grpSpPr>
              <a:xfrm>
                <a:off x="1331640" y="397696"/>
                <a:ext cx="6480720" cy="6062609"/>
                <a:chOff x="1331640" y="397696"/>
                <a:chExt cx="6480720" cy="6062609"/>
              </a:xfrm>
            </p:grpSpPr>
            <p:grpSp>
              <p:nvGrpSpPr>
                <p:cNvPr id="4" name="Группа 9"/>
                <p:cNvGrpSpPr/>
                <p:nvPr/>
              </p:nvGrpSpPr>
              <p:grpSpPr>
                <a:xfrm>
                  <a:off x="1331640" y="397696"/>
                  <a:ext cx="6480720" cy="6062609"/>
                  <a:chOff x="2123728" y="908720"/>
                  <a:chExt cx="4464496" cy="4176464"/>
                </a:xfrm>
              </p:grpSpPr>
              <p:cxnSp>
                <p:nvCxnSpPr>
                  <p:cNvPr id="6" name="Прямая со стрелкой 5"/>
                  <p:cNvCxnSpPr/>
                  <p:nvPr/>
                </p:nvCxnSpPr>
                <p:spPr>
                  <a:xfrm flipV="1">
                    <a:off x="4355976" y="908720"/>
                    <a:ext cx="0" cy="4176464"/>
                  </a:xfrm>
                  <a:prstGeom prst="straightConnector1">
                    <a:avLst/>
                  </a:prstGeom>
                  <a:ln w="28575">
                    <a:tailEnd type="stealth" w="med" len="lg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" name="Прямая со стрелкой 7"/>
                  <p:cNvCxnSpPr/>
                  <p:nvPr/>
                </p:nvCxnSpPr>
                <p:spPr>
                  <a:xfrm>
                    <a:off x="2123728" y="2996952"/>
                    <a:ext cx="4464496" cy="0"/>
                  </a:xfrm>
                  <a:prstGeom prst="straightConnector1">
                    <a:avLst/>
                  </a:prstGeom>
                  <a:ln w="28575">
                    <a:tailEnd type="stealth" w="med" len="lg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7" name="Прямая соединительная линия 16"/>
                <p:cNvCxnSpPr/>
                <p:nvPr/>
              </p:nvCxnSpPr>
              <p:spPr>
                <a:xfrm>
                  <a:off x="5292080" y="3356992"/>
                  <a:ext cx="0" cy="144016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Прямая соединительная линия 19"/>
                <p:cNvCxnSpPr/>
                <p:nvPr/>
              </p:nvCxnSpPr>
              <p:spPr>
                <a:xfrm>
                  <a:off x="6012160" y="3356992"/>
                  <a:ext cx="0" cy="144016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Прямая соединительная линия 23"/>
                <p:cNvCxnSpPr/>
                <p:nvPr/>
              </p:nvCxnSpPr>
              <p:spPr>
                <a:xfrm>
                  <a:off x="4499992" y="2708920"/>
                  <a:ext cx="144016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Прямая соединительная линия 31"/>
                <p:cNvCxnSpPr/>
                <p:nvPr/>
              </p:nvCxnSpPr>
              <p:spPr>
                <a:xfrm>
                  <a:off x="6732240" y="3356992"/>
                  <a:ext cx="0" cy="144016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Прямая соединительная линия 32"/>
                <p:cNvCxnSpPr/>
                <p:nvPr/>
              </p:nvCxnSpPr>
              <p:spPr>
                <a:xfrm>
                  <a:off x="2411760" y="3356992"/>
                  <a:ext cx="0" cy="144016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Прямая соединительная линия 33"/>
                <p:cNvCxnSpPr/>
                <p:nvPr/>
              </p:nvCxnSpPr>
              <p:spPr>
                <a:xfrm>
                  <a:off x="3131840" y="3356992"/>
                  <a:ext cx="0" cy="144016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Прямая соединительная линия 34"/>
                <p:cNvCxnSpPr/>
                <p:nvPr/>
              </p:nvCxnSpPr>
              <p:spPr>
                <a:xfrm>
                  <a:off x="3851920" y="3356992"/>
                  <a:ext cx="0" cy="144016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Прямая соединительная линия 35"/>
                <p:cNvCxnSpPr/>
                <p:nvPr/>
              </p:nvCxnSpPr>
              <p:spPr>
                <a:xfrm>
                  <a:off x="4499992" y="1988840"/>
                  <a:ext cx="144016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Прямая соединительная линия 36"/>
                <p:cNvCxnSpPr/>
                <p:nvPr/>
              </p:nvCxnSpPr>
              <p:spPr>
                <a:xfrm>
                  <a:off x="4499992" y="4869160"/>
                  <a:ext cx="144016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Прямая соединительная линия 37"/>
                <p:cNvCxnSpPr/>
                <p:nvPr/>
              </p:nvCxnSpPr>
              <p:spPr>
                <a:xfrm>
                  <a:off x="4499992" y="4149080"/>
                  <a:ext cx="144016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Прямая соединительная линия 38"/>
                <p:cNvCxnSpPr/>
                <p:nvPr/>
              </p:nvCxnSpPr>
              <p:spPr>
                <a:xfrm>
                  <a:off x="4499992" y="5589240"/>
                  <a:ext cx="144016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Прямая соединительная линия 39"/>
                <p:cNvCxnSpPr/>
                <p:nvPr/>
              </p:nvCxnSpPr>
              <p:spPr>
                <a:xfrm>
                  <a:off x="4499992" y="1268760"/>
                  <a:ext cx="144016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1" name="TextBox 40"/>
              <p:cNvSpPr txBox="1"/>
              <p:nvPr/>
            </p:nvSpPr>
            <p:spPr>
              <a:xfrm>
                <a:off x="7668344" y="3327375"/>
                <a:ext cx="32092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i="1" dirty="0">
                    <a:latin typeface="Times New Roman" pitchFamily="18" charset="0"/>
                    <a:cs typeface="Times New Roman" pitchFamily="18" charset="0"/>
                  </a:rPr>
                  <a:t>x</a:t>
                </a:r>
                <a:endParaRPr lang="ru-RU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4211960" y="188640"/>
                <a:ext cx="32092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i="1" dirty="0" smtClean="0">
                    <a:latin typeface="Times New Roman" pitchFamily="18" charset="0"/>
                    <a:cs typeface="Times New Roman" pitchFamily="18" charset="0"/>
                  </a:rPr>
                  <a:t>y</a:t>
                </a:r>
                <a:endParaRPr lang="ru-RU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4259094" y="3399383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0</a:t>
                </a:r>
                <a:endParaRPr lang="ru-RU" sz="16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5148064" y="3429000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1</a:t>
                </a:r>
                <a:endParaRPr lang="ru-RU" sz="16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4259094" y="2524834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1</a:t>
                </a:r>
                <a:endParaRPr lang="ru-RU" sz="16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26" name="TextBox 25"/>
            <p:cNvSpPr txBox="1"/>
            <p:nvPr/>
          </p:nvSpPr>
          <p:spPr>
            <a:xfrm>
              <a:off x="6732240" y="3429000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16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259094" y="908720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16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5517232"/>
            <a:ext cx="3418026" cy="908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Прямая соединительная линия 25"/>
          <p:cNvCxnSpPr/>
          <p:nvPr/>
        </p:nvCxnSpPr>
        <p:spPr>
          <a:xfrm>
            <a:off x="2843808" y="836712"/>
            <a:ext cx="5256584" cy="3456384"/>
          </a:xfrm>
          <a:prstGeom prst="line">
            <a:avLst/>
          </a:prstGeom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50" name="Группа 49"/>
          <p:cNvGrpSpPr/>
          <p:nvPr/>
        </p:nvGrpSpPr>
        <p:grpSpPr>
          <a:xfrm>
            <a:off x="1331640" y="188640"/>
            <a:ext cx="6657626" cy="6271665"/>
            <a:chOff x="1331640" y="188640"/>
            <a:chExt cx="6657626" cy="6271665"/>
          </a:xfrm>
        </p:grpSpPr>
        <p:grpSp>
          <p:nvGrpSpPr>
            <p:cNvPr id="2" name="Группа 46"/>
            <p:cNvGrpSpPr/>
            <p:nvPr/>
          </p:nvGrpSpPr>
          <p:grpSpPr>
            <a:xfrm>
              <a:off x="1331640" y="188640"/>
              <a:ext cx="6657626" cy="6271665"/>
              <a:chOff x="1331640" y="188640"/>
              <a:chExt cx="6657626" cy="6271665"/>
            </a:xfrm>
          </p:grpSpPr>
          <p:grpSp>
            <p:nvGrpSpPr>
              <p:cNvPr id="3" name="Группа 42"/>
              <p:cNvGrpSpPr/>
              <p:nvPr/>
            </p:nvGrpSpPr>
            <p:grpSpPr>
              <a:xfrm>
                <a:off x="1331640" y="397696"/>
                <a:ext cx="6480720" cy="6062609"/>
                <a:chOff x="1331640" y="397696"/>
                <a:chExt cx="6480720" cy="6062609"/>
              </a:xfrm>
            </p:grpSpPr>
            <p:grpSp>
              <p:nvGrpSpPr>
                <p:cNvPr id="4" name="Группа 9"/>
                <p:cNvGrpSpPr/>
                <p:nvPr/>
              </p:nvGrpSpPr>
              <p:grpSpPr>
                <a:xfrm>
                  <a:off x="1331640" y="397696"/>
                  <a:ext cx="6480720" cy="6062609"/>
                  <a:chOff x="2123728" y="908720"/>
                  <a:chExt cx="4464496" cy="4176464"/>
                </a:xfrm>
              </p:grpSpPr>
              <p:cxnSp>
                <p:nvCxnSpPr>
                  <p:cNvPr id="6" name="Прямая со стрелкой 5"/>
                  <p:cNvCxnSpPr/>
                  <p:nvPr/>
                </p:nvCxnSpPr>
                <p:spPr>
                  <a:xfrm flipV="1">
                    <a:off x="4355976" y="908720"/>
                    <a:ext cx="0" cy="4176464"/>
                  </a:xfrm>
                  <a:prstGeom prst="straightConnector1">
                    <a:avLst/>
                  </a:prstGeom>
                  <a:ln w="28575">
                    <a:tailEnd type="stealth" w="med" len="lg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" name="Прямая со стрелкой 7"/>
                  <p:cNvCxnSpPr/>
                  <p:nvPr/>
                </p:nvCxnSpPr>
                <p:spPr>
                  <a:xfrm>
                    <a:off x="2123728" y="2996952"/>
                    <a:ext cx="4464496" cy="0"/>
                  </a:xfrm>
                  <a:prstGeom prst="straightConnector1">
                    <a:avLst/>
                  </a:prstGeom>
                  <a:ln w="28575">
                    <a:tailEnd type="stealth" w="med" len="lg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7" name="Прямая соединительная линия 16"/>
                <p:cNvCxnSpPr/>
                <p:nvPr/>
              </p:nvCxnSpPr>
              <p:spPr>
                <a:xfrm>
                  <a:off x="5292080" y="3356992"/>
                  <a:ext cx="0" cy="144016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Прямая соединительная линия 19"/>
                <p:cNvCxnSpPr/>
                <p:nvPr/>
              </p:nvCxnSpPr>
              <p:spPr>
                <a:xfrm>
                  <a:off x="6012160" y="3356992"/>
                  <a:ext cx="0" cy="144016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Прямая соединительная линия 23"/>
                <p:cNvCxnSpPr/>
                <p:nvPr/>
              </p:nvCxnSpPr>
              <p:spPr>
                <a:xfrm>
                  <a:off x="4499992" y="2708920"/>
                  <a:ext cx="144016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Прямая соединительная линия 31"/>
                <p:cNvCxnSpPr/>
                <p:nvPr/>
              </p:nvCxnSpPr>
              <p:spPr>
                <a:xfrm>
                  <a:off x="6732240" y="3356992"/>
                  <a:ext cx="0" cy="144016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Прямая соединительная линия 32"/>
                <p:cNvCxnSpPr/>
                <p:nvPr/>
              </p:nvCxnSpPr>
              <p:spPr>
                <a:xfrm>
                  <a:off x="2411760" y="3356992"/>
                  <a:ext cx="0" cy="144016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Прямая соединительная линия 33"/>
                <p:cNvCxnSpPr/>
                <p:nvPr/>
              </p:nvCxnSpPr>
              <p:spPr>
                <a:xfrm>
                  <a:off x="3131840" y="3356992"/>
                  <a:ext cx="0" cy="144016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Прямая соединительная линия 34"/>
                <p:cNvCxnSpPr/>
                <p:nvPr/>
              </p:nvCxnSpPr>
              <p:spPr>
                <a:xfrm>
                  <a:off x="3851920" y="3356992"/>
                  <a:ext cx="0" cy="144016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Прямая соединительная линия 35"/>
                <p:cNvCxnSpPr/>
                <p:nvPr/>
              </p:nvCxnSpPr>
              <p:spPr>
                <a:xfrm>
                  <a:off x="4499992" y="1988840"/>
                  <a:ext cx="144016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Прямая соединительная линия 36"/>
                <p:cNvCxnSpPr/>
                <p:nvPr/>
              </p:nvCxnSpPr>
              <p:spPr>
                <a:xfrm>
                  <a:off x="4499992" y="4869160"/>
                  <a:ext cx="144016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Прямая соединительная линия 37"/>
                <p:cNvCxnSpPr/>
                <p:nvPr/>
              </p:nvCxnSpPr>
              <p:spPr>
                <a:xfrm>
                  <a:off x="4499992" y="4149080"/>
                  <a:ext cx="144016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Прямая соединительная линия 38"/>
                <p:cNvCxnSpPr/>
                <p:nvPr/>
              </p:nvCxnSpPr>
              <p:spPr>
                <a:xfrm>
                  <a:off x="4499992" y="5589240"/>
                  <a:ext cx="144016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Прямая соединительная линия 39"/>
                <p:cNvCxnSpPr/>
                <p:nvPr/>
              </p:nvCxnSpPr>
              <p:spPr>
                <a:xfrm>
                  <a:off x="4499992" y="1268760"/>
                  <a:ext cx="144016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1" name="TextBox 40"/>
              <p:cNvSpPr txBox="1"/>
              <p:nvPr/>
            </p:nvSpPr>
            <p:spPr>
              <a:xfrm>
                <a:off x="7668344" y="3327375"/>
                <a:ext cx="32092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i="1" dirty="0">
                    <a:latin typeface="Times New Roman" pitchFamily="18" charset="0"/>
                    <a:cs typeface="Times New Roman" pitchFamily="18" charset="0"/>
                  </a:rPr>
                  <a:t>x</a:t>
                </a:r>
                <a:endParaRPr lang="ru-RU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4211960" y="188640"/>
                <a:ext cx="32092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i="1" dirty="0" smtClean="0">
                    <a:latin typeface="Times New Roman" pitchFamily="18" charset="0"/>
                    <a:cs typeface="Times New Roman" pitchFamily="18" charset="0"/>
                  </a:rPr>
                  <a:t>y</a:t>
                </a:r>
                <a:endParaRPr lang="ru-RU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4259094" y="3399383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0</a:t>
                </a:r>
                <a:endParaRPr lang="ru-RU" sz="16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5148064" y="3429000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1</a:t>
                </a:r>
                <a:endParaRPr lang="ru-RU" sz="16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4259094" y="2524834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1</a:t>
                </a:r>
                <a:endParaRPr lang="ru-RU" sz="16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47" name="TextBox 46"/>
            <p:cNvSpPr txBox="1"/>
            <p:nvPr/>
          </p:nvSpPr>
          <p:spPr>
            <a:xfrm>
              <a:off x="6588224" y="3429000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16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259094" y="1844824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16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5316289"/>
            <a:ext cx="3384375" cy="858573"/>
          </a:xfrm>
          <a:prstGeom prst="rect">
            <a:avLst/>
          </a:prstGeom>
          <a:noFill/>
        </p:spPr>
      </p:pic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64088" y="4941168"/>
            <a:ext cx="3443460" cy="1440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Прямая соединительная линия 25"/>
          <p:cNvCxnSpPr/>
          <p:nvPr/>
        </p:nvCxnSpPr>
        <p:spPr>
          <a:xfrm>
            <a:off x="1475656" y="1988840"/>
            <a:ext cx="6048672" cy="0"/>
          </a:xfrm>
          <a:prstGeom prst="line">
            <a:avLst/>
          </a:prstGeom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grpSp>
        <p:nvGrpSpPr>
          <p:cNvPr id="43" name="Группа 42"/>
          <p:cNvGrpSpPr/>
          <p:nvPr/>
        </p:nvGrpSpPr>
        <p:grpSpPr>
          <a:xfrm>
            <a:off x="1331640" y="188640"/>
            <a:ext cx="6657626" cy="6271665"/>
            <a:chOff x="1331640" y="188640"/>
            <a:chExt cx="6657626" cy="6271665"/>
          </a:xfrm>
        </p:grpSpPr>
        <p:grpSp>
          <p:nvGrpSpPr>
            <p:cNvPr id="2" name="Группа 46"/>
            <p:cNvGrpSpPr/>
            <p:nvPr/>
          </p:nvGrpSpPr>
          <p:grpSpPr>
            <a:xfrm>
              <a:off x="1331640" y="188640"/>
              <a:ext cx="6657626" cy="6271665"/>
              <a:chOff x="1331640" y="188640"/>
              <a:chExt cx="6657626" cy="6271665"/>
            </a:xfrm>
          </p:grpSpPr>
          <p:grpSp>
            <p:nvGrpSpPr>
              <p:cNvPr id="3" name="Группа 42"/>
              <p:cNvGrpSpPr/>
              <p:nvPr/>
            </p:nvGrpSpPr>
            <p:grpSpPr>
              <a:xfrm>
                <a:off x="1331640" y="397696"/>
                <a:ext cx="6480720" cy="6062609"/>
                <a:chOff x="1331640" y="397696"/>
                <a:chExt cx="6480720" cy="6062609"/>
              </a:xfrm>
            </p:grpSpPr>
            <p:grpSp>
              <p:nvGrpSpPr>
                <p:cNvPr id="4" name="Группа 9"/>
                <p:cNvGrpSpPr/>
                <p:nvPr/>
              </p:nvGrpSpPr>
              <p:grpSpPr>
                <a:xfrm>
                  <a:off x="1331640" y="397696"/>
                  <a:ext cx="6480720" cy="6062609"/>
                  <a:chOff x="2123728" y="908720"/>
                  <a:chExt cx="4464496" cy="4176464"/>
                </a:xfrm>
              </p:grpSpPr>
              <p:cxnSp>
                <p:nvCxnSpPr>
                  <p:cNvPr id="6" name="Прямая со стрелкой 5"/>
                  <p:cNvCxnSpPr/>
                  <p:nvPr/>
                </p:nvCxnSpPr>
                <p:spPr>
                  <a:xfrm flipV="1">
                    <a:off x="4355976" y="908720"/>
                    <a:ext cx="0" cy="4176464"/>
                  </a:xfrm>
                  <a:prstGeom prst="straightConnector1">
                    <a:avLst/>
                  </a:prstGeom>
                  <a:ln w="28575">
                    <a:tailEnd type="stealth" w="med" len="lg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" name="Прямая со стрелкой 7"/>
                  <p:cNvCxnSpPr/>
                  <p:nvPr/>
                </p:nvCxnSpPr>
                <p:spPr>
                  <a:xfrm>
                    <a:off x="2123728" y="2996952"/>
                    <a:ext cx="4464496" cy="0"/>
                  </a:xfrm>
                  <a:prstGeom prst="straightConnector1">
                    <a:avLst/>
                  </a:prstGeom>
                  <a:ln w="28575">
                    <a:tailEnd type="stealth" w="med" len="lg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7" name="Прямая соединительная линия 16"/>
                <p:cNvCxnSpPr/>
                <p:nvPr/>
              </p:nvCxnSpPr>
              <p:spPr>
                <a:xfrm>
                  <a:off x="5292080" y="3356992"/>
                  <a:ext cx="0" cy="144016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Прямая соединительная линия 19"/>
                <p:cNvCxnSpPr/>
                <p:nvPr/>
              </p:nvCxnSpPr>
              <p:spPr>
                <a:xfrm>
                  <a:off x="6012160" y="3356992"/>
                  <a:ext cx="0" cy="144016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Прямая соединительная линия 23"/>
                <p:cNvCxnSpPr/>
                <p:nvPr/>
              </p:nvCxnSpPr>
              <p:spPr>
                <a:xfrm>
                  <a:off x="4499992" y="2708920"/>
                  <a:ext cx="144016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Прямая соединительная линия 31"/>
                <p:cNvCxnSpPr/>
                <p:nvPr/>
              </p:nvCxnSpPr>
              <p:spPr>
                <a:xfrm>
                  <a:off x="6732240" y="3356992"/>
                  <a:ext cx="0" cy="144016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Прямая соединительная линия 32"/>
                <p:cNvCxnSpPr/>
                <p:nvPr/>
              </p:nvCxnSpPr>
              <p:spPr>
                <a:xfrm>
                  <a:off x="2411760" y="3356992"/>
                  <a:ext cx="0" cy="144016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Прямая соединительная линия 33"/>
                <p:cNvCxnSpPr/>
                <p:nvPr/>
              </p:nvCxnSpPr>
              <p:spPr>
                <a:xfrm>
                  <a:off x="3131840" y="3356992"/>
                  <a:ext cx="0" cy="144016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Прямая соединительная линия 34"/>
                <p:cNvCxnSpPr/>
                <p:nvPr/>
              </p:nvCxnSpPr>
              <p:spPr>
                <a:xfrm>
                  <a:off x="3851920" y="3356992"/>
                  <a:ext cx="0" cy="144016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Прямая соединительная линия 35"/>
                <p:cNvCxnSpPr/>
                <p:nvPr/>
              </p:nvCxnSpPr>
              <p:spPr>
                <a:xfrm>
                  <a:off x="4499992" y="1988840"/>
                  <a:ext cx="144016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Прямая соединительная линия 36"/>
                <p:cNvCxnSpPr/>
                <p:nvPr/>
              </p:nvCxnSpPr>
              <p:spPr>
                <a:xfrm>
                  <a:off x="4499992" y="4869160"/>
                  <a:ext cx="144016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Прямая соединительная линия 37"/>
                <p:cNvCxnSpPr/>
                <p:nvPr/>
              </p:nvCxnSpPr>
              <p:spPr>
                <a:xfrm>
                  <a:off x="4499992" y="4149080"/>
                  <a:ext cx="144016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Прямая соединительная линия 38"/>
                <p:cNvCxnSpPr/>
                <p:nvPr/>
              </p:nvCxnSpPr>
              <p:spPr>
                <a:xfrm>
                  <a:off x="4499992" y="5589240"/>
                  <a:ext cx="144016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Прямая соединительная линия 39"/>
                <p:cNvCxnSpPr/>
                <p:nvPr/>
              </p:nvCxnSpPr>
              <p:spPr>
                <a:xfrm>
                  <a:off x="4499992" y="1268760"/>
                  <a:ext cx="144016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1" name="TextBox 40"/>
              <p:cNvSpPr txBox="1"/>
              <p:nvPr/>
            </p:nvSpPr>
            <p:spPr>
              <a:xfrm>
                <a:off x="7668344" y="3327375"/>
                <a:ext cx="32092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i="1" dirty="0">
                    <a:latin typeface="Times New Roman" pitchFamily="18" charset="0"/>
                    <a:cs typeface="Times New Roman" pitchFamily="18" charset="0"/>
                  </a:rPr>
                  <a:t>x</a:t>
                </a:r>
                <a:endParaRPr lang="ru-RU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4211960" y="188640"/>
                <a:ext cx="32092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i="1" dirty="0" smtClean="0">
                    <a:latin typeface="Times New Roman" pitchFamily="18" charset="0"/>
                    <a:cs typeface="Times New Roman" pitchFamily="18" charset="0"/>
                  </a:rPr>
                  <a:t>y</a:t>
                </a:r>
                <a:endParaRPr lang="ru-RU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4259094" y="3399383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0</a:t>
                </a:r>
                <a:endParaRPr lang="ru-RU" sz="16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5148064" y="3429000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1</a:t>
                </a:r>
                <a:endParaRPr lang="ru-RU" sz="16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4259094" y="2524834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1</a:t>
                </a:r>
                <a:endParaRPr lang="ru-RU" sz="16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28" name="TextBox 27"/>
            <p:cNvSpPr txBox="1"/>
            <p:nvPr/>
          </p:nvSpPr>
          <p:spPr>
            <a:xfrm>
              <a:off x="4283968" y="1948770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16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5301208"/>
            <a:ext cx="2886075" cy="819150"/>
          </a:xfrm>
          <a:prstGeom prst="rect">
            <a:avLst/>
          </a:prstGeom>
          <a:noFill/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4208" y="5301208"/>
            <a:ext cx="1485900" cy="819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6"/>
          <p:cNvGrpSpPr/>
          <p:nvPr/>
        </p:nvGrpSpPr>
        <p:grpSpPr>
          <a:xfrm>
            <a:off x="1331640" y="188640"/>
            <a:ext cx="6657626" cy="6271665"/>
            <a:chOff x="1331640" y="188640"/>
            <a:chExt cx="6657626" cy="6271665"/>
          </a:xfrm>
        </p:grpSpPr>
        <p:grpSp>
          <p:nvGrpSpPr>
            <p:cNvPr id="3" name="Группа 42"/>
            <p:cNvGrpSpPr/>
            <p:nvPr/>
          </p:nvGrpSpPr>
          <p:grpSpPr>
            <a:xfrm>
              <a:off x="1331640" y="397696"/>
              <a:ext cx="6480720" cy="6062609"/>
              <a:chOff x="1331640" y="397696"/>
              <a:chExt cx="6480720" cy="6062609"/>
            </a:xfrm>
          </p:grpSpPr>
          <p:grpSp>
            <p:nvGrpSpPr>
              <p:cNvPr id="4" name="Группа 9"/>
              <p:cNvGrpSpPr/>
              <p:nvPr/>
            </p:nvGrpSpPr>
            <p:grpSpPr>
              <a:xfrm>
                <a:off x="1331640" y="397696"/>
                <a:ext cx="6480720" cy="6062609"/>
                <a:chOff x="2123728" y="908720"/>
                <a:chExt cx="4464496" cy="4176464"/>
              </a:xfrm>
            </p:grpSpPr>
            <p:cxnSp>
              <p:nvCxnSpPr>
                <p:cNvPr id="6" name="Прямая со стрелкой 5"/>
                <p:cNvCxnSpPr/>
                <p:nvPr/>
              </p:nvCxnSpPr>
              <p:spPr>
                <a:xfrm flipV="1">
                  <a:off x="4355976" y="908720"/>
                  <a:ext cx="0" cy="4176464"/>
                </a:xfrm>
                <a:prstGeom prst="straightConnector1">
                  <a:avLst/>
                </a:prstGeom>
                <a:ln w="28575">
                  <a:tailEnd type="stealth" w="med" len="lg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Прямая со стрелкой 7"/>
                <p:cNvCxnSpPr/>
                <p:nvPr/>
              </p:nvCxnSpPr>
              <p:spPr>
                <a:xfrm>
                  <a:off x="2123728" y="2996952"/>
                  <a:ext cx="4464496" cy="0"/>
                </a:xfrm>
                <a:prstGeom prst="straightConnector1">
                  <a:avLst/>
                </a:prstGeom>
                <a:ln w="28575">
                  <a:tailEnd type="stealth" w="med" len="lg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7" name="Прямая соединительная линия 16"/>
              <p:cNvCxnSpPr/>
              <p:nvPr/>
            </p:nvCxnSpPr>
            <p:spPr>
              <a:xfrm>
                <a:off x="5292080" y="3356992"/>
                <a:ext cx="0" cy="144016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" name="Прямая соединительная линия 19"/>
              <p:cNvCxnSpPr/>
              <p:nvPr/>
            </p:nvCxnSpPr>
            <p:spPr>
              <a:xfrm>
                <a:off x="6012160" y="3356992"/>
                <a:ext cx="0" cy="144016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" name="Прямая соединительная линия 23"/>
              <p:cNvCxnSpPr/>
              <p:nvPr/>
            </p:nvCxnSpPr>
            <p:spPr>
              <a:xfrm>
                <a:off x="4499992" y="2708920"/>
                <a:ext cx="144016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2" name="Прямая соединительная линия 31"/>
              <p:cNvCxnSpPr/>
              <p:nvPr/>
            </p:nvCxnSpPr>
            <p:spPr>
              <a:xfrm>
                <a:off x="6732240" y="3356992"/>
                <a:ext cx="0" cy="144016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3" name="Прямая соединительная линия 32"/>
              <p:cNvCxnSpPr/>
              <p:nvPr/>
            </p:nvCxnSpPr>
            <p:spPr>
              <a:xfrm>
                <a:off x="2411760" y="3356992"/>
                <a:ext cx="0" cy="144016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4" name="Прямая соединительная линия 33"/>
              <p:cNvCxnSpPr/>
              <p:nvPr/>
            </p:nvCxnSpPr>
            <p:spPr>
              <a:xfrm>
                <a:off x="3131840" y="3356992"/>
                <a:ext cx="0" cy="144016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5" name="Прямая соединительная линия 34"/>
              <p:cNvCxnSpPr/>
              <p:nvPr/>
            </p:nvCxnSpPr>
            <p:spPr>
              <a:xfrm>
                <a:off x="3851920" y="3356992"/>
                <a:ext cx="0" cy="144016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" name="Прямая соединительная линия 35"/>
              <p:cNvCxnSpPr/>
              <p:nvPr/>
            </p:nvCxnSpPr>
            <p:spPr>
              <a:xfrm>
                <a:off x="4499992" y="1988840"/>
                <a:ext cx="144016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7" name="Прямая соединительная линия 36"/>
              <p:cNvCxnSpPr/>
              <p:nvPr/>
            </p:nvCxnSpPr>
            <p:spPr>
              <a:xfrm>
                <a:off x="4499992" y="4869160"/>
                <a:ext cx="144016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8" name="Прямая соединительная линия 37"/>
              <p:cNvCxnSpPr/>
              <p:nvPr/>
            </p:nvCxnSpPr>
            <p:spPr>
              <a:xfrm>
                <a:off x="4499992" y="4149080"/>
                <a:ext cx="144016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" name="Прямая соединительная линия 38"/>
              <p:cNvCxnSpPr/>
              <p:nvPr/>
            </p:nvCxnSpPr>
            <p:spPr>
              <a:xfrm>
                <a:off x="4499992" y="5589240"/>
                <a:ext cx="144016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0" name="Прямая соединительная линия 39"/>
              <p:cNvCxnSpPr/>
              <p:nvPr/>
            </p:nvCxnSpPr>
            <p:spPr>
              <a:xfrm>
                <a:off x="4499992" y="1268760"/>
                <a:ext cx="144016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41" name="TextBox 40"/>
            <p:cNvSpPr txBox="1"/>
            <p:nvPr/>
          </p:nvSpPr>
          <p:spPr>
            <a:xfrm>
              <a:off x="7668344" y="3327375"/>
              <a:ext cx="32092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>
                  <a:latin typeface="Times New Roman" pitchFamily="18" charset="0"/>
                  <a:cs typeface="Times New Roman" pitchFamily="18" charset="0"/>
                </a:rPr>
                <a:t>x</a:t>
              </a:r>
              <a:endParaRPr lang="ru-RU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211960" y="188640"/>
              <a:ext cx="32092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y</a:t>
              </a:r>
              <a:endParaRPr lang="ru-RU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259094" y="3399383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16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148064" y="3429000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sz="16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259094" y="2524834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sz="16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0" name="Группа 49"/>
          <p:cNvGrpSpPr/>
          <p:nvPr/>
        </p:nvGrpSpPr>
        <p:grpSpPr>
          <a:xfrm>
            <a:off x="3131840" y="620688"/>
            <a:ext cx="2808312" cy="5472608"/>
            <a:chOff x="3131840" y="620688"/>
            <a:chExt cx="2808312" cy="5472608"/>
          </a:xfrm>
        </p:grpSpPr>
        <p:cxnSp>
          <p:nvCxnSpPr>
            <p:cNvPr id="26" name="Прямая соединительная линия 25"/>
            <p:cNvCxnSpPr/>
            <p:nvPr/>
          </p:nvCxnSpPr>
          <p:spPr>
            <a:xfrm>
              <a:off x="3131840" y="620688"/>
              <a:ext cx="2808312" cy="5472608"/>
            </a:xfrm>
            <a:prstGeom prst="line">
              <a:avLst/>
            </a:prstGeom>
            <a:effectLst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flipH="1">
              <a:off x="3203848" y="620688"/>
              <a:ext cx="2736304" cy="5472608"/>
            </a:xfrm>
            <a:prstGeom prst="line">
              <a:avLst/>
            </a:prstGeom>
            <a:effectLst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4221088"/>
            <a:ext cx="3287312" cy="790392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7984" y="6093296"/>
            <a:ext cx="4680520" cy="6776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332</TotalTime>
  <Words>174</Words>
  <Application>Microsoft Office PowerPoint</Application>
  <PresentationFormat>Экран (4:3)</PresentationFormat>
  <Paragraphs>110</Paragraphs>
  <Slides>15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Исполнительная</vt:lpstr>
      <vt:lpstr>Формула</vt:lpstr>
      <vt:lpstr>Графический способ решения систем уравнений с двумя переменными  Учитель  Грачева Л.Г</vt:lpstr>
      <vt:lpstr>Установите соответствие</vt:lpstr>
      <vt:lpstr>Установите соответствие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Сколько решений имеет система уравнений?</vt:lpstr>
      <vt:lpstr>Презентация PowerPoint</vt:lpstr>
      <vt:lpstr>Решите систему уравнений.</vt:lpstr>
      <vt:lpstr>Презентация PowerPoint</vt:lpstr>
      <vt:lpstr>Ответы к проверочной работе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Katy</dc:creator>
  <cp:lastModifiedBy>User</cp:lastModifiedBy>
  <cp:revision>26</cp:revision>
  <dcterms:created xsi:type="dcterms:W3CDTF">2012-01-30T15:54:59Z</dcterms:created>
  <dcterms:modified xsi:type="dcterms:W3CDTF">2023-12-14T09:06:57Z</dcterms:modified>
</cp:coreProperties>
</file>