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sldIdLst>
    <p:sldId id="256" r:id="rId2"/>
    <p:sldId id="274" r:id="rId3"/>
    <p:sldId id="261" r:id="rId4"/>
    <p:sldId id="275" r:id="rId5"/>
    <p:sldId id="258" r:id="rId6"/>
    <p:sldId id="259" r:id="rId7"/>
    <p:sldId id="260" r:id="rId8"/>
    <p:sldId id="257" r:id="rId9"/>
    <p:sldId id="282" r:id="rId10"/>
    <p:sldId id="277" r:id="rId11"/>
    <p:sldId id="278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FFFFF"/>
    <a:srgbClr val="0066FF"/>
    <a:srgbClr val="9966FF"/>
    <a:srgbClr val="99FFCC"/>
    <a:srgbClr val="66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howGuides="1">
      <p:cViewPr varScale="1">
        <p:scale>
          <a:sx n="81" d="100"/>
          <a:sy n="81" d="100"/>
        </p:scale>
        <p:origin x="144" y="84"/>
      </p:cViewPr>
      <p:guideLst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549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549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CECFA-8E99-4976-A5F7-23ADB6AC73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840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7DF43-24DA-4924-9F99-E515C665E9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313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314B4-0A3D-413A-8250-DF70E02ED5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1012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6D8DB-7656-4B7C-AD3A-E50ABF0553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859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0C0A6-7FFC-4E2A-8983-14E2081E4B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822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FE394-AB06-4177-BFE0-CEEED57C2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95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EFFF4-05D2-44AE-BE9C-DE79F7EFDB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161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8037-80D9-4FC1-9B66-EFA760026F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145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E2E15-E00F-47A2-BDC5-2AE9CC59C0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328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E7E7E-24C2-4DEE-9CC7-83F429BC28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016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D9EFE-6BD0-4BB3-A95E-4950811AD5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730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AD031-02C4-4D5B-83C2-6020B1FCE6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371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9FDFC7F-C1A2-4665-88AD-96E5C7D28D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539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136842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2060"/>
                </a:solidFill>
              </a:rPr>
              <a:t>Урок алгебры в 7 классе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420938"/>
            <a:ext cx="8785225" cy="3743325"/>
          </a:xfrm>
        </p:spPr>
        <p:txBody>
          <a:bodyPr/>
          <a:lstStyle/>
          <a:p>
            <a:pPr eaLnBrk="1" hangingPunct="1"/>
            <a:r>
              <a:rPr lang="ru-RU" altLang="ru-RU" sz="6000" b="1" i="1" smtClean="0">
                <a:solidFill>
                  <a:srgbClr val="002060"/>
                </a:solidFill>
              </a:rPr>
              <a:t>Применение формул сокращенного</a:t>
            </a:r>
            <a:r>
              <a:rPr lang="ru-RU" altLang="ru-RU" sz="6000" smtClean="0">
                <a:solidFill>
                  <a:srgbClr val="002060"/>
                </a:solidFill>
              </a:rPr>
              <a:t> </a:t>
            </a:r>
            <a:r>
              <a:rPr lang="ru-RU" altLang="ru-RU" sz="6000" b="1" i="1" smtClean="0">
                <a:solidFill>
                  <a:srgbClr val="002060"/>
                </a:solidFill>
              </a:rPr>
              <a:t>умножения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03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«МОРЕ ВОЗМОЖНОСТЕЙ»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1412875"/>
            <a:ext cx="4248150" cy="53863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u="sng" dirty="0"/>
              <a:t>Вариант 1: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1)Вычисли:  41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– 31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б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72</a:t>
            </a:r>
            <a:br>
              <a:rPr lang="ru-RU" altLang="ru-RU" sz="1600" dirty="0"/>
            </a:br>
            <a:r>
              <a:rPr lang="ru-RU" altLang="ru-RU" sz="1600" dirty="0" smtClean="0"/>
              <a:t>в) </a:t>
            </a:r>
            <a:r>
              <a:rPr lang="ru-RU" altLang="ru-RU" sz="1600" dirty="0"/>
              <a:t>720</a:t>
            </a:r>
            <a:br>
              <a:rPr lang="ru-RU" altLang="ru-RU" sz="1600" dirty="0"/>
            </a:br>
            <a:r>
              <a:rPr lang="ru-RU" altLang="ru-RU" sz="1600" dirty="0"/>
              <a:t>г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730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2)Вычисли:   26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 – 74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е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– 4800</a:t>
            </a:r>
            <a:br>
              <a:rPr lang="ru-RU" altLang="ru-RU" sz="1600" dirty="0"/>
            </a:br>
            <a:r>
              <a:rPr lang="ru-RU" altLang="ru-RU" sz="1600" dirty="0"/>
              <a:t>ж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4800</a:t>
            </a:r>
            <a:br>
              <a:rPr lang="ru-RU" altLang="ru-RU" sz="1600" dirty="0"/>
            </a:br>
            <a:r>
              <a:rPr lang="ru-RU" altLang="ru-RU" sz="1600" dirty="0"/>
              <a:t>з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– 480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3)Разложи на множители:   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4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8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+ 16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с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+ 4)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en-US" altLang="ru-RU" sz="1600" dirty="0" smtClean="0"/>
              <a:t>n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</a:t>
            </a:r>
            <a:r>
              <a:rPr lang="en-US" altLang="ru-RU" sz="1600" i="1" dirty="0"/>
              <a:t>a</a:t>
            </a:r>
            <a:r>
              <a:rPr lang="en-US" altLang="ru-RU" sz="1600" dirty="0"/>
              <a:t> </a:t>
            </a:r>
            <a:r>
              <a:rPr lang="ru-RU" altLang="ru-RU" sz="1600" dirty="0"/>
              <a:t>– 4)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ru-RU" altLang="ru-RU" sz="1600" dirty="0" smtClean="0"/>
              <a:t>р) </a:t>
            </a:r>
            <a:r>
              <a:rPr lang="ru-RU" altLang="ru-RU" sz="1600" dirty="0"/>
              <a:t>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 – 4)</a:t>
            </a:r>
            <a:r>
              <a:rPr lang="ru-RU" altLang="ru-RU" sz="1600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4)Выполни действие:   </a:t>
            </a:r>
            <a:r>
              <a:rPr lang="ru-RU" altLang="ru-RU" sz="1600" b="1" i="1" dirty="0"/>
              <a:t>(х + 1)</a:t>
            </a:r>
            <a:r>
              <a:rPr lang="ru-RU" altLang="ru-RU" sz="1600" b="1" i="1" baseline="30000" dirty="0"/>
              <a:t>2</a:t>
            </a:r>
            <a:r>
              <a:rPr lang="ru-RU" altLang="ru-RU" sz="1600" b="1" dirty="0"/>
              <a:t> 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н</a:t>
            </a:r>
            <a:r>
              <a:rPr lang="ru-RU" altLang="ru-RU" sz="1600" dirty="0" smtClean="0"/>
              <a:t>) </a:t>
            </a:r>
            <a:r>
              <a:rPr lang="ru-RU" altLang="ru-RU" sz="1600" i="1" dirty="0"/>
              <a:t>х</a:t>
            </a:r>
            <a:r>
              <a:rPr lang="ru-RU" altLang="ru-RU" sz="1600" i="1" baseline="30000" dirty="0"/>
              <a:t>2</a:t>
            </a:r>
            <a:r>
              <a:rPr lang="ru-RU" altLang="ru-RU" sz="1600" i="1" dirty="0"/>
              <a:t> + 2х + 1</a:t>
            </a:r>
            <a:r>
              <a:rPr lang="ru-RU" altLang="ru-RU" sz="1600" dirty="0"/>
              <a:t> </a:t>
            </a:r>
            <a:br>
              <a:rPr lang="ru-RU" altLang="ru-RU" sz="1600" dirty="0"/>
            </a:br>
            <a:r>
              <a:rPr lang="ru-RU" altLang="ru-RU" sz="1600" dirty="0"/>
              <a:t>к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– 4)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+ 4)</a:t>
            </a:r>
            <a:br>
              <a:rPr lang="ru-RU" altLang="ru-RU" sz="1600" dirty="0"/>
            </a:br>
            <a:r>
              <a:rPr lang="ru-RU" altLang="ru-RU" sz="1600" dirty="0"/>
              <a:t>л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– 2)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+ 2</a:t>
            </a:r>
            <a:r>
              <a:rPr lang="ru-RU" altLang="ru-RU" sz="1600" i="1" dirty="0"/>
              <a:t>х</a:t>
            </a:r>
            <a:r>
              <a:rPr lang="ru-RU" altLang="ru-RU" sz="1600" dirty="0"/>
              <a:t> + 4)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5)Разложи на множители:   25</a:t>
            </a:r>
            <a:r>
              <a:rPr lang="en-US" altLang="ru-RU" sz="1600" b="1" dirty="0"/>
              <a:t>b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16</a:t>
            </a:r>
            <a:r>
              <a:rPr lang="en-US" altLang="ru-RU" sz="1600" b="1" i="1" dirty="0"/>
              <a:t>c</a:t>
            </a:r>
            <a:r>
              <a:rPr lang="ru-RU" altLang="ru-RU" sz="1600" b="1" baseline="30000" dirty="0"/>
              <a:t>4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а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ru-RU" altLang="ru-RU" sz="1600" dirty="0" smtClean="0"/>
              <a:t>о) </a:t>
            </a:r>
            <a:r>
              <a:rPr lang="ru-RU" altLang="ru-RU" sz="1600" dirty="0"/>
              <a:t>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br>
              <a:rPr lang="ru-RU" altLang="ru-RU" sz="1600" dirty="0"/>
            </a:br>
            <a:r>
              <a:rPr lang="ru-RU" altLang="ru-RU" sz="1600" dirty="0"/>
              <a:t>д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1392238"/>
            <a:ext cx="4248150" cy="538638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u="sng" dirty="0"/>
              <a:t>Вариант 2: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1)Вычисли:   76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– 24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а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– 520</a:t>
            </a:r>
            <a:br>
              <a:rPr lang="ru-RU" altLang="ru-RU" sz="1600" dirty="0"/>
            </a:br>
            <a:r>
              <a:rPr lang="ru-RU" altLang="ru-RU" sz="1600" dirty="0"/>
              <a:t>в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5200</a:t>
            </a:r>
            <a:br>
              <a:rPr lang="ru-RU" altLang="ru-RU" sz="1600" dirty="0"/>
            </a:br>
            <a:r>
              <a:rPr lang="ru-RU" altLang="ru-RU" sz="1600" dirty="0"/>
              <a:t>с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52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2)Вычисли:    83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–73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е</a:t>
            </a:r>
            <a:r>
              <a:rPr lang="ru-RU" altLang="ru-RU" sz="1600" dirty="0" smtClean="0"/>
              <a:t>)1560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ru-RU" altLang="ru-RU" sz="1600" dirty="0"/>
              <a:t>ж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156</a:t>
            </a:r>
            <a:br>
              <a:rPr lang="ru-RU" altLang="ru-RU" sz="1600" dirty="0"/>
            </a:br>
            <a:r>
              <a:rPr lang="ru-RU" altLang="ru-RU" sz="1600" dirty="0"/>
              <a:t>з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1540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3)Разложи на множители:    4 + 4</a:t>
            </a:r>
            <a:r>
              <a:rPr lang="ru-RU" altLang="ru-RU" sz="1600" b="1" i="1" dirty="0"/>
              <a:t>b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+ </a:t>
            </a:r>
            <a:r>
              <a:rPr lang="ru-RU" altLang="ru-RU" sz="1600" b="1" i="1" dirty="0"/>
              <a:t>b</a:t>
            </a:r>
            <a:r>
              <a:rPr lang="ru-RU" altLang="ru-RU" sz="1600" b="1" baseline="30000" dirty="0"/>
              <a:t>4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к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(2 – </a:t>
            </a:r>
            <a:r>
              <a:rPr lang="ru-RU" altLang="ru-RU" sz="1600" i="1" dirty="0"/>
              <a:t>b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en-US" altLang="ru-RU" sz="1600" dirty="0"/>
              <a:t>n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(2 + </a:t>
            </a:r>
            <a:r>
              <a:rPr lang="ru-RU" altLang="ru-RU" sz="1600" i="1" dirty="0"/>
              <a:t>b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ru-RU" altLang="ru-RU" sz="1600" dirty="0"/>
              <a:t>р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(2 + </a:t>
            </a:r>
            <a:r>
              <a:rPr lang="ru-RU" altLang="ru-RU" sz="1600" i="1" dirty="0"/>
              <a:t>b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4)Выполни действие:  </a:t>
            </a:r>
            <a:r>
              <a:rPr lang="ru-RU" altLang="ru-RU" sz="1600" b="1" i="1" dirty="0"/>
              <a:t>(с – 2)</a:t>
            </a:r>
            <a:r>
              <a:rPr lang="ru-RU" altLang="ru-RU" sz="1600" b="1" i="1" baseline="30000" dirty="0"/>
              <a:t>2</a:t>
            </a:r>
            <a:r>
              <a:rPr lang="ru-RU" altLang="ru-RU" sz="1600" dirty="0"/>
              <a:t>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н</a:t>
            </a:r>
            <a:r>
              <a:rPr lang="ru-RU" altLang="ru-RU" sz="1600" dirty="0" smtClean="0"/>
              <a:t>) </a:t>
            </a:r>
            <a:r>
              <a:rPr lang="ru-RU" altLang="ru-RU" sz="1600" i="1" dirty="0"/>
              <a:t>с</a:t>
            </a:r>
            <a:r>
              <a:rPr lang="ru-RU" altLang="ru-RU" sz="1600" i="1" baseline="30000" dirty="0"/>
              <a:t>2</a:t>
            </a:r>
            <a:r>
              <a:rPr lang="ru-RU" altLang="ru-RU" sz="1600" i="1" dirty="0"/>
              <a:t> – 4с + 4</a:t>
            </a:r>
            <a:br>
              <a:rPr lang="ru-RU" altLang="ru-RU" sz="1600" i="1" dirty="0"/>
            </a:br>
            <a:r>
              <a:rPr lang="ru-RU" altLang="ru-RU" sz="1600" dirty="0"/>
              <a:t>м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(1 – </a:t>
            </a:r>
            <a:r>
              <a:rPr lang="ru-RU" altLang="ru-RU" sz="1600" i="1" dirty="0"/>
              <a:t>c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) ( 1 + </a:t>
            </a:r>
            <a:r>
              <a:rPr lang="ru-RU" altLang="ru-RU" sz="1600" i="1" dirty="0"/>
              <a:t>c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)      </a:t>
            </a:r>
            <a:br>
              <a:rPr lang="ru-RU" altLang="ru-RU" sz="1600" dirty="0"/>
            </a:br>
            <a:r>
              <a:rPr lang="ru-RU" altLang="ru-RU" sz="1600" dirty="0"/>
              <a:t>л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(1 – 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) ( 1 + 2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+ 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6</a:t>
            </a:r>
            <a:r>
              <a:rPr lang="ru-RU" altLang="ru-RU" sz="1600" dirty="0"/>
              <a:t>)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5)Разложи на множители:   36</a:t>
            </a:r>
            <a:r>
              <a:rPr lang="en-US" altLang="ru-RU" sz="1600" b="1" dirty="0"/>
              <a:t>x</a:t>
            </a:r>
            <a:r>
              <a:rPr lang="ru-RU" altLang="ru-RU" sz="1600" b="1" baseline="30000" dirty="0"/>
              <a:t>4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49</a:t>
            </a:r>
            <a:r>
              <a:rPr lang="en-US" altLang="ru-RU" sz="1600" b="1" dirty="0"/>
              <a:t>y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е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(6</a:t>
            </a:r>
            <a:r>
              <a:rPr lang="en-US" altLang="ru-RU" sz="1600" i="1" dirty="0"/>
              <a:t>x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– 7</a:t>
            </a:r>
            <a:r>
              <a:rPr lang="en-US" altLang="ru-RU" sz="1600" i="1" dirty="0"/>
              <a:t>y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/>
            </a:r>
            <a:br>
              <a:rPr lang="ru-RU" altLang="ru-RU" sz="1600" dirty="0"/>
            </a:br>
            <a:r>
              <a:rPr lang="ru-RU" altLang="ru-RU" sz="1600" dirty="0"/>
              <a:t>о</a:t>
            </a:r>
            <a:r>
              <a:rPr lang="ru-RU" altLang="ru-RU" sz="1600" dirty="0" smtClean="0"/>
              <a:t>) </a:t>
            </a:r>
            <a:r>
              <a:rPr lang="ru-RU" altLang="ru-RU" sz="1600" dirty="0"/>
              <a:t>(6</a:t>
            </a:r>
            <a:r>
              <a:rPr lang="en-US" altLang="ru-RU" sz="1600" i="1" dirty="0"/>
              <a:t>x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– 7</a:t>
            </a:r>
            <a:r>
              <a:rPr lang="en-US" altLang="ru-RU" sz="1600" i="1" dirty="0"/>
              <a:t>y</a:t>
            </a:r>
            <a:r>
              <a:rPr lang="ru-RU" altLang="ru-RU" sz="1600" dirty="0"/>
              <a:t>) (6</a:t>
            </a:r>
            <a:r>
              <a:rPr lang="en-US" altLang="ru-RU" sz="1600" i="1" dirty="0"/>
              <a:t>x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+ 7</a:t>
            </a:r>
            <a:r>
              <a:rPr lang="en-US" altLang="ru-RU" sz="1600" i="1" dirty="0"/>
              <a:t>y</a:t>
            </a:r>
            <a:r>
              <a:rPr lang="ru-RU" altLang="ru-RU" sz="1600" dirty="0"/>
              <a:t>)</a:t>
            </a:r>
            <a:br>
              <a:rPr lang="ru-RU" altLang="ru-RU" sz="1600" dirty="0"/>
            </a:br>
            <a:r>
              <a:rPr lang="ru-RU" altLang="ru-RU" sz="1600" dirty="0" smtClean="0"/>
              <a:t>а) </a:t>
            </a:r>
            <a:r>
              <a:rPr lang="ru-RU" altLang="ru-RU" sz="1600" dirty="0"/>
              <a:t>(6</a:t>
            </a:r>
            <a:r>
              <a:rPr lang="en-US" altLang="ru-RU" sz="1600" i="1" dirty="0"/>
              <a:t>x</a:t>
            </a:r>
            <a:r>
              <a:rPr lang="en-US" altLang="ru-RU" sz="1600" dirty="0"/>
              <a:t> </a:t>
            </a:r>
            <a:r>
              <a:rPr lang="ru-RU" altLang="ru-RU" sz="1600" dirty="0"/>
              <a:t>– 7</a:t>
            </a:r>
            <a:r>
              <a:rPr lang="en-US" altLang="ru-RU" sz="1600" i="1" dirty="0"/>
              <a:t>y</a:t>
            </a:r>
            <a:r>
              <a:rPr lang="ru-RU" altLang="ru-RU" sz="1600" dirty="0"/>
              <a:t>) (6</a:t>
            </a:r>
            <a:r>
              <a:rPr lang="en-US" altLang="ru-RU" sz="1600" i="1" dirty="0"/>
              <a:t>x</a:t>
            </a:r>
            <a:r>
              <a:rPr lang="en-US" altLang="ru-RU" sz="1600" dirty="0"/>
              <a:t> </a:t>
            </a:r>
            <a:r>
              <a:rPr lang="ru-RU" altLang="ru-RU" sz="1600" dirty="0"/>
              <a:t>+ 7</a:t>
            </a:r>
            <a:r>
              <a:rPr lang="en-US" altLang="ru-RU" sz="1600" i="1" dirty="0"/>
              <a:t>y</a:t>
            </a:r>
            <a:r>
              <a:rPr lang="ru-RU" altLang="ru-RU" sz="1600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0"/>
          <p:cNvSpPr txBox="1">
            <a:spLocks noChangeArrowheads="1"/>
          </p:cNvSpPr>
          <p:nvPr/>
        </p:nvSpPr>
        <p:spPr bwMode="auto">
          <a:xfrm>
            <a:off x="215106" y="2491581"/>
            <a:ext cx="8713787" cy="38877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03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«МОРЕ ВОЗМОЖНОСТЕЙ»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476375" y="1498600"/>
            <a:ext cx="6335713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Ответы к тесту: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4213" y="3860800"/>
          <a:ext cx="3600450" cy="1081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9589">
                  <a:extLst>
                    <a:ext uri="{9D8B030D-6E8A-4147-A177-3AD203B41FA5}">
                      <a16:colId xmlns:a16="http://schemas.microsoft.com/office/drawing/2014/main" val="1835573938"/>
                    </a:ext>
                  </a:extLst>
                </a:gridCol>
                <a:gridCol w="719589">
                  <a:extLst>
                    <a:ext uri="{9D8B030D-6E8A-4147-A177-3AD203B41FA5}">
                      <a16:colId xmlns:a16="http://schemas.microsoft.com/office/drawing/2014/main" val="3452245492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724493695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263525703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3610046745"/>
                    </a:ext>
                  </a:extLst>
                </a:gridCol>
              </a:tblGrid>
              <a:tr h="5045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val="309212673"/>
                  </a:ext>
                </a:extLst>
              </a:tr>
              <a:tr h="576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val="1435008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81125" y="2924175"/>
            <a:ext cx="23066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/>
              <a:t>Вариант 1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08538" y="3860800"/>
          <a:ext cx="3600450" cy="1081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9589">
                  <a:extLst>
                    <a:ext uri="{9D8B030D-6E8A-4147-A177-3AD203B41FA5}">
                      <a16:colId xmlns:a16="http://schemas.microsoft.com/office/drawing/2014/main" val="1835573938"/>
                    </a:ext>
                  </a:extLst>
                </a:gridCol>
                <a:gridCol w="719589">
                  <a:extLst>
                    <a:ext uri="{9D8B030D-6E8A-4147-A177-3AD203B41FA5}">
                      <a16:colId xmlns:a16="http://schemas.microsoft.com/office/drawing/2014/main" val="3452245492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724493695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263525703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3610046745"/>
                    </a:ext>
                  </a:extLst>
                </a:gridCol>
              </a:tblGrid>
              <a:tr h="540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val="309212673"/>
                  </a:ext>
                </a:extLst>
              </a:tr>
              <a:tr h="540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val="143500801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05450" y="2924175"/>
            <a:ext cx="23066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/>
              <a:t>Вариант 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27088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800" dirty="0" smtClean="0"/>
              <a:t>В</a:t>
            </a:r>
            <a:endParaRPr lang="ru-RU" altLang="ru-RU" sz="18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14475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Е</a:t>
            </a:r>
            <a:endParaRPr lang="ru-RU" altLang="ru-RU" sz="18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27263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Р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38463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Н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11563" y="4414838"/>
            <a:ext cx="554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951413" y="4437063"/>
            <a:ext cx="554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В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48325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Е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381750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800" dirty="0" smtClean="0"/>
              <a:t>Р</a:t>
            </a:r>
            <a:endParaRPr lang="ru-RU" altLang="ru-RU" sz="1800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112000" y="4414838"/>
            <a:ext cx="554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800" dirty="0" smtClean="0"/>
              <a:t>Н</a:t>
            </a:r>
            <a:endParaRPr lang="ru-RU" altLang="ru-RU" sz="18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810500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800" dirty="0" smtClean="0"/>
              <a:t>О</a:t>
            </a:r>
            <a:endParaRPr lang="ru-RU" alt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51520" y="404664"/>
            <a:ext cx="8640960" cy="10801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«РАЗНОУРОВНЕВОЕ ДОМАШНЕЕ ЗАДАНИЕ»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616036"/>
              </p:ext>
            </p:extLst>
          </p:nvPr>
        </p:nvGraphicFramePr>
        <p:xfrm>
          <a:off x="451366" y="3140968"/>
          <a:ext cx="8229600" cy="3613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49919798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76495796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347467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128892730"/>
                    </a:ext>
                  </a:extLst>
                </a:gridCol>
              </a:tblGrid>
              <a:tr h="1325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1 и 2 выражения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Многочлен равный квадрату суммы этих выражений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Многочлен равный квадрату разности этих выражений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Разность квадратов этих выражений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extLst>
                  <a:ext uri="{0D108BD9-81ED-4DB2-BD59-A6C34878D82A}">
                    <a16:rowId xmlns:a16="http://schemas.microsoft.com/office/drawing/2014/main" val="3472989742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-5а и b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506670608"/>
                  </a:ext>
                </a:extLst>
              </a:tr>
              <a:tr h="5636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75" marR="66675" marT="66675" marB="66675">
                    <a:blipFill>
                      <a:blip r:embed="rId2"/>
                      <a:stretch>
                        <a:fillRect l="-592" t="-315217" r="-300888" b="-2380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2996823796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5а</a:t>
                      </a:r>
                      <a:r>
                        <a:rPr lang="ru-RU" sz="17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и   0,2b</a:t>
                      </a:r>
                      <a:r>
                        <a:rPr lang="ru-RU" sz="17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2873922772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17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b  и   –4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301200064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6 и х</a:t>
                      </a:r>
                      <a:r>
                        <a:rPr lang="ru-RU" sz="17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у</a:t>
                      </a:r>
                      <a:r>
                        <a:rPr lang="ru-RU" sz="17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59884177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1628800"/>
            <a:ext cx="8229600" cy="1338262"/>
          </a:xfrm>
          <a:prstGeom prst="rect">
            <a:avLst/>
          </a:prstGeom>
          <a:solidFill>
            <a:srgbClr val="FFFFCC"/>
          </a:solidFill>
          <a:ln>
            <a:solidFill>
              <a:schemeClr val="accent5">
                <a:lumMod val="90000"/>
              </a:schemeClr>
            </a:solidFill>
          </a:ln>
        </p:spPr>
        <p:txBody>
          <a:bodyPr>
            <a:spAutoFit/>
          </a:bodyPr>
          <a:lstStyle/>
          <a:p>
            <a:pPr indent="355600">
              <a:lnSpc>
                <a:spcPct val="150000"/>
              </a:lnSpc>
              <a:defRPr/>
            </a:pPr>
            <a:r>
              <a:rPr lang="ru-RU" dirty="0"/>
              <a:t>В таблице даны 5 строк. Применив формулы сокращенного умножения, заполни таблицу следующим образом: на оценку «3» заполни 3 любых строки, на оценку «4» - 4 строки, на оценку «5» - заполни всю таблицу.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329237"/>
          </a:xfrm>
          <a:solidFill>
            <a:srgbClr val="FFFFCC"/>
          </a:solidFill>
        </p:spPr>
        <p:txBody>
          <a:bodyPr/>
          <a:lstStyle/>
          <a:p>
            <a:pPr marL="450850" indent="0" algn="ctr">
              <a:buFont typeface="Wingdings" panose="05000000000000000000" pitchFamily="2" charset="2"/>
              <a:buNone/>
              <a:tabLst>
                <a:tab pos="177800" algn="l"/>
              </a:tabLst>
            </a:pPr>
            <a:endParaRPr lang="ru-RU" altLang="ru-RU" dirty="0" smtClean="0"/>
          </a:p>
          <a:p>
            <a:pPr marL="450850" indent="0" algn="ctr">
              <a:buFont typeface="Wingdings" panose="05000000000000000000" pitchFamily="2" charset="2"/>
              <a:buNone/>
              <a:tabLst>
                <a:tab pos="177800" algn="l"/>
              </a:tabLst>
            </a:pPr>
            <a:r>
              <a:rPr lang="ru-RU" altLang="ru-RU" dirty="0" smtClean="0"/>
              <a:t>Наук так много на земле,</a:t>
            </a:r>
            <a:br>
              <a:rPr lang="ru-RU" altLang="ru-RU" dirty="0" smtClean="0"/>
            </a:br>
            <a:r>
              <a:rPr lang="ru-RU" altLang="ru-RU" dirty="0" smtClean="0"/>
              <a:t>У всех – своя тематика.</a:t>
            </a:r>
            <a:br>
              <a:rPr lang="ru-RU" altLang="ru-RU" dirty="0" smtClean="0"/>
            </a:br>
            <a:r>
              <a:rPr lang="ru-RU" altLang="ru-RU" dirty="0" smtClean="0"/>
              <a:t>Но есть одна из них милей, </a:t>
            </a:r>
            <a:br>
              <a:rPr lang="ru-RU" altLang="ru-RU" dirty="0" smtClean="0"/>
            </a:br>
            <a:r>
              <a:rPr lang="ru-RU" altLang="ru-RU" dirty="0" smtClean="0"/>
              <a:t>Зовётся математикой.</a:t>
            </a:r>
            <a:br>
              <a:rPr lang="ru-RU" altLang="ru-RU" dirty="0" smtClean="0"/>
            </a:br>
            <a:r>
              <a:rPr lang="ru-RU" altLang="ru-RU" dirty="0" smtClean="0"/>
              <a:t>В ней не бывает скользких мест,</a:t>
            </a:r>
            <a:br>
              <a:rPr lang="ru-RU" altLang="ru-RU" dirty="0" smtClean="0"/>
            </a:br>
            <a:r>
              <a:rPr lang="ru-RU" altLang="ru-RU" dirty="0" smtClean="0"/>
              <a:t>Всё строго в ней доказано,</a:t>
            </a:r>
            <a:br>
              <a:rPr lang="ru-RU" altLang="ru-RU" dirty="0" smtClean="0"/>
            </a:br>
            <a:r>
              <a:rPr lang="ru-RU" altLang="ru-RU" dirty="0" smtClean="0"/>
              <a:t>И с нею движется прогресс,</a:t>
            </a:r>
            <a:br>
              <a:rPr lang="ru-RU" altLang="ru-RU" dirty="0" smtClean="0"/>
            </a:br>
            <a:r>
              <a:rPr lang="ru-RU" altLang="ru-RU" dirty="0" smtClean="0"/>
              <a:t>И этим нам всё сказано.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557338"/>
          <a:ext cx="8229600" cy="4464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2860920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573985374"/>
                    </a:ext>
                  </a:extLst>
                </a:gridCol>
              </a:tblGrid>
              <a:tr h="1756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Достиг ли ты своих целей?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Оцени степень усвоенности: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усвоил полностью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усвоил частично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не усвоил</a:t>
                      </a:r>
                      <a:endParaRPr lang="ru-RU" sz="20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927245"/>
                  </a:ext>
                </a:extLst>
              </a:tr>
              <a:tr h="270729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Продолжи одно из предложений: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“Мне понятно…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“Я запомнил…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“Мне на уроке…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“Я думаю…</a:t>
                      </a:r>
                      <a:endParaRPr lang="ru-RU" sz="20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51954"/>
                  </a:ext>
                </a:extLst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403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«ОЦЕНОЧНЫЙ ЛИСТ»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981075"/>
            <a:ext cx="8445500" cy="5184775"/>
          </a:xfrm>
          <a:solidFill>
            <a:srgbClr val="FFFFCC"/>
          </a:solidFill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ru-RU" b="1" dirty="0" smtClean="0"/>
              <a:t>   </a:t>
            </a:r>
            <a:r>
              <a:rPr lang="ru-RU" sz="2800" b="1" dirty="0" smtClean="0"/>
              <a:t>Три пути ведут к знанию:</a:t>
            </a:r>
            <a:endParaRPr lang="ru-RU" sz="2800" dirty="0" smtClean="0"/>
          </a:p>
          <a:p>
            <a:pPr eaLnBrk="1" hangingPunct="1">
              <a:lnSpc>
                <a:spcPct val="150000"/>
              </a:lnSpc>
              <a:defRPr/>
            </a:pPr>
            <a:r>
              <a:rPr lang="ru-RU" sz="2800" b="1" dirty="0" smtClean="0"/>
              <a:t>Путь размышления – это путь самый благородный,</a:t>
            </a:r>
            <a:endParaRPr lang="ru-RU" sz="2800" dirty="0" smtClean="0"/>
          </a:p>
          <a:p>
            <a:pPr eaLnBrk="1" hangingPunct="1">
              <a:lnSpc>
                <a:spcPct val="150000"/>
              </a:lnSpc>
              <a:defRPr/>
            </a:pPr>
            <a:r>
              <a:rPr lang="ru-RU" sz="2800" b="1" dirty="0" smtClean="0"/>
              <a:t>Путь подражания – это путь самый легкий и</a:t>
            </a:r>
            <a:endParaRPr lang="ru-RU" sz="2800" dirty="0" smtClean="0"/>
          </a:p>
          <a:p>
            <a:pPr eaLnBrk="1" hangingPunct="1">
              <a:lnSpc>
                <a:spcPct val="150000"/>
              </a:lnSpc>
              <a:defRPr/>
            </a:pPr>
            <a:r>
              <a:rPr lang="ru-RU" sz="2800" b="1" dirty="0" smtClean="0"/>
              <a:t>Путь опыта – это путь самый горький.</a:t>
            </a:r>
          </a:p>
          <a:p>
            <a:pPr marL="0" indent="0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ru-RU" sz="2800" b="1" dirty="0" smtClean="0"/>
              <a:t>                                                            </a:t>
            </a:r>
          </a:p>
          <a:p>
            <a:pPr marL="0" indent="0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ru-RU" sz="2800" b="1" dirty="0" smtClean="0"/>
              <a:t>                                                          Конфуций</a:t>
            </a: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01208"/>
            <a:ext cx="8785225" cy="1082675"/>
          </a:xfr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altLang="ru-RU" sz="3600" b="1" i="1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79550"/>
            <a:ext cx="8229600" cy="3616325"/>
          </a:xfrm>
          <a:solidFill>
            <a:srgbClr val="FFFFCC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000" b="1" dirty="0" smtClean="0"/>
              <a:t>(а + </a:t>
            </a:r>
            <a:r>
              <a:rPr lang="en-US" altLang="ru-RU" sz="4000" b="1" dirty="0" smtClean="0">
                <a:cs typeface="Arial" panose="020B0604020202020204" pitchFamily="34" charset="0"/>
              </a:rPr>
              <a:t>b)²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=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a²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+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2ab</a:t>
            </a:r>
            <a:r>
              <a:rPr lang="ru-RU" altLang="ru-RU" sz="4000" b="1" dirty="0" smtClean="0">
                <a:cs typeface="Arial" panose="020B0604020202020204" pitchFamily="34" charset="0"/>
              </a:rPr>
              <a:t> + </a:t>
            </a:r>
            <a:r>
              <a:rPr lang="en-US" altLang="ru-RU" sz="4000" b="1" dirty="0" smtClean="0">
                <a:cs typeface="Arial" panose="020B0604020202020204" pitchFamily="34" charset="0"/>
              </a:rPr>
              <a:t>b²</a:t>
            </a:r>
            <a:endParaRPr lang="ru-RU" altLang="ru-RU" sz="4000" b="1" dirty="0" smtClean="0"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000" b="1" dirty="0" smtClean="0">
                <a:cs typeface="Arial" panose="020B0604020202020204" pitchFamily="34" charset="0"/>
              </a:rPr>
              <a:t>(а − </a:t>
            </a:r>
            <a:r>
              <a:rPr lang="en-US" altLang="ru-RU" sz="4000" b="1" dirty="0" smtClean="0">
                <a:cs typeface="Arial" panose="020B0604020202020204" pitchFamily="34" charset="0"/>
              </a:rPr>
              <a:t>b)²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=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a²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−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2ab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+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b²</a:t>
            </a:r>
            <a:endParaRPr lang="ru-RU" altLang="ru-RU" sz="4000" b="1" dirty="0" smtClean="0"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000" b="1" dirty="0" smtClean="0">
                <a:cs typeface="Arial" panose="020B0604020202020204" pitchFamily="34" charset="0"/>
              </a:rPr>
              <a:t>(а − </a:t>
            </a:r>
            <a:r>
              <a:rPr lang="en-US" altLang="ru-RU" sz="4000" b="1" dirty="0" smtClean="0">
                <a:cs typeface="Arial" panose="020B0604020202020204" pitchFamily="34" charset="0"/>
              </a:rPr>
              <a:t>b)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(a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+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b</a:t>
            </a:r>
            <a:r>
              <a:rPr lang="ru-RU" altLang="ru-RU" sz="4000" b="1" dirty="0" smtClean="0">
                <a:cs typeface="Arial" panose="020B0604020202020204" pitchFamily="34" charset="0"/>
              </a:rPr>
              <a:t>) </a:t>
            </a:r>
            <a:r>
              <a:rPr lang="en-US" altLang="ru-RU" sz="4000" b="1" dirty="0" smtClean="0">
                <a:cs typeface="Arial" panose="020B0604020202020204" pitchFamily="34" charset="0"/>
              </a:rPr>
              <a:t>=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a²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−</a:t>
            </a:r>
            <a:r>
              <a:rPr lang="ru-RU" altLang="ru-RU" sz="4000" b="1" dirty="0" smtClean="0">
                <a:cs typeface="Arial" panose="020B0604020202020204" pitchFamily="34" charset="0"/>
              </a:rPr>
              <a:t> </a:t>
            </a:r>
            <a:r>
              <a:rPr lang="en-US" altLang="ru-RU" sz="4000" b="1" dirty="0" smtClean="0">
                <a:cs typeface="Arial" panose="020B0604020202020204" pitchFamily="34" charset="0"/>
              </a:rPr>
              <a:t>b²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979613" y="476250"/>
            <a:ext cx="4895850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«ЛЕС ПРАВИЛ»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100660"/>
              </p:ext>
            </p:extLst>
          </p:nvPr>
        </p:nvGraphicFramePr>
        <p:xfrm>
          <a:off x="984577" y="188640"/>
          <a:ext cx="7100131" cy="6840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Документ" r:id="rId3" imgW="6300830" imgH="5815289" progId="Word.Document.12">
                  <p:embed/>
                </p:oleObj>
              </mc:Choice>
              <mc:Fallback>
                <p:oleObj name="Документ" r:id="rId3" imgW="6300830" imgH="5815289" progId="Word.Document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577" y="188640"/>
                        <a:ext cx="7100131" cy="6840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835150" y="549275"/>
            <a:ext cx="4897438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«ДОРОГА СЧЁТА»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229600" cy="4392488"/>
              </a:xfrm>
              <a:solidFill>
                <a:srgbClr val="FFFFCC"/>
              </a:solidFill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600" dirty="0" smtClean="0"/>
                  <a:t>  1</a:t>
                </a:r>
                <a:r>
                  <a:rPr lang="ru-RU" sz="2600" dirty="0"/>
                  <a:t>. Найдите квадраты выражений: </a:t>
                </a:r>
                <a:endParaRPr lang="ru-RU" sz="2600" dirty="0" smtClean="0"/>
              </a:p>
              <a:p>
                <a:pPr marL="0" indent="0">
                  <a:buNone/>
                </a:pPr>
                <a:r>
                  <a:rPr lang="ru-RU" sz="2600" i="1" dirty="0" smtClean="0"/>
                  <a:t>       2a</a:t>
                </a:r>
                <a:r>
                  <a:rPr lang="ru-RU" sz="2600" i="1" dirty="0"/>
                  <a:t>, 3b</a:t>
                </a:r>
                <a:r>
                  <a:rPr lang="ru-RU" sz="2600" dirty="0"/>
                  <a:t>, </a:t>
                </a:r>
                <a:r>
                  <a:rPr lang="ru-RU" sz="2600" i="1" dirty="0"/>
                  <a:t>2</a:t>
                </a:r>
                <a:r>
                  <a:rPr lang="en-US" sz="2600" i="1" dirty="0"/>
                  <a:t>ab</a:t>
                </a:r>
                <a:r>
                  <a:rPr lang="ru-RU" sz="2600" i="1" dirty="0"/>
                  <a:t>, 5</a:t>
                </a:r>
                <a:r>
                  <a:rPr lang="en-US" sz="2600" i="1" dirty="0"/>
                  <a:t>n</a:t>
                </a:r>
                <a:r>
                  <a:rPr lang="ru-RU" sz="2600" i="1" dirty="0"/>
                  <a:t>.</a:t>
                </a:r>
                <a:endParaRPr lang="ru-RU" sz="2600" dirty="0"/>
              </a:p>
              <a:p>
                <a:pPr marL="0" indent="0">
                  <a:buNone/>
                </a:pPr>
                <a:r>
                  <a:rPr lang="ru-RU" sz="2600" dirty="0" smtClean="0"/>
                  <a:t>  2</a:t>
                </a:r>
                <a:r>
                  <a:rPr lang="ru-RU" sz="2600" dirty="0"/>
                  <a:t>. Найдите произведение выражений: </a:t>
                </a:r>
              </a:p>
              <a:p>
                <a:pPr marL="0" indent="0">
                  <a:buNone/>
                </a:pPr>
                <a:r>
                  <a:rPr lang="ru-RU" sz="2600" i="1" dirty="0" smtClean="0"/>
                  <a:t>       </a:t>
                </a:r>
                <a:r>
                  <a:rPr lang="ru-RU" sz="2600" i="1" dirty="0" smtClean="0"/>
                  <a:t>m </a:t>
                </a:r>
                <a:r>
                  <a:rPr lang="ru-RU" sz="2600" dirty="0" smtClean="0"/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6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600" i="1" dirty="0"/>
                  <a:t>n</a:t>
                </a:r>
                <a:r>
                  <a:rPr lang="ru-RU" sz="2600" dirty="0"/>
                  <a:t>,  </a:t>
                </a:r>
                <a:r>
                  <a:rPr lang="ru-RU" sz="2600" i="1" dirty="0"/>
                  <a:t>-4</a:t>
                </a:r>
                <a:r>
                  <a:rPr lang="en-US" sz="2600" i="1" dirty="0"/>
                  <a:t>b </a:t>
                </a:r>
                <a:r>
                  <a:rPr lang="ru-RU" sz="2600" dirty="0"/>
                  <a:t>и -</a:t>
                </a:r>
                <a:r>
                  <a:rPr lang="ru-RU" sz="2600" i="1" dirty="0"/>
                  <a:t>7</a:t>
                </a:r>
                <a:r>
                  <a:rPr lang="en-US" sz="2600" i="1" dirty="0" smtClean="0"/>
                  <a:t>a</a:t>
                </a:r>
                <a:r>
                  <a:rPr lang="ru-RU" sz="2600" i="1" dirty="0"/>
                  <a:t>, 3а</a:t>
                </a:r>
                <a:r>
                  <a:rPr lang="ru-RU" sz="2600" dirty="0"/>
                  <a:t> и </a:t>
                </a:r>
                <a:r>
                  <a:rPr lang="ru-RU" sz="2600" i="1" dirty="0"/>
                  <a:t>0</a:t>
                </a:r>
                <a:r>
                  <a:rPr lang="ru-RU" sz="2600" i="1" dirty="0" smtClean="0"/>
                  <a:t>.</a:t>
                </a:r>
                <a:endParaRPr lang="ru-RU" sz="2600" dirty="0"/>
              </a:p>
              <a:p>
                <a:pPr marL="0" indent="0">
                  <a:buNone/>
                </a:pPr>
                <a:r>
                  <a:rPr lang="ru-RU" sz="2600" dirty="0" smtClean="0"/>
                  <a:t>  3</a:t>
                </a:r>
                <a:r>
                  <a:rPr lang="ru-RU" sz="2600" dirty="0"/>
                  <a:t>. Найдите удвоенное произведение выражений: </a:t>
                </a:r>
                <a:endParaRPr lang="ru-RU" sz="2600" dirty="0" smtClean="0"/>
              </a:p>
              <a:p>
                <a:pPr marL="0" indent="0">
                  <a:buNone/>
                </a:pPr>
                <a:r>
                  <a:rPr lang="ru-RU" sz="2600" i="1" dirty="0"/>
                  <a:t>-1 </a:t>
                </a:r>
                <a:r>
                  <a:rPr lang="ru-RU" sz="2600" dirty="0"/>
                  <a:t>и </a:t>
                </a:r>
                <a:r>
                  <a:rPr lang="ru-RU" sz="2600" i="1" dirty="0"/>
                  <a:t>1,</a:t>
                </a:r>
                <a:r>
                  <a:rPr lang="ru-RU" sz="2600" dirty="0"/>
                  <a:t>5</a:t>
                </a:r>
                <a:r>
                  <a:rPr lang="ru-RU" sz="2600" i="1" dirty="0"/>
                  <a:t>с</a:t>
                </a:r>
                <a:r>
                  <a:rPr lang="ru-RU" sz="2600" dirty="0"/>
                  <a:t>, </a:t>
                </a:r>
                <a:r>
                  <a:rPr lang="ru-RU" sz="2600" i="1" dirty="0" smtClean="0"/>
                  <a:t>11</a:t>
                </a:r>
                <a:r>
                  <a:rPr lang="en-US" sz="2600" i="1" dirty="0"/>
                  <a:t>ax</a:t>
                </a:r>
                <a:r>
                  <a:rPr lang="ru-RU" sz="2600" dirty="0"/>
                  <a:t> и </a:t>
                </a:r>
                <a:r>
                  <a:rPr lang="ru-RU" sz="2600" i="1" dirty="0"/>
                  <a:t>3</a:t>
                </a:r>
                <a:r>
                  <a:rPr lang="en-US" sz="2600" i="1" dirty="0"/>
                  <a:t>by</a:t>
                </a:r>
                <a:r>
                  <a:rPr lang="ru-RU" sz="2600" i="1" dirty="0"/>
                  <a:t>, 8а </a:t>
                </a:r>
                <a:r>
                  <a:rPr lang="ru-RU" sz="2600" dirty="0"/>
                  <a:t>и </a:t>
                </a:r>
                <a:r>
                  <a:rPr lang="ru-RU" sz="2600" i="1" dirty="0"/>
                  <a:t>-2.</a:t>
                </a:r>
                <a:endParaRPr lang="ru-RU" sz="2600" dirty="0"/>
              </a:p>
              <a:p>
                <a:pPr marL="0" indent="0">
                  <a:buNone/>
                </a:pPr>
                <a:r>
                  <a:rPr lang="ru-RU" sz="2600" dirty="0" smtClean="0"/>
                  <a:t>  4</a:t>
                </a:r>
                <a:r>
                  <a:rPr lang="ru-RU" sz="2600" dirty="0"/>
                  <a:t>. Прочитайте выражения: </a:t>
                </a:r>
                <a:endParaRPr lang="ru-RU" sz="2600" dirty="0" smtClean="0"/>
              </a:p>
              <a:p>
                <a:pPr marL="0" indent="0">
                  <a:buNone/>
                </a:pPr>
                <a:r>
                  <a:rPr lang="ru-RU" sz="2600" i="1" dirty="0" smtClean="0"/>
                  <a:t>      а+</a:t>
                </a:r>
                <a:r>
                  <a:rPr lang="en-US" sz="2600" i="1" dirty="0"/>
                  <a:t>b</a:t>
                </a:r>
                <a:r>
                  <a:rPr lang="ru-RU" sz="2600" i="1" dirty="0"/>
                  <a:t>; (а+</a:t>
                </a:r>
                <a:r>
                  <a:rPr lang="en-US" sz="2600" i="1" dirty="0"/>
                  <a:t>b</a:t>
                </a:r>
                <a:r>
                  <a:rPr lang="ru-RU" sz="2600" i="1" dirty="0"/>
                  <a:t>)²;  х-у; х²−</a:t>
                </a:r>
                <a:r>
                  <a:rPr lang="en-US" sz="2600" i="1" dirty="0" smtClean="0"/>
                  <a:t>y</a:t>
                </a:r>
                <a:r>
                  <a:rPr lang="ru-RU" sz="2600" i="1" dirty="0" smtClean="0"/>
                  <a:t>;</a:t>
                </a:r>
                <a:r>
                  <a:rPr lang="ru-RU" sz="2600" i="1" dirty="0"/>
                  <a:t>(х-у)²;   х²−</a:t>
                </a:r>
                <a:r>
                  <a:rPr lang="en-US" sz="2600" i="1" dirty="0"/>
                  <a:t>y</a:t>
                </a:r>
                <a:r>
                  <a:rPr lang="ru-RU" sz="2600" i="1" dirty="0"/>
                  <a:t>².</a:t>
                </a:r>
                <a:endParaRPr lang="ru-RU" sz="2600" dirty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229600" cy="4392488"/>
              </a:xfrm>
              <a:blipFill>
                <a:blip r:embed="rId2"/>
                <a:stretch>
                  <a:fillRect l="-1333" t="-12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403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«ПОЛЕ СООТВЕТСТВИЙ»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205477"/>
              </p:ext>
            </p:extLst>
          </p:nvPr>
        </p:nvGraphicFramePr>
        <p:xfrm>
          <a:off x="1128713" y="1484313"/>
          <a:ext cx="6886575" cy="3887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5085">
                  <a:extLst>
                    <a:ext uri="{9D8B030D-6E8A-4147-A177-3AD203B41FA5}">
                      <a16:colId xmlns:a16="http://schemas.microsoft.com/office/drawing/2014/main" val="2400527756"/>
                    </a:ext>
                  </a:extLst>
                </a:gridCol>
                <a:gridCol w="1639545">
                  <a:extLst>
                    <a:ext uri="{9D8B030D-6E8A-4147-A177-3AD203B41FA5}">
                      <a16:colId xmlns:a16="http://schemas.microsoft.com/office/drawing/2014/main" val="3640771905"/>
                    </a:ext>
                  </a:extLst>
                </a:gridCol>
                <a:gridCol w="887980">
                  <a:extLst>
                    <a:ext uri="{9D8B030D-6E8A-4147-A177-3AD203B41FA5}">
                      <a16:colId xmlns:a16="http://schemas.microsoft.com/office/drawing/2014/main" val="3898139264"/>
                    </a:ext>
                  </a:extLst>
                </a:gridCol>
                <a:gridCol w="1866650">
                  <a:extLst>
                    <a:ext uri="{9D8B030D-6E8A-4147-A177-3AD203B41FA5}">
                      <a16:colId xmlns:a16="http://schemas.microsoft.com/office/drawing/2014/main" val="824561611"/>
                    </a:ext>
                  </a:extLst>
                </a:gridCol>
                <a:gridCol w="1377315">
                  <a:extLst>
                    <a:ext uri="{9D8B030D-6E8A-4147-A177-3AD203B41FA5}">
                      <a16:colId xmlns:a16="http://schemas.microsoft.com/office/drawing/2014/main" val="904765084"/>
                    </a:ext>
                  </a:extLst>
                </a:gridCol>
              </a:tblGrid>
              <a:tr h="689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№ формулы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формула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№ ответа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ответ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буква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2395335631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(x+3)²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4x²-9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1068725575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x²-16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16x²-40xy+25y²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2373762093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(2x-3)(2x+3)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(x-4)(x+4)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440303272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81-18x+x²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(3y+6x)²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3513491363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(4x-5y)²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x²+6x+9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4151245222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25x²-49y²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(9-x)²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2170175440"/>
                  </a:ext>
                </a:extLst>
              </a:tr>
              <a:tr h="4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9y²+36yx+36x²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(5x-7y)(5x+7y)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0" marB="47630"/>
                </a:tc>
                <a:extLst>
                  <a:ext uri="{0D108BD9-81ED-4DB2-BD59-A6C34878D82A}">
                    <a16:rowId xmlns:a16="http://schemas.microsoft.com/office/drawing/2014/main" val="4099407809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5621338"/>
          <a:ext cx="6095999" cy="97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2099289888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3261515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5430178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94698548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88054874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41961494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513294930"/>
                    </a:ext>
                  </a:extLst>
                </a:gridCol>
              </a:tblGrid>
              <a:tr h="4881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1084844124"/>
                  </a:ext>
                </a:extLst>
              </a:tr>
              <a:tr h="488156"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val="9329758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63713" y="6108700"/>
            <a:ext cx="52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Д</a:t>
            </a:r>
            <a:endParaRPr lang="ru-RU" altLang="ru-RU" sz="18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27313" y="6108700"/>
            <a:ext cx="528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И</a:t>
            </a:r>
            <a:endParaRPr lang="ru-RU" altLang="ru-RU" sz="1800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492500" y="6108700"/>
            <a:ext cx="52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О</a:t>
            </a:r>
            <a:endParaRPr lang="ru-RU" altLang="ru-RU" sz="1800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56100" y="6108700"/>
            <a:ext cx="52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Ф</a:t>
            </a:r>
            <a:endParaRPr lang="ru-RU" altLang="ru-RU" sz="1800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92080" y="6108700"/>
            <a:ext cx="52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А</a:t>
            </a:r>
            <a:endParaRPr lang="ru-RU" altLang="ru-RU" sz="1800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03938" y="6108700"/>
            <a:ext cx="52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Н</a:t>
            </a:r>
            <a:endParaRPr lang="ru-RU" altLang="ru-RU" sz="1800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967538" y="6115050"/>
            <a:ext cx="528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 smtClean="0"/>
              <a:t>Т</a:t>
            </a:r>
            <a:endParaRPr lang="ru-RU" alt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07950" y="1341438"/>
            <a:ext cx="8759825" cy="53244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484313"/>
            <a:ext cx="3943350" cy="474821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457200" y="477838"/>
            <a:ext cx="8229600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ДИОФАНТ АЛЕКСАНДРИЙСКИЙ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27525" y="1341438"/>
            <a:ext cx="4540250" cy="5324475"/>
          </a:xfrm>
          <a:prstGeom prst="rect">
            <a:avLst/>
          </a:prstGeom>
          <a:solidFill>
            <a:srgbClr val="FFFFCC"/>
          </a:solidFill>
        </p:spPr>
        <p:txBody>
          <a:bodyPr>
            <a:spAutoFit/>
          </a:bodyPr>
          <a:lstStyle/>
          <a:p>
            <a:pPr indent="355600" algn="just">
              <a:defRPr/>
            </a:pPr>
            <a:r>
              <a:rPr lang="ru-RU" sz="2000" dirty="0">
                <a:latin typeface="+mn-lt"/>
                <a:cs typeface="Times New Roman" panose="02020603050405020304" pitchFamily="18" charset="0"/>
              </a:rPr>
              <a:t>Очень давно, в Древней Греции жили и работали замечательные ученые-математики, которые всю свою жизнь отдали служению науке. В то время все алгебраические утверждения выражали в </a:t>
            </a:r>
            <a:r>
              <a:rPr lang="ru-RU" sz="2000" dirty="0" err="1">
                <a:latin typeface="+mn-lt"/>
                <a:cs typeface="Times New Roman" panose="02020603050405020304" pitchFamily="18" charset="0"/>
              </a:rPr>
              <a:t>геомет-рической</a:t>
            </a:r>
            <a:r>
              <a:rPr lang="ru-RU" sz="2000" dirty="0">
                <a:latin typeface="+mn-lt"/>
                <a:cs typeface="Times New Roman" panose="02020603050405020304" pitchFamily="18" charset="0"/>
              </a:rPr>
              <a:t> форме. </a:t>
            </a:r>
          </a:p>
          <a:p>
            <a:pPr indent="355600" algn="just">
              <a:defRPr/>
            </a:pPr>
            <a:r>
              <a:rPr lang="ru-RU" sz="2000" dirty="0">
                <a:latin typeface="+mn-lt"/>
                <a:cs typeface="Times New Roman" panose="02020603050405020304" pitchFamily="18" charset="0"/>
              </a:rPr>
              <a:t>Первым ученым, который отказался от геометрических </a:t>
            </a:r>
            <a:r>
              <a:rPr lang="ru-RU" sz="2000" dirty="0" err="1">
                <a:latin typeface="+mn-lt"/>
                <a:cs typeface="Times New Roman" panose="02020603050405020304" pitchFamily="18" charset="0"/>
              </a:rPr>
              <a:t>спо-собов</a:t>
            </a:r>
            <a:r>
              <a:rPr lang="ru-RU" sz="2000" dirty="0">
                <a:latin typeface="+mn-lt"/>
                <a:cs typeface="Times New Roman" panose="02020603050405020304" pitchFamily="18" charset="0"/>
              </a:rPr>
              <a:t> выражения и перешел к алгебраическим уравнениям, был древнегреческий ученый-математик, живший в 3 веке до нашей эры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Диофант.</a:t>
            </a:r>
            <a:r>
              <a:rPr lang="ru-RU" sz="2000" dirty="0">
                <a:latin typeface="+mn-lt"/>
                <a:cs typeface="Times New Roman" panose="02020603050405020304" pitchFamily="18" charset="0"/>
              </a:rPr>
              <a:t> </a:t>
            </a:r>
          </a:p>
          <a:p>
            <a:pPr indent="355600" algn="just">
              <a:defRPr/>
            </a:pPr>
            <a:r>
              <a:rPr lang="ru-RU" sz="2000" dirty="0">
                <a:latin typeface="+mn-lt"/>
                <a:cs typeface="Times New Roman" panose="02020603050405020304" pitchFamily="18" charset="0"/>
              </a:rPr>
              <a:t>Появились формулы, которые стали называться формулами сокращенного умножения.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403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 smtClean="0">
                <a:solidFill>
                  <a:schemeClr val="accent5">
                    <a:lumMod val="25000"/>
                  </a:schemeClr>
                </a:solidFill>
              </a:rPr>
              <a:t>«ОЗЕРО ОШИБОК»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863600" y="1628775"/>
            <a:ext cx="7416800" cy="46640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(4у-3х)(4у+3х)=</a:t>
            </a:r>
            <a:r>
              <a:rPr lang="ru-RU" altLang="ru-RU" sz="26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8у²-9х²</a:t>
            </a:r>
            <a:r>
              <a:rPr lang="ru-RU" alt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8у²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16у²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100х²-4у²=(50х-2у)(50х+2у)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50х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10х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(3х+у)²=9х²-6ху+у²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-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6ху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+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6ху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(6a-9c)²=36a²-54ac+81c²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-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54ac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-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108ac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4у²- 14у + 1=(2у – 1)²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–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14у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2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-4у</a:t>
            </a:r>
            <a:r>
              <a:rPr lang="ru-RU" alt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02171775"/>
      </p:ext>
    </p:extLst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531</Words>
  <Application>Microsoft Office PowerPoint</Application>
  <PresentationFormat>Экран (4:3)</PresentationFormat>
  <Paragraphs>174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Calibri</vt:lpstr>
      <vt:lpstr>Cambria Math</vt:lpstr>
      <vt:lpstr>Times New Roman</vt:lpstr>
      <vt:lpstr>Wingdings</vt:lpstr>
      <vt:lpstr>Пиксел</vt:lpstr>
      <vt:lpstr>Документ</vt:lpstr>
      <vt:lpstr>Урок алгебры в 7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алгебры в 7 классе</dc:title>
  <dc:creator>Юрий</dc:creator>
  <cp:lastModifiedBy>Пользователь</cp:lastModifiedBy>
  <cp:revision>40</cp:revision>
  <dcterms:created xsi:type="dcterms:W3CDTF">2008-11-12T14:54:48Z</dcterms:created>
  <dcterms:modified xsi:type="dcterms:W3CDTF">2022-02-25T07:54:56Z</dcterms:modified>
</cp:coreProperties>
</file>