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5" r:id="rId6"/>
    <p:sldId id="282" r:id="rId7"/>
    <p:sldId id="283" r:id="rId8"/>
    <p:sldId id="284" r:id="rId9"/>
    <p:sldId id="275" r:id="rId10"/>
    <p:sldId id="276" r:id="rId11"/>
    <p:sldId id="277" r:id="rId12"/>
    <p:sldId id="278" r:id="rId13"/>
    <p:sldId id="279" r:id="rId14"/>
    <p:sldId id="280" r:id="rId15"/>
    <p:sldId id="266" r:id="rId16"/>
    <p:sldId id="267" r:id="rId17"/>
    <p:sldId id="272" r:id="rId18"/>
    <p:sldId id="273" r:id="rId19"/>
    <p:sldId id="274" r:id="rId20"/>
    <p:sldId id="268" r:id="rId21"/>
    <p:sldId id="269" r:id="rId22"/>
    <p:sldId id="270" r:id="rId23"/>
    <p:sldId id="271" r:id="rId24"/>
    <p:sldId id="262" r:id="rId25"/>
    <p:sldId id="285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648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DB0C5-6A97-4D6A-9AC3-56308DF4A004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13583-DA65-4D5B-AA66-C51F8D99D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29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7D0D-70E9-4C3B-89ED-5329145861BD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36189-09C4-47E3-A246-3C4CCE369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67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4DFD5-3173-46A0-B3BB-78449F3BC662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3750-7F39-4BF2-BFF0-3D693D168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3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753DC-B510-4B70-A765-78BBA1C5378D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B3CE-712A-4546-8417-4EB0DA824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38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92E74-AB22-4318-90A6-9581F3E800FF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E4ADB-F256-476D-A90A-892BBB11C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5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876A-060E-444B-800F-BF158C68EB9E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34661-E218-4997-B323-20DBCD48E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0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BBA39-881C-4217-991F-A425F4F35B9A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45CA-0561-4E93-9CE2-ACDC7695F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3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85DDB-1B2D-47BC-95CD-64157E170265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21D73-0EA2-48B8-9AB6-ED8FD8F8E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2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4B1C-EE6B-4BA6-A976-3BB0ACC0C30D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71F78-D5FC-4A5F-B4DE-D642EFA30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8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BFCF-7DF5-4CE8-82CF-7590FDC9C94F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3DFC2-98EB-4286-9E1F-D6F52D71F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D31FC-55F3-4EB4-A0A4-8F9F6F248096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DD93-42E3-4538-87B0-F84A6E5AF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4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8458B-DE1B-4468-82E4-EF892BCF8F77}" type="datetimeFigureOut">
              <a:rPr lang="ru-RU"/>
              <a:pPr>
                <a:defRPr/>
              </a:pPr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CE40E3-D6AC-4F59-82F4-B31AFE968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am-turizm.ru/baikal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5%D1%80%D0%B6%D0%B0%D0%B2%D0%B0_(%D1%81%D0%B8%D0%BC%D0%B2%D0%BE%D0%BB)" TargetMode="External"/><Relationship Id="rId2" Type="http://schemas.openxmlformats.org/officeDocument/2006/relationships/hyperlink" Target="https://ru.wikipedia.org/wiki/%D0%A1%D0%BA%D0%B8%D0%BF%D0%B5%D1%82%D1%8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491880" y="2130425"/>
            <a:ext cx="496632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РОССИЯ –НАША РОДИНА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157192"/>
            <a:ext cx="3744416" cy="576064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err="1" smtClean="0">
                <a:solidFill>
                  <a:schemeClr val="tx1"/>
                </a:solidFill>
              </a:rPr>
              <a:t>Немыслина</a:t>
            </a:r>
            <a:r>
              <a:rPr lang="ru-RU" sz="1200" b="1" dirty="0" smtClean="0">
                <a:solidFill>
                  <a:schemeClr val="tx1"/>
                </a:solidFill>
              </a:rPr>
              <a:t> Светлана Владимировна,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>
                <a:solidFill>
                  <a:schemeClr val="tx1"/>
                </a:solidFill>
              </a:rPr>
              <a:t>у</a:t>
            </a:r>
            <a:r>
              <a:rPr lang="ru-RU" sz="1200" b="1" dirty="0" smtClean="0">
                <a:solidFill>
                  <a:schemeClr val="tx1"/>
                </a:solidFill>
              </a:rPr>
              <a:t>читель начальных классов,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b="1" dirty="0" err="1" smtClean="0">
                <a:solidFill>
                  <a:schemeClr val="tx1"/>
                </a:solidFill>
              </a:rPr>
              <a:t>г.Саров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 Нижегородской области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asha-kniga.com/images/products/935716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97" y="462990"/>
            <a:ext cx="8453567" cy="599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8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836712"/>
            <a:ext cx="5626968" cy="5289451"/>
          </a:xfrm>
        </p:spPr>
        <p:txBody>
          <a:bodyPr/>
          <a:lstStyle/>
          <a:p>
            <a:r>
              <a:rPr lang="ru-RU" sz="2800" dirty="0"/>
              <a:t>В России около </a:t>
            </a:r>
            <a:r>
              <a:rPr lang="ru-RU" sz="2800" dirty="0" smtClean="0"/>
              <a:t>3 миллионов </a:t>
            </a:r>
            <a:r>
              <a:rPr lang="ru-RU" sz="2800" dirty="0"/>
              <a:t>рек, из которых самые большие: Волга, Енисей, Лена, Обь и Амур. </a:t>
            </a:r>
            <a:endParaRPr lang="ru-RU" sz="2800" dirty="0" smtClean="0"/>
          </a:p>
        </p:txBody>
      </p:sp>
      <p:pic>
        <p:nvPicPr>
          <p:cNvPr id="13" name="Picture 6" descr="http://zdes.com.ua/wp-content/uploads/2016/03/%D0%B2%D0%BE%D0%BB%D0%B3%D0%B0-300x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48880"/>
            <a:ext cx="4392487" cy="29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sreda24.ru/media/k2/items/cache/c69e8f1ae422a507cd1a8d70ce0bd45c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88" y="2393679"/>
            <a:ext cx="4193518" cy="290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motornews.su/uploads/2017-03/1489843747_Most-cherez-Lenu-v-Yaku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51360"/>
            <a:ext cx="4364249" cy="316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i043.radikal.ru/0804/bb/8cd589c9c3a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986" y="2348880"/>
            <a:ext cx="4439816" cy="344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://www.cpweb.gov.cn/uploads/allimg/140108/5429-14010Q0202C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011" y="2492896"/>
            <a:ext cx="4931869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42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764704"/>
            <a:ext cx="4906888" cy="5361459"/>
          </a:xfrm>
        </p:spPr>
        <p:txBody>
          <a:bodyPr/>
          <a:lstStyle/>
          <a:p>
            <a:r>
              <a:rPr lang="ru-RU" sz="2000" dirty="0"/>
              <a:t>Самые большие озера: </a:t>
            </a:r>
            <a:r>
              <a:rPr lang="ru-RU" sz="2000" dirty="0">
                <a:hlinkClick r:id="rId2"/>
              </a:rPr>
              <a:t>Байкал</a:t>
            </a:r>
            <a:r>
              <a:rPr lang="ru-RU" sz="2000" dirty="0"/>
              <a:t>, Ладожское, Онежское и Таймыр.</a:t>
            </a:r>
          </a:p>
          <a:p>
            <a:endParaRPr lang="ru-RU" dirty="0"/>
          </a:p>
        </p:txBody>
      </p:sp>
      <p:pic>
        <p:nvPicPr>
          <p:cNvPr id="7170" name="Picture 2" descr="C:\Users\user\Desktop\portalrf003-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4392149" cy="329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494116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dirty="0"/>
              <a:t>Байкал - самое глубокое озеро в мире и самый крупный источник пресной воды на планете. </a:t>
            </a:r>
          </a:p>
        </p:txBody>
      </p:sp>
    </p:spTree>
    <p:extLst>
      <p:ext uri="{BB962C8B-B14F-4D97-AF65-F5344CB8AC3E}">
        <p14:creationId xmlns:p14="http://schemas.microsoft.com/office/powerpoint/2010/main" val="17922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692696"/>
            <a:ext cx="5338936" cy="5433467"/>
          </a:xfrm>
        </p:spPr>
        <p:txBody>
          <a:bodyPr/>
          <a:lstStyle/>
          <a:p>
            <a:r>
              <a:rPr lang="ru-RU" sz="2000" dirty="0"/>
              <a:t>Территория </a:t>
            </a:r>
            <a:r>
              <a:rPr lang="ru-RU" sz="2000" dirty="0" smtClean="0"/>
              <a:t>омывается </a:t>
            </a:r>
            <a:r>
              <a:rPr lang="ru-RU" sz="2000" dirty="0"/>
              <a:t>12 </a:t>
            </a:r>
            <a:r>
              <a:rPr lang="ru-RU" sz="2000" dirty="0" smtClean="0"/>
              <a:t>морями.</a:t>
            </a:r>
          </a:p>
          <a:p>
            <a:endParaRPr lang="ru-RU" sz="2000" dirty="0"/>
          </a:p>
        </p:txBody>
      </p:sp>
      <p:pic>
        <p:nvPicPr>
          <p:cNvPr id="8194" name="Picture 2" descr="C:\Users\user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91653"/>
            <a:ext cx="5222249" cy="39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8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620688"/>
            <a:ext cx="5482952" cy="550547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Находится самый большой в мире действующий вулкан - Ключевская Сопка: </a:t>
            </a:r>
            <a:r>
              <a:rPr lang="ru-RU" sz="2000" dirty="0" smtClean="0"/>
              <a:t>за </a:t>
            </a:r>
            <a:r>
              <a:rPr lang="ru-RU" sz="2000" dirty="0"/>
              <a:t>последние почти 300 лет извержения происходили более 50 раз.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Возраст </a:t>
            </a:r>
            <a:r>
              <a:rPr lang="ru-RU" sz="2000" dirty="0"/>
              <a:t>вулкана приблизительно 7.000 лет.</a:t>
            </a:r>
            <a:r>
              <a:rPr lang="ru-RU" sz="2800" dirty="0"/>
              <a:t> </a:t>
            </a:r>
          </a:p>
        </p:txBody>
      </p:sp>
      <p:pic>
        <p:nvPicPr>
          <p:cNvPr id="9218" name="Picture 2" descr="http://i.pipec.ru/20110831/600px/96708283482008_kluchevskaja-sop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96885"/>
            <a:ext cx="4896544" cy="32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836712"/>
            <a:ext cx="4834880" cy="58092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СИМВОЛЫ РФ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r>
              <a:rPr lang="ru-RU" dirty="0" smtClean="0"/>
              <a:t>Флаг</a:t>
            </a:r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Белый цвет-благородство, свобода, чистота помыслов.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Синий- величие, верность.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Красный – смелость, отвага, мужество.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22 августа- День Российского флага</a:t>
            </a:r>
            <a:endParaRPr lang="ru-RU" sz="2000" b="1" dirty="0"/>
          </a:p>
        </p:txBody>
      </p:sp>
      <p:pic>
        <p:nvPicPr>
          <p:cNvPr id="4098" name="Picture 2" descr="C:\Users\user\Desktop\Russia-300x2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05426"/>
            <a:ext cx="1855760" cy="126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8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764704"/>
            <a:ext cx="5266928" cy="652934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СИМВОЛЫ РФ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/>
          <a:lstStyle/>
          <a:p>
            <a:r>
              <a:rPr lang="ru-RU" dirty="0" smtClean="0"/>
              <a:t>Герб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user\Desktop\257811_orig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02485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9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908720"/>
            <a:ext cx="5050904" cy="64807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ГЕРБ РФ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844824"/>
            <a:ext cx="4762872" cy="4281339"/>
          </a:xfrm>
        </p:spPr>
        <p:txBody>
          <a:bodyPr/>
          <a:lstStyle/>
          <a:p>
            <a:r>
              <a:rPr lang="ru-RU" sz="1600" dirty="0"/>
              <a:t>Государственный герб Российской Федерации представляет собой четырёхугольный, с закруглёнными нижними углами, заострённый в оконечности красный геральдический щит с золотым двуглавым орлом, поднявшим вверх расправленные крылья. Орёл увенчан двумя малыми коронами и — над ними — одной большой короной, соединёнными лентой. В правой лапе орла — </a:t>
            </a:r>
            <a:r>
              <a:rPr lang="ru-RU" sz="1600" dirty="0">
                <a:hlinkClick r:id="rId2" tooltip="Скипетр"/>
              </a:rPr>
              <a:t>скипетр</a:t>
            </a:r>
            <a:r>
              <a:rPr lang="ru-RU" sz="1600" dirty="0"/>
              <a:t>, в левой — </a:t>
            </a:r>
            <a:r>
              <a:rPr lang="ru-RU" sz="1600" dirty="0">
                <a:hlinkClick r:id="rId3" tooltip="Держава (символ)"/>
              </a:rPr>
              <a:t>держава</a:t>
            </a:r>
            <a:r>
              <a:rPr lang="ru-RU" sz="1600" dirty="0"/>
              <a:t>. На груди орла, в красном щите, — серебряный всадник в синем плаще на серебряном коне, поражающий серебряным копьём чёрного, опрокинутого навзничь и попранного конём дракона</a:t>
            </a:r>
          </a:p>
        </p:txBody>
      </p:sp>
    </p:spTree>
    <p:extLst>
      <p:ext uri="{BB962C8B-B14F-4D97-AF65-F5344CB8AC3E}">
        <p14:creationId xmlns:p14="http://schemas.microsoft.com/office/powerpoint/2010/main" val="23642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764704"/>
            <a:ext cx="4330824" cy="5361459"/>
          </a:xfrm>
        </p:spPr>
        <p:txBody>
          <a:bodyPr/>
          <a:lstStyle/>
          <a:p>
            <a:r>
              <a:rPr lang="ru-RU" sz="2400" b="1" dirty="0" smtClean="0"/>
              <a:t>Скипетр</a:t>
            </a:r>
            <a:r>
              <a:rPr lang="ru-RU" sz="2400" dirty="0"/>
              <a:t> — древнейший символ власти, употреблялся ещё </a:t>
            </a:r>
            <a:r>
              <a:rPr lang="ru-RU" sz="2400" dirty="0" smtClean="0"/>
              <a:t>фараонами.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026" name="Picture 2" descr="C:\Users\user\Desktop\41ykzxAPH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3389362" cy="33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20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052736"/>
            <a:ext cx="4618856" cy="5073427"/>
          </a:xfrm>
        </p:spPr>
        <p:txBody>
          <a:bodyPr/>
          <a:lstStyle/>
          <a:p>
            <a:r>
              <a:rPr lang="ru-RU" sz="2400" b="1" dirty="0" smtClean="0"/>
              <a:t>Держава </a:t>
            </a:r>
            <a:r>
              <a:rPr lang="ru-RU" sz="2400" dirty="0" smtClean="0"/>
              <a:t>- золотой </a:t>
            </a:r>
            <a:r>
              <a:rPr lang="ru-RU" sz="2400" dirty="0"/>
              <a:t>шар с крестом наверху, служивший эмблемой </a:t>
            </a:r>
            <a:r>
              <a:rPr lang="ru-RU" sz="2400" dirty="0" smtClean="0"/>
              <a:t>власти монарха.</a:t>
            </a:r>
            <a:r>
              <a:rPr lang="ru-RU" sz="2400" dirty="0"/>
              <a:t> 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2050" name="Picture 2" descr="C:\Users\user\Desktop\1354817418-0305657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70019"/>
            <a:ext cx="2450564" cy="369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87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124744"/>
            <a:ext cx="4906888" cy="50014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Великую землю,</a:t>
            </a:r>
          </a:p>
          <a:p>
            <a:pPr marL="0" indent="0">
              <a:buNone/>
            </a:pPr>
            <a:r>
              <a:rPr lang="ru-RU" dirty="0" smtClean="0"/>
              <a:t>Любимую землю, </a:t>
            </a:r>
          </a:p>
          <a:p>
            <a:pPr marL="0" indent="0">
              <a:buNone/>
            </a:pPr>
            <a:r>
              <a:rPr lang="ru-RU" dirty="0" smtClean="0"/>
              <a:t>Где мы родились и живём,</a:t>
            </a:r>
          </a:p>
          <a:p>
            <a:pPr marL="0" indent="0">
              <a:buNone/>
            </a:pPr>
            <a:r>
              <a:rPr lang="ru-RU" dirty="0" smtClean="0"/>
              <a:t>Мы Родиной светлой,</a:t>
            </a:r>
          </a:p>
          <a:p>
            <a:pPr marL="0" indent="0">
              <a:buNone/>
            </a:pPr>
            <a:r>
              <a:rPr lang="ru-RU" dirty="0" smtClean="0"/>
              <a:t>Мы Родиной нашей, </a:t>
            </a:r>
          </a:p>
          <a:p>
            <a:pPr marL="0" indent="0">
              <a:buNone/>
            </a:pPr>
            <a:r>
              <a:rPr lang="ru-RU" dirty="0" smtClean="0"/>
              <a:t>Мы Родиной милой зовём.</a:t>
            </a:r>
          </a:p>
        </p:txBody>
      </p:sp>
    </p:spTree>
    <p:extLst>
      <p:ext uri="{BB962C8B-B14F-4D97-AF65-F5344CB8AC3E}">
        <p14:creationId xmlns:p14="http://schemas.microsoft.com/office/powerpoint/2010/main" val="41541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692696"/>
            <a:ext cx="5266928" cy="868958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СИМВОЛЫ РФ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5" y="1600201"/>
            <a:ext cx="4618855" cy="4421088"/>
          </a:xfrm>
        </p:spPr>
        <p:txBody>
          <a:bodyPr/>
          <a:lstStyle/>
          <a:p>
            <a:r>
              <a:rPr lang="ru-RU" dirty="0" smtClean="0"/>
              <a:t>Гимн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7" name="Picture 3" descr="C:\Users\user\Desktop\mihalkov_s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2204863"/>
            <a:ext cx="1728193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74334" y="5013176"/>
            <a:ext cx="15154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Сергей </a:t>
            </a:r>
          </a:p>
          <a:p>
            <a:pPr algn="ctr"/>
            <a:r>
              <a:rPr lang="ru-RU" sz="1400" b="1" dirty="0" smtClean="0"/>
              <a:t>Владимирович</a:t>
            </a:r>
          </a:p>
          <a:p>
            <a:pPr algn="ctr"/>
            <a:r>
              <a:rPr lang="ru-RU" sz="1400" b="1" dirty="0" smtClean="0"/>
              <a:t> Михалков</a:t>
            </a:r>
            <a:endParaRPr lang="ru-RU" sz="1400" b="1" dirty="0"/>
          </a:p>
        </p:txBody>
      </p:sp>
      <p:pic>
        <p:nvPicPr>
          <p:cNvPr id="6148" name="Picture 4" descr="C:\Users\user\Desktop\70950_aleksandr-vasilevich-aleksandrov-gim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66" y="2060848"/>
            <a:ext cx="1667669" cy="227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0233" y="4365104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Александр </a:t>
            </a:r>
          </a:p>
          <a:p>
            <a:pPr algn="ctr"/>
            <a:r>
              <a:rPr lang="ru-RU" sz="1400" b="1" dirty="0" smtClean="0"/>
              <a:t>Васильевич</a:t>
            </a:r>
          </a:p>
          <a:p>
            <a:pPr algn="ctr"/>
            <a:r>
              <a:rPr lang="ru-RU" sz="1400" b="1" dirty="0" smtClean="0"/>
              <a:t>Александров</a:t>
            </a:r>
            <a:endParaRPr lang="ru-RU" sz="1400" b="1" dirty="0"/>
          </a:p>
        </p:txBody>
      </p:sp>
      <p:pic>
        <p:nvPicPr>
          <p:cNvPr id="6149" name="Picture 5" descr="C:\Users\user\Desktop\al_goman_r_alehno_a_panajotov_gimn_rossi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17" y="620688"/>
            <a:ext cx="3561643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4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836712"/>
            <a:ext cx="5050904" cy="58092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ПРЕЗИДЕНТ РФ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412776"/>
            <a:ext cx="4762872" cy="471338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/>
              <a:t>Путин </a:t>
            </a:r>
          </a:p>
          <a:p>
            <a:pPr marL="0" indent="0" algn="ctr">
              <a:buNone/>
            </a:pPr>
            <a:r>
              <a:rPr lang="ru-RU" sz="2400" b="1" dirty="0" smtClean="0"/>
              <a:t>Владимир Владимирович</a:t>
            </a:r>
          </a:p>
          <a:p>
            <a:pPr marL="0" indent="0" algn="ctr">
              <a:buNone/>
            </a:pPr>
            <a:endParaRPr lang="ru-RU" sz="2800" b="1" dirty="0"/>
          </a:p>
        </p:txBody>
      </p:sp>
      <p:pic>
        <p:nvPicPr>
          <p:cNvPr id="7170" name="Picture 2" descr="C:\Users\user\Desktop\u_0afec467268fa99f16ede7c715f67760_8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9" t="11596" r="651" b="14256"/>
          <a:stretch/>
        </p:blipFill>
        <p:spPr bwMode="auto">
          <a:xfrm>
            <a:off x="4499992" y="2348879"/>
            <a:ext cx="3705572" cy="379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19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764704"/>
            <a:ext cx="4906888" cy="65293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НЕОФИЦИАЛЬНЫЕ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СИМВОЛЫ РОССИИ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user\Desktop\0f992319f0375fb37b8d3863da93aed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69314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5044668744_1815a972bb_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92880"/>
            <a:ext cx="3024336" cy="453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908720"/>
            <a:ext cx="5266928" cy="50891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НАРОДЫ РОССИИ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 smtClean="0"/>
              <a:t>Россия - многонациональная страна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более 160 народов</a:t>
            </a:r>
          </a:p>
          <a:p>
            <a:r>
              <a:rPr lang="ru-RU" sz="2000" dirty="0" smtClean="0"/>
              <a:t>142 </a:t>
            </a:r>
            <a:r>
              <a:rPr lang="ru-RU" sz="2000" dirty="0" err="1" smtClean="0"/>
              <a:t>млн.человек</a:t>
            </a:r>
            <a:endParaRPr lang="ru-RU" sz="2000" dirty="0" smtClean="0"/>
          </a:p>
          <a:p>
            <a:r>
              <a:rPr lang="ru-RU" sz="2000" dirty="0"/>
              <a:t>р</a:t>
            </a:r>
            <a:r>
              <a:rPr lang="ru-RU" sz="2000" dirty="0" smtClean="0"/>
              <a:t>усские - 80% жителей страны</a:t>
            </a:r>
          </a:p>
          <a:p>
            <a:r>
              <a:rPr lang="ru-RU" sz="2000" dirty="0"/>
              <a:t>т</a:t>
            </a:r>
            <a:r>
              <a:rPr lang="ru-RU" sz="2000" dirty="0" smtClean="0"/>
              <a:t>атары, чуваши, мордва, цыгане, евреи, буряты, калмыки, грузины, немцы, армяне, якуты, белорусы, молдаване, корейцы и другие</a:t>
            </a:r>
            <a:endParaRPr lang="ru-RU" sz="2000" dirty="0"/>
          </a:p>
        </p:txBody>
      </p:sp>
      <p:pic>
        <p:nvPicPr>
          <p:cNvPr id="9218" name="Picture 2" descr="C:\Users\user\Desktop\bf121bb5b2f85d508c66295fd0087e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2" cy="603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6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764704"/>
            <a:ext cx="483488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Для </a:t>
            </a:r>
            <a:r>
              <a:rPr lang="ru-RU" sz="2800" dirty="0"/>
              <a:t>России город – частица, </a:t>
            </a:r>
            <a:br>
              <a:rPr lang="ru-RU" sz="2800" dirty="0"/>
            </a:br>
            <a:r>
              <a:rPr lang="ru-RU" sz="2800" dirty="0"/>
              <a:t>А для нас – родительский дом. </a:t>
            </a:r>
            <a:br>
              <a:rPr lang="ru-RU" sz="2800" dirty="0"/>
            </a:br>
            <a:r>
              <a:rPr lang="ru-RU" sz="2800" dirty="0"/>
              <a:t>И мы рады, что можем гордиться</a:t>
            </a:r>
            <a:br>
              <a:rPr lang="ru-RU" sz="2800" dirty="0"/>
            </a:br>
            <a:r>
              <a:rPr lang="ru-RU" sz="2800" dirty="0"/>
              <a:t>Малой Родиной, где мы </a:t>
            </a:r>
            <a:r>
              <a:rPr lang="ru-RU" sz="2800" dirty="0" smtClean="0"/>
              <a:t>живём.</a:t>
            </a:r>
            <a:r>
              <a:rPr lang="ru-RU" sz="2800" dirty="0"/>
              <a:t> 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user\Desktop\sarov-bell-t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7" y="548680"/>
            <a:ext cx="349589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831c277b8cd1f7373be600ace8143ca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14067"/>
            <a:ext cx="3537638" cy="235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81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Список литературы: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54726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sz="2800" dirty="0" smtClean="0"/>
          </a:p>
          <a:p>
            <a:pPr marL="0" indent="0" algn="r">
              <a:buNone/>
            </a:pPr>
            <a:r>
              <a:rPr lang="ru-RU" sz="2800" dirty="0" smtClean="0"/>
              <a:t>  </a:t>
            </a:r>
            <a:r>
              <a:rPr lang="ru-RU" sz="2400" dirty="0" smtClean="0"/>
              <a:t>  1</a:t>
            </a:r>
            <a:r>
              <a:rPr lang="ru-RU" sz="2400" dirty="0"/>
              <a:t>.	 </a:t>
            </a:r>
            <a:r>
              <a:rPr lang="ru-RU" sz="2400" dirty="0" err="1"/>
              <a:t>Т.В.Комарова</a:t>
            </a:r>
            <a:r>
              <a:rPr lang="ru-RU" sz="2400" dirty="0"/>
              <a:t>.  Рабочая тетрадь</a:t>
            </a:r>
            <a:r>
              <a:rPr lang="ru-RU" sz="2400" dirty="0" smtClean="0"/>
              <a:t>.</a:t>
            </a:r>
          </a:p>
          <a:p>
            <a:pPr marL="0" indent="0" algn="r">
              <a:buNone/>
            </a:pPr>
            <a:r>
              <a:rPr lang="ru-RU" sz="2400" dirty="0" smtClean="0"/>
              <a:t>    2</a:t>
            </a:r>
            <a:r>
              <a:rPr lang="ru-RU" sz="2400" dirty="0"/>
              <a:t>.	К. Д. Ушинский . Наше </a:t>
            </a:r>
            <a:r>
              <a:rPr lang="ru-RU" sz="2400" dirty="0" smtClean="0"/>
              <a:t>Отечество </a:t>
            </a:r>
            <a:endParaRPr lang="ru-RU" sz="2400" dirty="0"/>
          </a:p>
          <a:p>
            <a:pPr marL="0" indent="0" algn="r">
              <a:buNone/>
            </a:pPr>
            <a:r>
              <a:rPr lang="ru-RU" sz="2400" dirty="0" smtClean="0"/>
              <a:t>    3.</a:t>
            </a:r>
            <a:r>
              <a:rPr lang="ru-RU" sz="2400" dirty="0"/>
              <a:t>	Репродукции </a:t>
            </a:r>
            <a:r>
              <a:rPr lang="ru-RU" sz="2400" dirty="0" smtClean="0"/>
              <a:t>картин</a:t>
            </a:r>
          </a:p>
          <a:p>
            <a:pPr marL="0" indent="0" algn="r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r>
              <a:rPr lang="ru-RU" sz="2400" dirty="0"/>
              <a:t>художников – пейзажистов</a:t>
            </a:r>
            <a:r>
              <a:rPr lang="ru-RU" sz="2400" dirty="0" smtClean="0"/>
              <a:t>:</a:t>
            </a:r>
          </a:p>
          <a:p>
            <a:pPr marL="0" indent="0" algn="r">
              <a:buNone/>
            </a:pPr>
            <a:r>
              <a:rPr lang="ru-RU" sz="2400" dirty="0" smtClean="0"/>
              <a:t> </a:t>
            </a:r>
            <a:r>
              <a:rPr lang="ru-RU" sz="2400" dirty="0" err="1"/>
              <a:t>И.Левитана</a:t>
            </a:r>
            <a:r>
              <a:rPr lang="ru-RU" sz="2400" dirty="0"/>
              <a:t> «Тихая обитель», </a:t>
            </a:r>
            <a:endParaRPr lang="ru-RU" sz="2400" dirty="0" smtClean="0"/>
          </a:p>
          <a:p>
            <a:pPr marL="0" indent="0" algn="r">
              <a:buNone/>
            </a:pPr>
            <a:r>
              <a:rPr lang="ru-RU" sz="2400" dirty="0" err="1" smtClean="0"/>
              <a:t>А.Саврасова</a:t>
            </a:r>
            <a:r>
              <a:rPr lang="ru-RU" sz="2400" dirty="0" smtClean="0"/>
              <a:t> </a:t>
            </a:r>
            <a:r>
              <a:rPr lang="ru-RU" sz="2400" dirty="0"/>
              <a:t>«Грачи прилетели», </a:t>
            </a:r>
          </a:p>
          <a:p>
            <a:pPr marL="0" indent="0" algn="r">
              <a:buNone/>
            </a:pPr>
            <a:r>
              <a:rPr lang="ru-RU" sz="2400" dirty="0" smtClean="0"/>
              <a:t>          4.</a:t>
            </a:r>
            <a:r>
              <a:rPr lang="ru-RU" sz="2400" dirty="0"/>
              <a:t>	Основы светской этики. 4 класс. </a:t>
            </a:r>
            <a:endParaRPr lang="ru-RU" sz="2400" dirty="0" smtClean="0"/>
          </a:p>
          <a:p>
            <a:pPr marL="0" indent="0" algn="r">
              <a:buNone/>
            </a:pPr>
            <a:r>
              <a:rPr lang="ru-RU" sz="2400" dirty="0" smtClean="0"/>
              <a:t>Методическое </a:t>
            </a:r>
            <a:r>
              <a:rPr lang="ru-RU" sz="2400" dirty="0"/>
              <a:t>пособие для учителей</a:t>
            </a:r>
            <a:r>
              <a:rPr lang="ru-RU" sz="2400" dirty="0" smtClean="0"/>
              <a:t>,</a:t>
            </a:r>
          </a:p>
          <a:p>
            <a:pPr marL="0" indent="0" algn="r">
              <a:buNone/>
            </a:pPr>
            <a:r>
              <a:rPr lang="ru-RU" sz="2400" smtClean="0"/>
              <a:t> </a:t>
            </a:r>
            <a:r>
              <a:rPr lang="ru-RU" sz="2400"/>
              <a:t>преподающих </a:t>
            </a:r>
            <a:endParaRPr lang="ru-RU" sz="2400" smtClean="0"/>
          </a:p>
          <a:p>
            <a:pPr marL="0" indent="0" algn="r">
              <a:buNone/>
            </a:pPr>
            <a:r>
              <a:rPr lang="ru-RU" sz="2400" smtClean="0"/>
              <a:t>«</a:t>
            </a:r>
            <a:r>
              <a:rPr lang="ru-RU" sz="2400" dirty="0"/>
              <a:t>Основы религиозных культур и светской этики»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7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556792"/>
            <a:ext cx="5122912" cy="4569371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ЗА 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484784"/>
            <a:ext cx="5565304" cy="1080120"/>
          </a:xfrm>
        </p:spPr>
        <p:txBody>
          <a:bodyPr/>
          <a:lstStyle/>
          <a:p>
            <a:r>
              <a:rPr lang="ru-RU" dirty="0" smtClean="0"/>
              <a:t>Что такое Родина для каждого из нас?</a:t>
            </a:r>
            <a:endParaRPr lang="ru-RU" dirty="0"/>
          </a:p>
        </p:txBody>
      </p:sp>
      <p:pic>
        <p:nvPicPr>
          <p:cNvPr id="4" name="Picture 2" descr="http://ped-kopilka.ru/upload/blogs2/2016/7/23546_ae6cbde0e25f727a9944542e7c0473b5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76672"/>
            <a:ext cx="845479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836712"/>
            <a:ext cx="5554960" cy="86409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ПОСЛОВИЦЫ О РОДИНЕ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988840"/>
            <a:ext cx="4690864" cy="4137323"/>
          </a:xfrm>
        </p:spPr>
        <p:txBody>
          <a:bodyPr/>
          <a:lstStyle/>
          <a:p>
            <a:r>
              <a:rPr lang="ru-RU" dirty="0"/>
              <a:t>Нет в мире краше Родины нашей</a:t>
            </a:r>
            <a:r>
              <a:rPr lang="ru-RU" dirty="0" smtClean="0"/>
              <a:t>.</a:t>
            </a:r>
          </a:p>
          <a:p>
            <a:r>
              <a:rPr lang="ru-RU" dirty="0"/>
              <a:t>Одна у человека родная мать, одна у него и Родина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Родина краше солнца, дороже золота.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90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600201"/>
            <a:ext cx="5266928" cy="10367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Россия=Родина=Отечество</a:t>
            </a:r>
            <a:endParaRPr lang="ru-RU" dirty="0"/>
          </a:p>
        </p:txBody>
      </p:sp>
      <p:pic>
        <p:nvPicPr>
          <p:cNvPr id="2052" name="Picture 4" descr="http://mw2.google.com/mw-panoramio/photos/medium/690956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88559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he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810" y="2463992"/>
            <a:ext cx="4971554" cy="322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-222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810" y="2288559"/>
            <a:ext cx="5243190" cy="387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5157192"/>
            <a:ext cx="468052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А.В. Суворов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85185"/>
            <a:ext cx="8229600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msi-8\Desktop\Foto-Suvorova-interesnyefakty.org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273630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24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msi-8\Desktop\Roman_Bagra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324036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3782441"/>
            <a:ext cx="63367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 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П.И.Багратион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22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si-8\Desktop\0_342ef_99b4ac40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318514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36136" y="2967335"/>
            <a:ext cx="454417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</a:t>
            </a:r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Г.К.Жуков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60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692696"/>
            <a:ext cx="5338936" cy="64807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КРАТКАЯ ИНФОРМАЦИЯ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628800"/>
            <a:ext cx="5266928" cy="4497363"/>
          </a:xfrm>
        </p:spPr>
        <p:txBody>
          <a:bodyPr/>
          <a:lstStyle/>
          <a:p>
            <a:pPr lvl="0"/>
            <a:r>
              <a:rPr lang="ru-RU" sz="2400" b="1" dirty="0"/>
              <a:t>Россия</a:t>
            </a:r>
            <a:r>
              <a:rPr lang="ru-RU" sz="2400" dirty="0"/>
              <a:t>, самая большая страна </a:t>
            </a:r>
            <a:r>
              <a:rPr lang="ru-RU" sz="2400" dirty="0" smtClean="0"/>
              <a:t>мира </a:t>
            </a:r>
            <a:r>
              <a:rPr lang="ru-RU" sz="2400" dirty="0"/>
              <a:t>(более 17 </a:t>
            </a:r>
            <a:r>
              <a:rPr lang="ru-RU" sz="2400" dirty="0" err="1"/>
              <a:t>млн.кв.км</a:t>
            </a:r>
            <a:r>
              <a:rPr lang="ru-RU" sz="2400" dirty="0" smtClean="0"/>
              <a:t>),  </a:t>
            </a:r>
            <a:r>
              <a:rPr lang="ru-RU" sz="2400" dirty="0"/>
              <a:t>расположена в Северном полушарии, занимает большую часть Евразии. Общая граница с восемнадцатью странами, из них с США и Японией по морю</a:t>
            </a:r>
            <a:r>
              <a:rPr lang="ru-RU" sz="2400" dirty="0" smtClean="0"/>
              <a:t>.</a:t>
            </a:r>
            <a:r>
              <a:rPr lang="ru-RU" sz="2400" dirty="0"/>
              <a:t> С запада на восток Россия протянулась на 10 тысяч километров, с севера на юг – около 4 тысяч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53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Шаблон3</Template>
  <TotalTime>151</TotalTime>
  <Words>380</Words>
  <Application>Microsoft Office PowerPoint</Application>
  <PresentationFormat>Экран (4:3)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Шаблон3</vt:lpstr>
      <vt:lpstr>РОССИЯ –НАША РОДИНА</vt:lpstr>
      <vt:lpstr>Презентация PowerPoint</vt:lpstr>
      <vt:lpstr>Что такое Родина для каждого из нас?</vt:lpstr>
      <vt:lpstr>ПОСЛОВИЦЫ О РОДИНЕ</vt:lpstr>
      <vt:lpstr>Презентация PowerPoint</vt:lpstr>
      <vt:lpstr>А.В. Суворов</vt:lpstr>
      <vt:lpstr>Презентация PowerPoint</vt:lpstr>
      <vt:lpstr>Презентация PowerPoint</vt:lpstr>
      <vt:lpstr>КРАТКАЯ ИНФОРМАЦИЯ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СИМВОЛЫ РФ</vt:lpstr>
      <vt:lpstr>СИМВОЛЫ РФ</vt:lpstr>
      <vt:lpstr>ГЕРБ РФ</vt:lpstr>
      <vt:lpstr>Презентация PowerPoint</vt:lpstr>
      <vt:lpstr>Презентация PowerPoint</vt:lpstr>
      <vt:lpstr>СИМВОЛЫ РФ</vt:lpstr>
      <vt:lpstr>ПРЕЗИДЕНТ РФ</vt:lpstr>
      <vt:lpstr>НЕОФИЦИАЛЬНЫЕ  СИМВОЛЫ РОССИИ</vt:lpstr>
      <vt:lpstr>   НАРОДЫ РОССИИ</vt:lpstr>
      <vt:lpstr>Презентация PowerPoint</vt:lpstr>
      <vt:lpstr>Список литературы: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–РОДИНА МОЯ</dc:title>
  <dc:creator>user</dc:creator>
  <cp:lastModifiedBy>msi-8</cp:lastModifiedBy>
  <cp:revision>16</cp:revision>
  <dcterms:created xsi:type="dcterms:W3CDTF">2017-09-10T19:16:11Z</dcterms:created>
  <dcterms:modified xsi:type="dcterms:W3CDTF">2023-09-21T06:43:07Z</dcterms:modified>
</cp:coreProperties>
</file>