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72" r:id="rId10"/>
    <p:sldId id="265" r:id="rId11"/>
    <p:sldId id="266" r:id="rId12"/>
    <p:sldId id="273" r:id="rId13"/>
    <p:sldId id="267" r:id="rId14"/>
    <p:sldId id="269" r:id="rId15"/>
    <p:sldId id="270" r:id="rId16"/>
    <p:sldId id="271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009E-2E8B-442B-B2CC-B4B84537D0C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7FD2B-D255-4607-81A5-DA8718063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009E-2E8B-442B-B2CC-B4B84537D0C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7FD2B-D255-4607-81A5-DA8718063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009E-2E8B-442B-B2CC-B4B84537D0C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7FD2B-D255-4607-81A5-DA8718063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009E-2E8B-442B-B2CC-B4B84537D0C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7FD2B-D255-4607-81A5-DA8718063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009E-2E8B-442B-B2CC-B4B84537D0C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7FD2B-D255-4607-81A5-DA8718063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009E-2E8B-442B-B2CC-B4B84537D0C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7FD2B-D255-4607-81A5-DA8718063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009E-2E8B-442B-B2CC-B4B84537D0C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7FD2B-D255-4607-81A5-DA8718063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009E-2E8B-442B-B2CC-B4B84537D0C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7FD2B-D255-4607-81A5-DA8718063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009E-2E8B-442B-B2CC-B4B84537D0C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7FD2B-D255-4607-81A5-DA8718063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009E-2E8B-442B-B2CC-B4B84537D0C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7FD2B-D255-4607-81A5-DA8718063D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009E-2E8B-442B-B2CC-B4B84537D0C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C07FD2B-D255-4607-81A5-DA8718063D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9F6009E-2E8B-442B-B2CC-B4B84537D0C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07FD2B-D255-4607-81A5-DA8718063D5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«Делители и кратные»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5229200"/>
            <a:ext cx="7772400" cy="119970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Лебедева Валентина Ильинична,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 ГБОУ школа № 100,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Санкт-Петербур</a:t>
            </a:r>
            <a:r>
              <a:rPr lang="ru-RU" sz="2200" dirty="0" smtClean="0">
                <a:solidFill>
                  <a:schemeClr val="tx1"/>
                </a:solidFill>
              </a:rPr>
              <a:t>г</a:t>
            </a:r>
            <a:endParaRPr lang="ru-RU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700808"/>
            <a:ext cx="79208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i="1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Кратным</a:t>
            </a:r>
          </a:p>
          <a:p>
            <a:pPr lvl="0"/>
            <a:r>
              <a:rPr lang="ru-RU" sz="4000" i="1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натурального числа </a:t>
            </a:r>
            <a:r>
              <a:rPr lang="ru-RU" sz="4000" i="1" dirty="0" err="1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a</a:t>
            </a:r>
            <a:r>
              <a:rPr lang="ru-RU" sz="4000" b="1" i="1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 </a:t>
            </a:r>
            <a:r>
              <a:rPr lang="ru-RU" sz="4000" i="1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называют </a:t>
            </a:r>
          </a:p>
          <a:p>
            <a:pPr lvl="0"/>
            <a:r>
              <a:rPr lang="ru-RU" sz="4000" i="1" u="sng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натуральное число</a:t>
            </a:r>
            <a:r>
              <a:rPr lang="ru-RU" sz="4000" i="1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, </a:t>
            </a:r>
            <a:r>
              <a:rPr lang="ru-RU" sz="4000" b="1" i="1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которое </a:t>
            </a:r>
            <a:r>
              <a:rPr lang="ru-RU" sz="4000" i="1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делится </a:t>
            </a:r>
            <a:r>
              <a:rPr lang="ru-RU" sz="4000" i="1" u="sng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без остатка </a:t>
            </a:r>
            <a:r>
              <a:rPr lang="ru-RU" sz="4000" i="1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на </a:t>
            </a:r>
            <a:r>
              <a:rPr lang="ru-RU" sz="4000" i="1" dirty="0" err="1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a</a:t>
            </a:r>
            <a:r>
              <a:rPr lang="ru-RU" sz="4000" i="1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 </a:t>
            </a:r>
            <a:endParaRPr lang="ru-RU" sz="4000" i="1" dirty="0">
              <a:latin typeface="Times New Roman" panose="02020603050405020304" pitchFamily="18" charset="0"/>
              <a:ea typeface="Georgia"/>
              <a:cs typeface="Times New Roman" panose="02020603050405020304" pitchFamily="18" charset="0"/>
              <a:sym typeface="Georgi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Знакома ли вам фраза:</a:t>
            </a:r>
            <a:b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55776" y="1340768"/>
            <a:ext cx="35589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“Во сто крат”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060848"/>
            <a:ext cx="8280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u="sng" dirty="0" smtClean="0">
                <a:solidFill>
                  <a:schemeClr val="tx1"/>
                </a:solidFill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Например</a:t>
            </a:r>
            <a:endParaRPr lang="ru-RU" sz="4000" i="1" u="sng" dirty="0" smtClean="0">
              <a:solidFill>
                <a:schemeClr val="tx1"/>
              </a:solidFill>
              <a:latin typeface="Times New Roman" panose="02020603050405020304" pitchFamily="18" charset="0"/>
              <a:ea typeface="Georgia"/>
              <a:cs typeface="Times New Roman" panose="02020603050405020304" pitchFamily="18" charset="0"/>
              <a:sym typeface="Georgia"/>
            </a:endParaRPr>
          </a:p>
          <a:p>
            <a:pPr lvl="0"/>
            <a:r>
              <a:rPr lang="ru-RU" sz="4000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“во сто </a:t>
            </a:r>
            <a:r>
              <a:rPr lang="ru-RU" sz="4000" i="1" u="sng" dirty="0" smtClean="0">
                <a:solidFill>
                  <a:schemeClr val="tx1"/>
                </a:solidFill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крат </a:t>
            </a:r>
            <a:r>
              <a:rPr lang="ru-RU" sz="4000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сильнее”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 - </a:t>
            </a:r>
          </a:p>
          <a:p>
            <a:pPr lvl="0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                                что это значит?</a:t>
            </a:r>
          </a:p>
          <a:p>
            <a:pPr lvl="0"/>
            <a:endParaRPr lang="ru-RU" sz="4000" dirty="0">
              <a:latin typeface="Times New Roman" panose="02020603050405020304" pitchFamily="18" charset="0"/>
              <a:ea typeface="Georgia"/>
              <a:cs typeface="Times New Roman" panose="02020603050405020304" pitchFamily="18" charset="0"/>
              <a:sym typeface="Georgia"/>
            </a:endParaRPr>
          </a:p>
          <a:p>
            <a:pPr lvl="0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Надежда на победу - сильна. А уверенность - во сто крат сильнее!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717032"/>
            <a:ext cx="83058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Найти  кратные числу - 11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1520" y="1844824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Найти  делители</a:t>
            </a:r>
            <a:r>
              <a:rPr kumimoji="0" lang="ru-RU" sz="5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числа - 18</a:t>
            </a:r>
            <a:endParaRPr kumimoji="0" lang="ru-RU" sz="5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908720"/>
            <a:ext cx="72008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себя:</a:t>
            </a:r>
          </a:p>
          <a:p>
            <a:pPr marL="720000" indent="-720000">
              <a:lnSpc>
                <a:spcPct val="150000"/>
              </a:lnSpc>
              <a:spcAft>
                <a:spcPts val="2400"/>
              </a:spcAft>
              <a:buFont typeface="+mj-lt"/>
              <a:buAutoNum type="arabicParenR"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Д(18) =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{1; 2; 3; 6; 9; 18}</a:t>
            </a: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000" indent="-720000">
              <a:lnSpc>
                <a:spcPct val="150000"/>
              </a:lnSpc>
              <a:spcAft>
                <a:spcPts val="2400"/>
              </a:spcAft>
              <a:buAutoNum type="arabicParenR"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К(11) =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{11; 22; 33; 44; 55; 66; 77; 88; 99}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95536" y="692696"/>
            <a:ext cx="4040188" cy="583264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:b</a:t>
            </a:r>
            <a:endParaRPr lang="ru-RU" sz="3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000" b="1" i="1" dirty="0" smtClean="0">
                <a:latin typeface="Georgia" pitchFamily="18" charset="0"/>
              </a:rPr>
              <a:t>b - </a:t>
            </a:r>
            <a:r>
              <a:rPr lang="ru-RU" sz="3000" b="1" i="1" dirty="0" smtClean="0">
                <a:latin typeface="Georgia" pitchFamily="18" charset="0"/>
              </a:rPr>
              <a:t>делитель</a:t>
            </a:r>
            <a:endParaRPr lang="ru-RU" sz="3000" b="1" u="sng" dirty="0" smtClean="0">
              <a:latin typeface="Bahnschrift Light" pitchFamily="34" charset="0"/>
            </a:endParaRPr>
          </a:p>
          <a:p>
            <a:r>
              <a:rPr lang="en-US" sz="3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ru-RU" sz="3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3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делитель</a:t>
            </a:r>
            <a:r>
              <a:rPr lang="ru-RU" sz="3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без остатка</a:t>
            </a:r>
          </a:p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 : 4 = 4 (остаток 0),</a:t>
            </a:r>
          </a:p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 4 – делитель числа 16</a:t>
            </a:r>
          </a:p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Наименьший делитель – 1</a:t>
            </a:r>
          </a:p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Наибольший делитель – само число</a:t>
            </a:r>
          </a:p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делителей ограничено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72000" y="692696"/>
            <a:ext cx="4392488" cy="6165304"/>
          </a:xfrm>
        </p:spPr>
        <p:txBody>
          <a:bodyPr>
            <a:normAutofit fontScale="77500" lnSpcReduction="20000"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:b</a:t>
            </a:r>
            <a:endParaRPr lang="ru-RU" sz="35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500" b="1" i="1" dirty="0" smtClean="0">
                <a:latin typeface="Georgia" pitchFamily="18" charset="0"/>
              </a:rPr>
              <a:t>с</a:t>
            </a:r>
            <a:r>
              <a:rPr lang="en-US" sz="3500" b="1" i="1" dirty="0" smtClean="0">
                <a:latin typeface="Georgia" pitchFamily="18" charset="0"/>
              </a:rPr>
              <a:t> - </a:t>
            </a:r>
            <a:r>
              <a:rPr lang="ru-RU" sz="3500" b="1" i="1" dirty="0" smtClean="0">
                <a:latin typeface="Georgia" pitchFamily="18" charset="0"/>
              </a:rPr>
              <a:t>кратное</a:t>
            </a:r>
            <a:endParaRPr lang="ru-RU" sz="3500" b="1" u="sng" dirty="0" smtClean="0">
              <a:latin typeface="Bahnschrift Light" pitchFamily="34" charset="0"/>
            </a:endParaRPr>
          </a:p>
          <a:p>
            <a:r>
              <a:rPr lang="ru-RU" sz="3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кратное</a:t>
            </a:r>
            <a:r>
              <a:rPr lang="en-US" sz="35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35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35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без остатка</a:t>
            </a:r>
          </a:p>
          <a:p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 : 16 = 2 (остаток 0),</a:t>
            </a:r>
          </a:p>
          <a:p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 32 – кратное числа 16</a:t>
            </a:r>
          </a:p>
          <a:p>
            <a:pPr>
              <a:lnSpc>
                <a:spcPct val="150000"/>
              </a:lnSpc>
            </a:pP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Наименьшее кратное – само число</a:t>
            </a:r>
          </a:p>
          <a:p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Кратные числа </a:t>
            </a:r>
            <a:r>
              <a:rPr 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a: a, 2a, 3a, …, </a:t>
            </a:r>
            <a:r>
              <a:rPr lang="en-US" sz="3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endParaRPr lang="ru-RU" sz="3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Кратных бесконечное количество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Вспомним цели урока</a:t>
            </a:r>
            <a:r>
              <a:rPr lang="ru-RU" sz="4400" dirty="0" smtClean="0">
                <a:solidFill>
                  <a:schemeClr val="tx1"/>
                </a:solidFill>
                <a:latin typeface="Bahnschrift Light" pitchFamily="34" charset="0"/>
              </a:rPr>
              <a:t>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83568" y="2204864"/>
            <a:ext cx="7643192" cy="3941763"/>
          </a:xfrm>
        </p:spPr>
        <p:txBody>
          <a:bodyPr/>
          <a:lstStyle/>
          <a:p>
            <a:pPr marL="342900" indent="-342900">
              <a:spcAft>
                <a:spcPts val="2400"/>
              </a:spcAft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Узнать, что такое делитель</a:t>
            </a:r>
          </a:p>
          <a:p>
            <a:pPr marL="342900" indent="-342900">
              <a:spcAft>
                <a:spcPts val="2400"/>
              </a:spcAft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Узнать, что такое кратное</a:t>
            </a:r>
          </a:p>
          <a:p>
            <a:pPr marL="342900" indent="-342900">
              <a:spcAft>
                <a:spcPts val="2400"/>
              </a:spcAft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отличать делитель и кратное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276872"/>
            <a:ext cx="79163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понял, какое число называется делителем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996952"/>
            <a:ext cx="76945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понял, какое число называется кратным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861048"/>
            <a:ext cx="80250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понял, в чем отличие делителя и кратного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4048" y="5085184"/>
            <a:ext cx="6751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12</a:t>
            </a:r>
            <a:endParaRPr lang="ru-RU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1187624" y="5661248"/>
            <a:ext cx="8418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48</a:t>
            </a:r>
            <a:endParaRPr lang="ru-RU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7812360" y="4437112"/>
            <a:ext cx="8547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96</a:t>
            </a:r>
            <a:endParaRPr lang="ru-RU" sz="4800" dirty="0"/>
          </a:p>
        </p:txBody>
      </p:sp>
      <p:sp>
        <p:nvSpPr>
          <p:cNvPr id="9" name="TextBox 8"/>
          <p:cNvSpPr txBox="1"/>
          <p:nvPr/>
        </p:nvSpPr>
        <p:spPr>
          <a:xfrm>
            <a:off x="5724128" y="980728"/>
            <a:ext cx="7104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16</a:t>
            </a:r>
            <a:endParaRPr lang="ru-RU" sz="4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uchebnik.mos.ru/system/lesson_templates/covers/001/081/695/original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-65522"/>
            <a:ext cx="9324528" cy="692305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059832" y="544324"/>
            <a:ext cx="3712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Домашнее задание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836712"/>
            <a:ext cx="46479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№ 3.363</a:t>
            </a:r>
          </a:p>
          <a:p>
            <a:r>
              <a:rPr lang="ru-RU" dirty="0" smtClean="0"/>
              <a:t>№3.368 (а)</a:t>
            </a:r>
          </a:p>
          <a:p>
            <a:r>
              <a:rPr lang="ru-RU" dirty="0" smtClean="0"/>
              <a:t>№ 3.369 ( творческое задание по желанию)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урока: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8507288" cy="3941763"/>
          </a:xfrm>
        </p:spPr>
        <p:txBody>
          <a:bodyPr>
            <a:normAutofit/>
          </a:bodyPr>
          <a:lstStyle/>
          <a:p>
            <a:pPr marL="342900" indent="-342900">
              <a:spcAft>
                <a:spcPts val="2400"/>
              </a:spcAft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Узнать, что такое делитель.</a:t>
            </a:r>
          </a:p>
          <a:p>
            <a:pPr marL="342900" indent="-342900">
              <a:spcAft>
                <a:spcPts val="2400"/>
              </a:spcAft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Узнать, что такое кратное.</a:t>
            </a:r>
          </a:p>
          <a:p>
            <a:pPr marL="342900" indent="-342900">
              <a:spcAft>
                <a:spcPts val="2400"/>
              </a:spcAft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Научиться отличать делитель и кратное.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На сколько равных кучек можно разложить </a:t>
            </a:r>
          </a:p>
          <a:p>
            <a:pPr lvl="0" algn="ctr"/>
            <a:r>
              <a:rPr lang="ru-RU" sz="4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36 орехов?</a:t>
            </a:r>
            <a:endParaRPr lang="ru-RU" sz="4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pic>
        <p:nvPicPr>
          <p:cNvPr id="3" name="Picture 4" descr="https://cdn2.imgbb.ru/sp/user/268/2685661/201707/12c53647bd177389f4a860a32337e462.jpg">
            <a:extLst>
              <a:ext uri="{FF2B5EF4-FFF2-40B4-BE49-F238E27FC236}">
                <a16:creationId xmlns:a16="http://schemas.microsoft.com/office/drawing/2014/main" id="{CFE22D32-9896-4767-A275-70B4179A3D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49132">
            <a:off x="2581686" y="2902894"/>
            <a:ext cx="3781425" cy="3429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103;p19"/>
          <p:cNvSpPr txBox="1">
            <a:spLocks noGrp="1"/>
          </p:cNvSpPr>
          <p:nvPr>
            <p:ph type="title"/>
          </p:nvPr>
        </p:nvSpPr>
        <p:spPr>
          <a:xfrm>
            <a:off x="395536" y="37890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 </a:t>
            </a:r>
            <a:r>
              <a:rPr lang="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орехов на </a:t>
            </a:r>
            <a:r>
              <a:rPr lang="ru" sz="4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кучек</a:t>
            </a:r>
            <a:endParaRPr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000" i="1" dirty="0">
                <a:solidFill>
                  <a:srgbClr val="434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4 ореха</a:t>
            </a:r>
            <a:endParaRPr sz="4000" i="1" dirty="0">
              <a:solidFill>
                <a:srgbClr val="4343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755576" y="620688"/>
            <a:ext cx="8208912" cy="3941763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40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36</a:t>
            </a:r>
            <a:r>
              <a:rPr lang="ru-RU" sz="4000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орехов </a:t>
            </a:r>
            <a:r>
              <a:rPr lang="ru-RU" sz="40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на 2</a:t>
            </a:r>
            <a:r>
              <a:rPr lang="ru-RU" sz="4000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кучки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4000" i="1" dirty="0" smtClean="0">
                <a:solidFill>
                  <a:srgbClr val="666666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по 18 орехов</a:t>
            </a:r>
          </a:p>
          <a:p>
            <a:endParaRPr lang="ru-RU" dirty="0"/>
          </a:p>
        </p:txBody>
      </p:sp>
      <p:sp>
        <p:nvSpPr>
          <p:cNvPr id="7" name="Google Shape;83;p17"/>
          <p:cNvSpPr txBox="1">
            <a:spLocks noGrp="1"/>
          </p:cNvSpPr>
          <p:nvPr>
            <p:ph sz="quarter" idx="4"/>
          </p:nvPr>
        </p:nvSpPr>
        <p:spPr>
          <a:xfrm>
            <a:off x="539552" y="1988840"/>
            <a:ext cx="6408712" cy="3941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000" i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36</a:t>
            </a:r>
            <a:r>
              <a:rPr lang="ru" sz="4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орехов на </a:t>
            </a:r>
            <a:r>
              <a:rPr lang="ru" sz="4000" i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4 </a:t>
            </a:r>
            <a:r>
              <a:rPr lang="ru" sz="40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кучки</a:t>
            </a:r>
            <a:endParaRPr sz="4000" i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000" i="1" dirty="0">
                <a:solidFill>
                  <a:srgbClr val="434343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по 9 орехов</a:t>
            </a:r>
            <a:endParaRPr sz="4000" i="1" dirty="0">
              <a:solidFill>
                <a:srgbClr val="434343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620688"/>
            <a:ext cx="70567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нельзя разложить </a:t>
            </a:r>
          </a:p>
          <a:p>
            <a:pPr lvl="0"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36 орехов на 5, 7, 11 </a:t>
            </a:r>
          </a:p>
          <a:p>
            <a:pPr lvl="0"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равных кучек?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4" descr="https://cdn2.imgbb.ru/sp/user/268/2685661/201707/12c53647bd177389f4a860a32337e462.jpg">
            <a:extLst>
              <a:ext uri="{FF2B5EF4-FFF2-40B4-BE49-F238E27FC236}">
                <a16:creationId xmlns:a16="http://schemas.microsoft.com/office/drawing/2014/main" id="{CFE22D32-9896-4767-A275-70B4179A3D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686" y="2902894"/>
            <a:ext cx="3781425" cy="3429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48680"/>
            <a:ext cx="79928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i="1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Делителем </a:t>
            </a:r>
          </a:p>
          <a:p>
            <a:pPr lvl="0"/>
            <a:r>
              <a:rPr lang="ru-RU" sz="4000" i="1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натурального числа </a:t>
            </a:r>
            <a:r>
              <a:rPr lang="ru-RU" sz="4000" b="1" dirty="0" err="1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a</a:t>
            </a:r>
            <a:r>
              <a:rPr lang="ru-RU" sz="4000" b="1" i="1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 </a:t>
            </a:r>
            <a:r>
              <a:rPr lang="ru-RU" sz="4000" i="1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называют </a:t>
            </a:r>
          </a:p>
          <a:p>
            <a:pPr lvl="0"/>
            <a:r>
              <a:rPr lang="ru-RU" sz="4000" i="1" u="sng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натуральное число</a:t>
            </a:r>
            <a:r>
              <a:rPr lang="en-US" sz="4000" i="1" u="sng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  </a:t>
            </a:r>
            <a:r>
              <a:rPr lang="ru-RU" sz="4000" i="1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, </a:t>
            </a:r>
            <a:r>
              <a:rPr lang="ru-RU" sz="4000" b="1" i="1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на которое</a:t>
            </a:r>
            <a:r>
              <a:rPr lang="en-US" sz="4000" b="1" i="1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 </a:t>
            </a:r>
            <a:r>
              <a:rPr lang="en-US" sz="4000" b="1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a</a:t>
            </a:r>
            <a:r>
              <a:rPr lang="ru-RU" sz="4000" b="1" i="1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 </a:t>
            </a:r>
            <a:r>
              <a:rPr lang="ru-RU" sz="4000" i="1" u="sng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 </a:t>
            </a:r>
          </a:p>
          <a:p>
            <a:pPr lvl="0"/>
            <a:r>
              <a:rPr lang="ru-RU" sz="4000" i="1" u="sng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делится без остатка</a:t>
            </a:r>
            <a:endParaRPr lang="ru-RU" sz="4000" i="1" u="sng" dirty="0">
              <a:latin typeface="Times New Roman" panose="02020603050405020304" pitchFamily="18" charset="0"/>
              <a:ea typeface="Georgia"/>
              <a:cs typeface="Times New Roman" panose="02020603050405020304" pitchFamily="18" charset="0"/>
              <a:sym typeface="Georgia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3717032"/>
            <a:ext cx="69847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Делитель</a:t>
            </a:r>
          </a:p>
          <a:p>
            <a:pPr lvl="0" algn="ctr"/>
            <a:r>
              <a:rPr lang="ru-RU" sz="4000" b="1" i="1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делит</a:t>
            </a:r>
          </a:p>
          <a:p>
            <a:pPr lvl="0" algn="ctr"/>
            <a:r>
              <a:rPr lang="ru-RU" sz="4000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число</a:t>
            </a:r>
            <a:endParaRPr lang="ru-RU" sz="4000" i="1" dirty="0" smtClean="0">
              <a:latin typeface="Times New Roman" panose="02020603050405020304" pitchFamily="18" charset="0"/>
              <a:ea typeface="Georgia"/>
              <a:cs typeface="Times New Roman" panose="02020603050405020304" pitchFamily="18" charset="0"/>
              <a:sym typeface="Georgia"/>
            </a:endParaRPr>
          </a:p>
          <a:p>
            <a:pPr lvl="0" algn="ctr"/>
            <a:r>
              <a:rPr lang="ru-RU" sz="4000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без остатка</a:t>
            </a:r>
            <a:endParaRPr lang="ru-RU" sz="4000" dirty="0">
              <a:latin typeface="Times New Roman" panose="02020603050405020304" pitchFamily="18" charset="0"/>
              <a:ea typeface="Georgia"/>
              <a:cs typeface="Times New Roman" panose="02020603050405020304" pitchFamily="18" charset="0"/>
              <a:sym typeface="Georgi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764704"/>
            <a:ext cx="82809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r>
              <a:rPr lang="ru-RU" sz="4000" dirty="0" smtClean="0">
                <a:solidFill>
                  <a:srgbClr val="C83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остатка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разделить 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1, 2, 3, 4, 6, 9, 12, 18, 36</a:t>
            </a:r>
          </a:p>
          <a:p>
            <a:pPr lvl="0"/>
            <a:endParaRPr lang="en-US" sz="4000" dirty="0" smtClean="0">
              <a:solidFill>
                <a:srgbClr val="C83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4000" dirty="0">
              <a:solidFill>
                <a:srgbClr val="C83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3861048"/>
            <a:ext cx="74888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Пишут: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Д(36)=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{1; 2; 3; 4; 6; 9; 12; 18; 36}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476672"/>
            <a:ext cx="59766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Карандаши продаются упаковками,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6 штук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упаковке. Упаковки не вскрывают.</a:t>
            </a:r>
          </a:p>
          <a:p>
            <a:pPr lvl="0"/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ли купить ровно 42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карандаша?</a:t>
            </a:r>
          </a:p>
          <a:p>
            <a:pPr lvl="0"/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ли купить ровно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49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карандашей?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s.pfst.net/2013.01/17609598806ccb8129cc0fa1cabc3c5c3a444e3664c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2699792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692696"/>
            <a:ext cx="832279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24</a:t>
            </a:r>
          </a:p>
          <a:p>
            <a:endParaRPr lang="ru-RU" sz="4000" dirty="0" smtClean="0"/>
          </a:p>
          <a:p>
            <a:r>
              <a:rPr lang="ru-RU" sz="4000" dirty="0" smtClean="0"/>
              <a:t>16</a:t>
            </a:r>
          </a:p>
          <a:p>
            <a:endParaRPr lang="ru-RU" sz="4000" dirty="0" smtClean="0"/>
          </a:p>
          <a:p>
            <a:r>
              <a:rPr lang="ru-RU" sz="4000" dirty="0" smtClean="0"/>
              <a:t>8</a:t>
            </a:r>
          </a:p>
          <a:p>
            <a:endParaRPr lang="ru-RU" sz="4000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347864" y="836712"/>
            <a:ext cx="1656184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 smtClean="0"/>
              <a:t>}</a:t>
            </a:r>
          </a:p>
          <a:p>
            <a:endParaRPr lang="ru-RU" sz="9600" dirty="0"/>
          </a:p>
        </p:txBody>
      </p:sp>
      <p:sp>
        <p:nvSpPr>
          <p:cNvPr id="4" name="TextBox 3"/>
          <p:cNvSpPr txBox="1"/>
          <p:nvPr/>
        </p:nvSpPr>
        <p:spPr>
          <a:xfrm>
            <a:off x="5292080" y="1844824"/>
            <a:ext cx="72006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solidFill>
                  <a:srgbClr val="C00000"/>
                </a:solidFill>
              </a:rPr>
              <a:t>8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9992" y="836712"/>
            <a:ext cx="36247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Кратны числу</a:t>
            </a:r>
            <a:endParaRPr lang="ru-RU" sz="4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97</TotalTime>
  <Words>438</Words>
  <Application>Microsoft Office PowerPoint</Application>
  <PresentationFormat>Экран (4:3)</PresentationFormat>
  <Paragraphs>91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Bahnschrift Light</vt:lpstr>
      <vt:lpstr>Calibri</vt:lpstr>
      <vt:lpstr>Constantia</vt:lpstr>
      <vt:lpstr>Georgia</vt:lpstr>
      <vt:lpstr>Times New Roman</vt:lpstr>
      <vt:lpstr>Wingdings 2</vt:lpstr>
      <vt:lpstr>Поток</vt:lpstr>
      <vt:lpstr>«Делители и кратные»</vt:lpstr>
      <vt:lpstr>Цели урока:</vt:lpstr>
      <vt:lpstr>Презентация PowerPoint</vt:lpstr>
      <vt:lpstr>36 орехов на 9 кучек по 4 ореха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Знакома ли вам фраза: </vt:lpstr>
      <vt:lpstr>Найти  кратные числу - 11</vt:lpstr>
      <vt:lpstr>Презентация PowerPoint</vt:lpstr>
      <vt:lpstr>Презентация PowerPoint</vt:lpstr>
      <vt:lpstr>Вспомним цели урока: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«Делители и кратные»</dc:title>
  <dc:creator>Валентина</dc:creator>
  <cp:lastModifiedBy>Валентина Ильинична Лебедева</cp:lastModifiedBy>
  <cp:revision>11</cp:revision>
  <dcterms:created xsi:type="dcterms:W3CDTF">2023-11-11T19:18:34Z</dcterms:created>
  <dcterms:modified xsi:type="dcterms:W3CDTF">2023-12-13T12:16:29Z</dcterms:modified>
</cp:coreProperties>
</file>