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75" r:id="rId6"/>
    <p:sldId id="269" r:id="rId7"/>
    <p:sldId id="274" r:id="rId8"/>
    <p:sldId id="261" r:id="rId9"/>
    <p:sldId id="262" r:id="rId10"/>
    <p:sldId id="276" r:id="rId11"/>
    <p:sldId id="263" r:id="rId12"/>
    <p:sldId id="272" r:id="rId13"/>
    <p:sldId id="273" r:id="rId14"/>
    <p:sldId id="266" r:id="rId15"/>
    <p:sldId id="267" r:id="rId16"/>
    <p:sldId id="268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614" autoAdjust="0"/>
  </p:normalViewPr>
  <p:slideViewPr>
    <p:cSldViewPr snapToGrid="0">
      <p:cViewPr varScale="1">
        <p:scale>
          <a:sx n="64" d="100"/>
          <a:sy n="64" d="100"/>
        </p:scale>
        <p:origin x="48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08A1D-5B77-4183-8E5C-34896380E368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2D45F2-1304-4A09-9139-676ACB298D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780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D45F2-1304-4A09-9139-676ACB298D9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822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D45F2-1304-4A09-9139-676ACB298D96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4802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D45F2-1304-4A09-9139-676ACB298D96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7845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6198795" y="-21511"/>
            <a:ext cx="46736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11154" y="2708476"/>
            <a:ext cx="4417807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11154" y="4421081"/>
            <a:ext cx="4413071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8325" y="1516829"/>
            <a:ext cx="28448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E83602BB-4118-4259-9861-E337FBE59D5B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71360" y="5719967"/>
            <a:ext cx="3775456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795" y="5719967"/>
            <a:ext cx="858221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34F3820-539A-4179-B0A5-03F02A910706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02BB-4118-4259-9861-E337FBE59D5B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F3820-539A-4179-B0A5-03F02A9107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1030147"/>
            <a:ext cx="1979271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4395" y="1030147"/>
            <a:ext cx="7231605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02BB-4118-4259-9861-E337FBE59D5B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F3820-539A-4179-B0A5-03F02A9107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02BB-4118-4259-9861-E337FBE59D5B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F3820-539A-4179-B0A5-03F02A9107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194" y="2900830"/>
            <a:ext cx="8849957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8194" y="4267201"/>
            <a:ext cx="8849956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02BB-4118-4259-9861-E337FBE59D5B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F3820-539A-4179-B0A5-03F02A9107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02BB-4118-4259-9861-E337FBE59D5B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F3820-539A-4179-B0A5-03F02A91070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89888" y="2313432"/>
            <a:ext cx="4559808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313431"/>
            <a:ext cx="4559808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2815" y="2316009"/>
            <a:ext cx="407619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8961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82450" y="2316010"/>
            <a:ext cx="407428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36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02BB-4118-4259-9861-E337FBE59D5B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F3820-539A-4179-B0A5-03F02A9107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02BB-4118-4259-9861-E337FBE59D5B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F3820-539A-4179-B0A5-03F02A9107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02BB-4118-4259-9861-E337FBE59D5B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F3820-539A-4179-B0A5-03F02A9107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02BB-4118-4259-9861-E337FBE59D5B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F3820-539A-4179-B0A5-03F02A910706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7859" y="856527"/>
            <a:ext cx="4120587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9777" y="2657435"/>
            <a:ext cx="4406096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5456" y="4136994"/>
            <a:ext cx="4398379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2565" y="2660904"/>
            <a:ext cx="4401312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0278" y="693795"/>
            <a:ext cx="4479497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2841" y="4133089"/>
            <a:ext cx="4400764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02BB-4118-4259-9861-E337FBE59D5B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F3820-539A-4179-B0A5-03F02A9107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406400" y="0"/>
            <a:ext cx="13243109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488"/>
            <a:ext cx="109728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6081656" y="-21511"/>
            <a:ext cx="4905488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1323" y="2323652"/>
            <a:ext cx="903642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517" y="22449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E83602BB-4118-4259-9861-E337FBE59D5B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8597" y="5852161"/>
            <a:ext cx="4669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8795" y="224492"/>
            <a:ext cx="1776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34F3820-539A-4179-B0A5-03F02A91070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4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9898" y="2067920"/>
            <a:ext cx="8870958" cy="16115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9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Проектирование </a:t>
            </a:r>
            <a:r>
              <a:rPr lang="ru-RU" sz="3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«Зимнего сада» в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общеобразовательном</a:t>
            </a:r>
            <a:r>
              <a:rPr lang="ru-RU" sz="3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учреждении. </a:t>
            </a:r>
            <a:br>
              <a:rPr lang="ru-RU" sz="3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2194397" y="1890148"/>
            <a:ext cx="7367711" cy="3578567"/>
          </a:xfrm>
        </p:spPr>
        <p:txBody>
          <a:bodyPr>
            <a:normAutofit/>
          </a:bodyPr>
          <a:lstStyle/>
          <a:p>
            <a:pPr algn="ctr">
              <a:spcBef>
                <a:spcPts val="1000"/>
              </a:spcBef>
              <a:spcAft>
                <a:spcPts val="1400"/>
              </a:spcAft>
            </a:pP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 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Смоленцев Матвей  Сергеевич, учащийся МОУ «СОШ №65 им. Б.П. </a:t>
            </a:r>
            <a:r>
              <a:rPr lang="ru-RU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Агапитова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УИПМЭЦ» г. Магнитогорска</a:t>
            </a:r>
          </a:p>
          <a:p>
            <a:pPr algn="ctr">
              <a:spcBef>
                <a:spcPts val="1000"/>
              </a:spcBef>
              <a:spcAft>
                <a:spcPts val="1400"/>
              </a:spcAft>
            </a:pPr>
            <a:r>
              <a:rPr lang="ru-RU" alt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Конкурс: « Идеи, преображающие города».</a:t>
            </a:r>
          </a:p>
          <a:p>
            <a:pPr algn="ctr">
              <a:spcBef>
                <a:spcPts val="1000"/>
              </a:spcBef>
              <a:spcAft>
                <a:spcPts val="1400"/>
              </a:spcAft>
            </a:pPr>
            <a:r>
              <a:rPr lang="ru-RU" alt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Номинация: «Моя школа»</a:t>
            </a:r>
          </a:p>
          <a:p>
            <a:pPr algn="ctr">
              <a:spcBef>
                <a:spcPts val="1000"/>
              </a:spcBef>
              <a:spcAft>
                <a:spcPts val="1400"/>
              </a:spcAft>
            </a:pPr>
            <a:r>
              <a:rPr lang="ru-RU" alt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Руководители</a:t>
            </a:r>
            <a:r>
              <a:rPr lang="ru-RU" alt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Щетка </a:t>
            </a:r>
            <a:r>
              <a:rPr lang="ru-RU" alt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 Ш., </a:t>
            </a:r>
            <a:r>
              <a:rPr lang="ru-RU" altLang="ru-RU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Пыхалова</a:t>
            </a:r>
            <a:r>
              <a:rPr lang="ru-RU" alt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К. </a:t>
            </a:r>
            <a:r>
              <a:rPr lang="ru-RU" alt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</a:t>
            </a:r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4123" y="765449"/>
            <a:ext cx="1649726" cy="1560656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4716" y="4269131"/>
            <a:ext cx="3121342" cy="2077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36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9888" y="802811"/>
            <a:ext cx="9366325" cy="966028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Примерная смета расходов на строительство «Зимнего сада»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389888" y="1983646"/>
            <a:ext cx="9972656" cy="255837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Виды работ: земляные, фундаментные, укладка труб, электропроводка, </a:t>
            </a:r>
            <a:r>
              <a:rPr lang="ru-RU" dirty="0">
                <a:solidFill>
                  <a:schemeClr val="tx1"/>
                </a:solidFill>
              </a:rPr>
              <a:t>у</a:t>
            </a:r>
            <a:r>
              <a:rPr lang="ru-RU" dirty="0" smtClean="0">
                <a:solidFill>
                  <a:schemeClr val="tx1"/>
                </a:solidFill>
              </a:rPr>
              <a:t>становка </a:t>
            </a:r>
            <a:r>
              <a:rPr lang="ru-RU" dirty="0">
                <a:solidFill>
                  <a:schemeClr val="tx1"/>
                </a:solidFill>
              </a:rPr>
              <a:t>металлического </a:t>
            </a:r>
            <a:r>
              <a:rPr lang="ru-RU" dirty="0" smtClean="0">
                <a:solidFill>
                  <a:schemeClr val="tx1"/>
                </a:solidFill>
              </a:rPr>
              <a:t>каркаса, </a:t>
            </a:r>
            <a:r>
              <a:rPr lang="ru-RU" dirty="0">
                <a:solidFill>
                  <a:schemeClr val="tx1"/>
                </a:solidFill>
              </a:rPr>
              <a:t>у</a:t>
            </a:r>
            <a:r>
              <a:rPr lang="ru-RU" dirty="0" smtClean="0">
                <a:solidFill>
                  <a:schemeClr val="tx1"/>
                </a:solidFill>
              </a:rPr>
              <a:t>становка стеклопакетов, </a:t>
            </a:r>
            <a:r>
              <a:rPr lang="ru-RU" dirty="0">
                <a:solidFill>
                  <a:schemeClr val="tx1"/>
                </a:solidFill>
              </a:rPr>
              <a:t>у</a:t>
            </a:r>
            <a:r>
              <a:rPr lang="ru-RU" dirty="0" smtClean="0">
                <a:solidFill>
                  <a:schemeClr val="tx1"/>
                </a:solidFill>
              </a:rPr>
              <a:t>становка </a:t>
            </a:r>
            <a:r>
              <a:rPr lang="ru-RU" dirty="0">
                <a:solidFill>
                  <a:schemeClr val="tx1"/>
                </a:solidFill>
              </a:rPr>
              <a:t>солнечных </a:t>
            </a:r>
            <a:r>
              <a:rPr lang="ru-RU" dirty="0" smtClean="0">
                <a:solidFill>
                  <a:schemeClr val="tx1"/>
                </a:solidFill>
              </a:rPr>
              <a:t>батарей, укладка кафеля, сборка мебели, посадка растений, строительство дорожек и  установка лавочек и урн.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1389888" y="4969088"/>
            <a:ext cx="9972656" cy="190884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Сумма расходов на строительство – 12976000 рублей.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585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5850" y="224590"/>
            <a:ext cx="10058400" cy="1450757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Стеллажи, растения, горшки. 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53" r="634" b="19626"/>
          <a:stretch/>
        </p:blipFill>
        <p:spPr>
          <a:xfrm>
            <a:off x="4328963" y="2422359"/>
            <a:ext cx="3018322" cy="340092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94" t="21937" r="13711" b="16698"/>
          <a:stretch/>
        </p:blipFill>
        <p:spPr>
          <a:xfrm>
            <a:off x="2133600" y="2329366"/>
            <a:ext cx="1716506" cy="3407445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73" r="10558" b="25750"/>
          <a:stretch/>
        </p:blipFill>
        <p:spPr>
          <a:xfrm>
            <a:off x="7807352" y="2422359"/>
            <a:ext cx="2238647" cy="3407444"/>
          </a:xfrm>
          <a:prstGeom prst="rect">
            <a:avLst/>
          </a:prstGeom>
        </p:spPr>
      </p:pic>
      <p:pic>
        <p:nvPicPr>
          <p:cNvPr id="9" name="Объект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1256" y="784058"/>
            <a:ext cx="1641393" cy="1423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13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4273" y="530358"/>
            <a:ext cx="9366325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Макет «Зимнего сада»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22" t="5359" r="8851" b="13011"/>
          <a:stretch/>
        </p:blipFill>
        <p:spPr>
          <a:xfrm>
            <a:off x="7633533" y="2630907"/>
            <a:ext cx="3689685" cy="279132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" t="7193" r="14078" b="19573"/>
          <a:stretch/>
        </p:blipFill>
        <p:spPr>
          <a:xfrm>
            <a:off x="1065547" y="2656217"/>
            <a:ext cx="3089360" cy="3513221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4" t="10275"/>
          <a:stretch/>
        </p:blipFill>
        <p:spPr>
          <a:xfrm>
            <a:off x="4541584" y="2656217"/>
            <a:ext cx="2708609" cy="1940593"/>
          </a:xfrm>
          <a:prstGeom prst="rect">
            <a:avLst/>
          </a:prstGeom>
        </p:spPr>
      </p:pic>
      <p:pic>
        <p:nvPicPr>
          <p:cNvPr id="8" name="Объект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1825" y="818649"/>
            <a:ext cx="1641393" cy="1423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733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051"/>
          <a:stretch/>
        </p:blipFill>
        <p:spPr>
          <a:xfrm>
            <a:off x="2093797" y="1515532"/>
            <a:ext cx="2494245" cy="195618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84" b="20972"/>
          <a:stretch/>
        </p:blipFill>
        <p:spPr>
          <a:xfrm>
            <a:off x="7361018" y="3710414"/>
            <a:ext cx="2709885" cy="275446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531" r="4555" b="15716"/>
          <a:stretch/>
        </p:blipFill>
        <p:spPr>
          <a:xfrm>
            <a:off x="4324499" y="3696670"/>
            <a:ext cx="2692767" cy="273004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9603" y="1439335"/>
            <a:ext cx="1622558" cy="210857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249" b="19657"/>
          <a:stretch/>
        </p:blipFill>
        <p:spPr>
          <a:xfrm>
            <a:off x="6831013" y="1407417"/>
            <a:ext cx="2294021" cy="2140494"/>
          </a:xfrm>
          <a:prstGeom prst="rect">
            <a:avLst/>
          </a:prstGeom>
        </p:spPr>
      </p:pic>
      <p:pic>
        <p:nvPicPr>
          <p:cNvPr id="8" name="Объект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2501" y="803663"/>
            <a:ext cx="1641393" cy="142373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8479" y="786564"/>
            <a:ext cx="10058400" cy="48231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Этапы создания макета.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065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14" r="17419" b="1168"/>
          <a:stretch/>
        </p:blipFill>
        <p:spPr>
          <a:xfrm>
            <a:off x="1812757" y="1075322"/>
            <a:ext cx="7508456" cy="4866980"/>
          </a:xfrm>
        </p:spPr>
      </p:pic>
      <p:pic>
        <p:nvPicPr>
          <p:cNvPr id="6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385" y="866775"/>
            <a:ext cx="1641393" cy="1423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043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197" y="0"/>
            <a:ext cx="10058400" cy="1450757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3"/>
          <p:cNvSpPr>
            <a:spLocks noGrp="1"/>
          </p:cNvSpPr>
          <p:nvPr>
            <p:ph sz="quarter" idx="13"/>
          </p:nvPr>
        </p:nvSpPr>
        <p:spPr>
          <a:xfrm>
            <a:off x="888415" y="2120403"/>
            <a:ext cx="9380537" cy="4022725"/>
          </a:xfrm>
        </p:spPr>
        <p:txBody>
          <a:bodyPr/>
          <a:lstStyle/>
          <a:p>
            <a:r>
              <a:rPr lang="ru-RU" dirty="0"/>
              <a:t>Зимний сад в рамках образовательного учреждения- это яркий пример обновления школы, придание ей индивидуальности и оригинальности. </a:t>
            </a:r>
          </a:p>
        </p:txBody>
      </p:sp>
      <p:pic>
        <p:nvPicPr>
          <p:cNvPr id="7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9175" y="850733"/>
            <a:ext cx="1641393" cy="142373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211" y="3580402"/>
            <a:ext cx="3416968" cy="2562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10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973705" y="2562224"/>
            <a:ext cx="5932170" cy="70866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6204" y="914901"/>
            <a:ext cx="1641393" cy="142373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59" b="21632"/>
          <a:stretch/>
        </p:blipFill>
        <p:spPr>
          <a:xfrm>
            <a:off x="8271385" y="2911151"/>
            <a:ext cx="2729638" cy="357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17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78" y="921085"/>
            <a:ext cx="10058400" cy="70244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Актуальность проекта.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97278" y="1845734"/>
            <a:ext cx="8415329" cy="4023360"/>
          </a:xfrm>
        </p:spPr>
        <p:txBody>
          <a:bodyPr/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«Зимний сад» – опытная площадка для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наблюдения и изучения жизнедеятельности растений на уроках биологии и окружающего мира, в том числе во внеурочной деятельности школьников.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4125" y="844647"/>
            <a:ext cx="1641764" cy="1425633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411" y="3850104"/>
            <a:ext cx="2816224" cy="2295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94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171196" y="238978"/>
            <a:ext cx="10058400" cy="1450757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Цели и задачи проекта.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sz="quarter" idx="13"/>
          </p:nvPr>
        </p:nvSpPr>
        <p:spPr>
          <a:xfrm>
            <a:off x="1097279" y="1845734"/>
            <a:ext cx="8743838" cy="4256302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 проекта: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создание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«Зимнего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сада» в рамках образовательного учреждения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Задачи</a:t>
            </a:r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Изучить опыт создания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«Зимнего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сада» в образовательном учреждении.</a:t>
            </a:r>
          </a:p>
          <a:p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Спроектировать макет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«Зимнего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сада».</a:t>
            </a:r>
          </a:p>
          <a:p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Построить чертёж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«Зимнего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сада».</a:t>
            </a:r>
          </a:p>
          <a:p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Подобрать растения для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«Зимнего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сада».</a:t>
            </a:r>
          </a:p>
          <a:p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Разработать перечень тем биологии 5, 6, 7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классов с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использованием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«Зимнего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сада».</a:t>
            </a:r>
          </a:p>
          <a:p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Содействовать развитию экологической культуры через практические занятия в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«Зимнем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саду» на уроках биологии, окружающего мира и во внеурочной деятельности.</a:t>
            </a:r>
          </a:p>
          <a:p>
            <a:endParaRPr lang="ru-RU" dirty="0"/>
          </a:p>
        </p:txBody>
      </p:sp>
      <p:pic>
        <p:nvPicPr>
          <p:cNvPr id="6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2243" y="930944"/>
            <a:ext cx="1641393" cy="1423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246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0725" y="200025"/>
            <a:ext cx="10058400" cy="1374557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Проектирование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97279" y="1845734"/>
            <a:ext cx="7594048" cy="402336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 Выбор подходящей территории.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/>
              <a:t> </a:t>
            </a:r>
            <a:r>
              <a:rPr lang="ru-RU" dirty="0" smtClean="0"/>
              <a:t>Обсуждение внешнего и внутреннего интерьера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/>
              <a:t> </a:t>
            </a:r>
            <a:r>
              <a:rPr lang="ru-RU" dirty="0" smtClean="0"/>
              <a:t>Подбор растений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/>
              <a:t> </a:t>
            </a:r>
            <a:r>
              <a:rPr lang="ru-RU" dirty="0" smtClean="0"/>
              <a:t>Оформление плана зимнего сада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/>
              <a:t> </a:t>
            </a:r>
            <a:r>
              <a:rPr lang="ru-RU" dirty="0" smtClean="0"/>
              <a:t>Создание макета зимнего сада.</a:t>
            </a:r>
          </a:p>
        </p:txBody>
      </p:sp>
      <p:pic>
        <p:nvPicPr>
          <p:cNvPr id="6" name="Рисунок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9788" y="2354682"/>
            <a:ext cx="3460185" cy="3898230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pic>
        <p:nvPicPr>
          <p:cNvPr id="7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3131" y="770523"/>
            <a:ext cx="1641393" cy="1423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606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0496" y="365337"/>
            <a:ext cx="10058400" cy="1450757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Выбор подходящей территории под строительства «Зимнего сада» </a:t>
            </a:r>
          </a:p>
        </p:txBody>
      </p:sp>
      <p:pic>
        <p:nvPicPr>
          <p:cNvPr id="7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6204" y="850733"/>
            <a:ext cx="1641393" cy="142373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32421" y="24704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786" y="2470484"/>
            <a:ext cx="8617850" cy="37269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rcRect l="16040" t="16346" r="15462" b="15371"/>
          <a:stretch/>
        </p:blipFill>
        <p:spPr>
          <a:xfrm rot="10800000">
            <a:off x="5250426" y="3569109"/>
            <a:ext cx="1578077" cy="209427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19143" y="1846094"/>
            <a:ext cx="7055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План МОУ «СОШ№65» им. Б.П. </a:t>
            </a:r>
            <a:r>
              <a:rPr lang="ru-RU" dirty="0" err="1"/>
              <a:t>Агапитова</a:t>
            </a:r>
            <a:r>
              <a:rPr lang="ru-RU" dirty="0"/>
              <a:t> г. Магнитогорска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9672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Растения для «Зимнего сада» и </a:t>
            </a:r>
            <a:b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альпийской горки.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09573" y="2263538"/>
            <a:ext cx="8401285" cy="4023360"/>
          </a:xfrm>
        </p:spPr>
        <p:txBody>
          <a:bodyPr/>
          <a:lstStyle/>
          <a:p>
            <a:pPr marL="342900" indent="-342900">
              <a:spcBef>
                <a:spcPts val="450"/>
              </a:spcBef>
              <a:spcAft>
                <a:spcPts val="0"/>
              </a:spcAft>
              <a:buFont typeface="Arial" panose="020B0604020202020204" pitchFamily="34" charset="0"/>
              <a:buChar char=""/>
              <a:tabLst>
                <a:tab pos="274320" algn="l"/>
              </a:tabLs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Фикус 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Бенджамина,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апоротники, </a:t>
            </a:r>
            <a:r>
              <a:rPr lang="ru-RU" kern="50" spc="-2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Домашняя </a:t>
            </a:r>
            <a:r>
              <a:rPr lang="ru-RU" kern="50" spc="-2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драцена,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Лимонное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дерево,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Финиковая 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пальма,</a:t>
            </a:r>
            <a:r>
              <a:rPr lang="ru-RU" kern="5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Диффенбахия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kern="5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Монстера,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Юкка, Суккуленты, Гранат, Мандариновое дерево, Орхидеи, Бегония, Гортензия;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ts val="450"/>
              </a:spcBef>
              <a:spcAft>
                <a:spcPts val="0"/>
              </a:spcAft>
              <a:buFont typeface="Arial" panose="020B0604020202020204" pitchFamily="34" charset="0"/>
              <a:buChar char=""/>
              <a:tabLst>
                <a:tab pos="274320" algn="l"/>
              </a:tabLst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ts val="450"/>
              </a:spcBef>
              <a:spcAft>
                <a:spcPts val="0"/>
              </a:spcAft>
              <a:buFont typeface="Arial" panose="020B0604020202020204" pitchFamily="34" charset="0"/>
              <a:buChar char=""/>
              <a:tabLst>
                <a:tab pos="274320" algn="l"/>
              </a:tabLst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Мирабилис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Армерия, Декоративный лён, Молодило.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kak-uhazhivat-za-orhideyami-v-domashnih-usloviyah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3293" y="3769894"/>
            <a:ext cx="2374230" cy="2135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5563" y="839800"/>
            <a:ext cx="1641393" cy="1423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43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2142" y="499813"/>
            <a:ext cx="9366325" cy="1578908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Пример таблицы «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писок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растений, рекомендуемый для Зимних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садов,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условия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содержания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270523759"/>
              </p:ext>
            </p:extLst>
          </p:nvPr>
        </p:nvGraphicFramePr>
        <p:xfrm>
          <a:off x="1014169" y="2614864"/>
          <a:ext cx="10393362" cy="278214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37821">
                  <a:extLst>
                    <a:ext uri="{9D8B030D-6E8A-4147-A177-3AD203B41FA5}">
                      <a16:colId xmlns:a16="http://schemas.microsoft.com/office/drawing/2014/main" val="367725258"/>
                    </a:ext>
                  </a:extLst>
                </a:gridCol>
                <a:gridCol w="1052412">
                  <a:extLst>
                    <a:ext uri="{9D8B030D-6E8A-4147-A177-3AD203B41FA5}">
                      <a16:colId xmlns:a16="http://schemas.microsoft.com/office/drawing/2014/main" val="2123413106"/>
                    </a:ext>
                  </a:extLst>
                </a:gridCol>
                <a:gridCol w="1105841">
                  <a:extLst>
                    <a:ext uri="{9D8B030D-6E8A-4147-A177-3AD203B41FA5}">
                      <a16:colId xmlns:a16="http://schemas.microsoft.com/office/drawing/2014/main" val="2117947930"/>
                    </a:ext>
                  </a:extLst>
                </a:gridCol>
                <a:gridCol w="1220432">
                  <a:extLst>
                    <a:ext uri="{9D8B030D-6E8A-4147-A177-3AD203B41FA5}">
                      <a16:colId xmlns:a16="http://schemas.microsoft.com/office/drawing/2014/main" val="1281367094"/>
                    </a:ext>
                  </a:extLst>
                </a:gridCol>
                <a:gridCol w="1117090">
                  <a:extLst>
                    <a:ext uri="{9D8B030D-6E8A-4147-A177-3AD203B41FA5}">
                      <a16:colId xmlns:a16="http://schemas.microsoft.com/office/drawing/2014/main" val="1584908329"/>
                    </a:ext>
                  </a:extLst>
                </a:gridCol>
                <a:gridCol w="1066472">
                  <a:extLst>
                    <a:ext uri="{9D8B030D-6E8A-4147-A177-3AD203B41FA5}">
                      <a16:colId xmlns:a16="http://schemas.microsoft.com/office/drawing/2014/main" val="523266273"/>
                    </a:ext>
                  </a:extLst>
                </a:gridCol>
                <a:gridCol w="1144508">
                  <a:extLst>
                    <a:ext uri="{9D8B030D-6E8A-4147-A177-3AD203B41FA5}">
                      <a16:colId xmlns:a16="http://schemas.microsoft.com/office/drawing/2014/main" val="3877777491"/>
                    </a:ext>
                  </a:extLst>
                </a:gridCol>
                <a:gridCol w="1407435">
                  <a:extLst>
                    <a:ext uri="{9D8B030D-6E8A-4147-A177-3AD203B41FA5}">
                      <a16:colId xmlns:a16="http://schemas.microsoft.com/office/drawing/2014/main" val="334065735"/>
                    </a:ext>
                  </a:extLst>
                </a:gridCol>
                <a:gridCol w="1130447">
                  <a:extLst>
                    <a:ext uri="{9D8B030D-6E8A-4147-A177-3AD203B41FA5}">
                      <a16:colId xmlns:a16="http://schemas.microsoft.com/office/drawing/2014/main" val="1088316085"/>
                    </a:ext>
                  </a:extLst>
                </a:gridCol>
                <a:gridCol w="210904">
                  <a:extLst>
                    <a:ext uri="{9D8B030D-6E8A-4147-A177-3AD203B41FA5}">
                      <a16:colId xmlns:a16="http://schemas.microsoft.com/office/drawing/2014/main" val="2592153039"/>
                    </a:ext>
                  </a:extLst>
                </a:gridCol>
              </a:tblGrid>
              <a:tr h="508176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kern="50" dirty="0">
                          <a:effectLst/>
                        </a:rPr>
                        <a:t>Название растения</a:t>
                      </a:r>
                      <a:endParaRPr lang="ru-RU" sz="12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kern="50">
                          <a:effectLst/>
                        </a:rPr>
                        <a:t>Родина ( происхождение)</a:t>
                      </a:r>
                      <a:endParaRPr lang="ru-RU" sz="12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Условия содержания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kern="50" dirty="0">
                          <a:effectLst/>
                        </a:rPr>
                        <a:t>Фото</a:t>
                      </a:r>
                      <a:endParaRPr lang="ru-RU" sz="12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kern="50">
                          <a:effectLst/>
                        </a:rPr>
                        <a:t>Особые условия</a:t>
                      </a:r>
                      <a:endParaRPr lang="ru-RU" sz="12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20389371"/>
                  </a:ext>
                </a:extLst>
              </a:tr>
              <a:tr h="6054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kern="50" dirty="0">
                          <a:effectLst/>
                        </a:rPr>
                        <a:t>Русское название</a:t>
                      </a:r>
                      <a:endParaRPr lang="ru-RU" sz="12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kern="50">
                          <a:effectLst/>
                        </a:rPr>
                        <a:t>На латинском языке</a:t>
                      </a:r>
                      <a:endParaRPr lang="ru-RU" sz="12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kern="50">
                          <a:effectLst/>
                        </a:rPr>
                        <a:t>выносливость</a:t>
                      </a:r>
                      <a:endParaRPr lang="ru-RU" sz="12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kern="50" dirty="0">
                          <a:effectLst/>
                        </a:rPr>
                        <a:t>Влажность и температура</a:t>
                      </a:r>
                      <a:endParaRPr lang="ru-RU" sz="12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kern="50">
                          <a:effectLst/>
                        </a:rPr>
                        <a:t>Режим полива</a:t>
                      </a:r>
                      <a:endParaRPr lang="ru-RU" sz="12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kern="50">
                          <a:effectLst/>
                        </a:rPr>
                        <a:t>Отношение к свету</a:t>
                      </a:r>
                      <a:endParaRPr lang="ru-RU" sz="12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28192174"/>
                  </a:ext>
                </a:extLst>
              </a:tr>
              <a:tr h="16430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875"/>
                        </a:spcAft>
                      </a:pPr>
                      <a:r>
                        <a:rPr lang="ru-RU" sz="1000">
                          <a:effectLst/>
                        </a:rPr>
                        <a:t>Фикус Бенджамина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875"/>
                        </a:spcAft>
                      </a:pPr>
                      <a:r>
                        <a:rPr lang="ru-RU" sz="1000">
                          <a:effectLst/>
                        </a:rPr>
                        <a:t>Ficus Benjamin</a:t>
                      </a:r>
                      <a:r>
                        <a:rPr lang="en-US" sz="1000">
                          <a:effectLst/>
                        </a:rPr>
                        <a:t>a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840"/>
                        </a:spcBef>
                        <a:spcAft>
                          <a:spcPts val="840"/>
                        </a:spcAft>
                      </a:pPr>
                      <a:r>
                        <a:rPr lang="ru-RU" sz="1000">
                          <a:effectLst/>
                        </a:rPr>
                        <a:t>Филиппины, Индия, Малайзия, Южный Китай, Северная Австралия.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</a:rPr>
                        <a:t>выносливое 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 dirty="0">
                          <a:effectLst/>
                        </a:rPr>
                        <a:t> Увлажненная почва, 20-25 °С, зимой не ниже 15 °C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 dirty="0">
                          <a:effectLst/>
                        </a:rPr>
                        <a:t>Полив умеренный, регулярное опрыскивание теплой водой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</a:rPr>
                        <a:t>светлые, но не солнечные места, летом нуждается в притенении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kern="50">
                        <a:solidFill>
                          <a:srgbClr val="141414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</a:rPr>
                        <a:t>С весны по осень фикус удобряют универсальными удобрениями для декоративно-лиственных растений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10967628"/>
                  </a:ext>
                </a:extLst>
              </a:tr>
            </a:tbl>
          </a:graphicData>
        </a:graphic>
      </p:graphicFrame>
      <p:pic>
        <p:nvPicPr>
          <p:cNvPr id="9" name="Рисунок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4113" y="3623776"/>
            <a:ext cx="962025" cy="952500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pic>
        <p:nvPicPr>
          <p:cNvPr id="10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6138" y="654983"/>
            <a:ext cx="1641393" cy="1423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50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1720" y="514316"/>
            <a:ext cx="9366325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Принципы организации «Зимнего сада»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Безопасность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Функциональность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Удобство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Доступность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/>
              <a:t> </a:t>
            </a:r>
            <a:r>
              <a:rPr lang="ru-RU" dirty="0" smtClean="0"/>
              <a:t>Практическая направленность</a:t>
            </a:r>
          </a:p>
          <a:p>
            <a:pPr marL="68580" indent="0">
              <a:buNone/>
            </a:pPr>
            <a:r>
              <a:rPr lang="ru-RU" dirty="0"/>
              <a:t>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1291" y="2378832"/>
            <a:ext cx="5123714" cy="3842785"/>
          </a:xfrm>
        </p:spPr>
      </p:pic>
      <p:pic>
        <p:nvPicPr>
          <p:cNvPr id="5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5252" y="790648"/>
            <a:ext cx="1641393" cy="1423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16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2800" y="168443"/>
            <a:ext cx="9366325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Структура «Зимнего сада»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1 – Пуфик</a:t>
            </a:r>
          </a:p>
          <a:p>
            <a:r>
              <a:rPr lang="ru-RU" dirty="0" smtClean="0"/>
              <a:t>2. – Крупные </a:t>
            </a:r>
            <a:r>
              <a:rPr lang="ru-RU" dirty="0"/>
              <a:t>р</a:t>
            </a:r>
            <a:r>
              <a:rPr lang="ru-RU" dirty="0" smtClean="0"/>
              <a:t>астения в вазонах</a:t>
            </a:r>
          </a:p>
          <a:p>
            <a:r>
              <a:rPr lang="ru-RU" dirty="0" smtClean="0"/>
              <a:t>3. – Комнатные растения</a:t>
            </a:r>
          </a:p>
          <a:p>
            <a:r>
              <a:rPr lang="ru-RU" dirty="0" smtClean="0"/>
              <a:t>4. – Стеллаж</a:t>
            </a:r>
          </a:p>
          <a:p>
            <a:r>
              <a:rPr lang="ru-RU" dirty="0" smtClean="0"/>
              <a:t>5. – Ящики с растениями</a:t>
            </a:r>
          </a:p>
          <a:p>
            <a:r>
              <a:rPr lang="ru-RU" dirty="0" smtClean="0"/>
              <a:t>6. – Фонтан</a:t>
            </a:r>
          </a:p>
          <a:p>
            <a:r>
              <a:rPr lang="ru-RU" dirty="0" smtClean="0"/>
              <a:t>7. – </a:t>
            </a:r>
            <a:r>
              <a:rPr lang="ru-RU" dirty="0" err="1" smtClean="0"/>
              <a:t>Техблок</a:t>
            </a:r>
            <a:r>
              <a:rPr lang="ru-RU" dirty="0" smtClean="0"/>
              <a:t> </a:t>
            </a:r>
          </a:p>
          <a:p>
            <a:r>
              <a:rPr lang="ru-RU" dirty="0" smtClean="0"/>
              <a:t>Дополнительное освещение внутри и снаружи.</a:t>
            </a:r>
          </a:p>
          <a:p>
            <a:r>
              <a:rPr lang="ru-RU" dirty="0" smtClean="0"/>
              <a:t>Система капельного полива.</a:t>
            </a:r>
          </a:p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" t="1340"/>
          <a:stretch/>
        </p:blipFill>
        <p:spPr>
          <a:xfrm>
            <a:off x="6272464" y="1658854"/>
            <a:ext cx="3400926" cy="4536407"/>
          </a:xfrm>
        </p:spPr>
      </p:pic>
      <p:pic>
        <p:nvPicPr>
          <p:cNvPr id="6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7301" y="818649"/>
            <a:ext cx="1641393" cy="1423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1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396</TotalTime>
  <Words>546</Words>
  <Application>Microsoft Office PowerPoint</Application>
  <PresentationFormat>Широкоэкранный</PresentationFormat>
  <Paragraphs>80</Paragraphs>
  <Slides>16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SimSun</vt:lpstr>
      <vt:lpstr>Arial</vt:lpstr>
      <vt:lpstr>Calibri</vt:lpstr>
      <vt:lpstr>Century Gothic</vt:lpstr>
      <vt:lpstr>Mangal</vt:lpstr>
      <vt:lpstr>Times New Roman</vt:lpstr>
      <vt:lpstr>Wingdings 2</vt:lpstr>
      <vt:lpstr>Остин</vt:lpstr>
      <vt:lpstr>Проектирование «Зимнего сада» в общеобразовательном учреждении.     </vt:lpstr>
      <vt:lpstr>Актуальность проекта.</vt:lpstr>
      <vt:lpstr>Цели и задачи проекта.</vt:lpstr>
      <vt:lpstr>Проектирование</vt:lpstr>
      <vt:lpstr>Выбор подходящей территории под строительства «Зимнего сада» </vt:lpstr>
      <vt:lpstr>Растения для «Зимнего сада» и  альпийской горки.</vt:lpstr>
      <vt:lpstr>Пример таблицы «Список растений, рекомендуемый для Зимних садов, и их условия содержания».</vt:lpstr>
      <vt:lpstr>Принципы организации «Зимнего сада»</vt:lpstr>
      <vt:lpstr>Структура «Зимнего сада»</vt:lpstr>
      <vt:lpstr>Примерная смета расходов на строительство «Зимнего сада» </vt:lpstr>
      <vt:lpstr>Стеллажи, растения, горшки. </vt:lpstr>
      <vt:lpstr>Макет «Зимнего сада»</vt:lpstr>
      <vt:lpstr>Этапы создания макета.</vt:lpstr>
      <vt:lpstr>Презентация PowerPoint</vt:lpstr>
      <vt:lpstr>Вывод</vt:lpstr>
      <vt:lpstr>  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«Зимнего сада» в образовательном учреждении МОУ «СОШ №65»</dc:title>
  <dc:creator>Матвей Смоленцев</dc:creator>
  <cp:lastModifiedBy>Матвей Смоленцев</cp:lastModifiedBy>
  <cp:revision>47</cp:revision>
  <dcterms:created xsi:type="dcterms:W3CDTF">2021-12-01T09:18:34Z</dcterms:created>
  <dcterms:modified xsi:type="dcterms:W3CDTF">2022-06-06T05:46:58Z</dcterms:modified>
</cp:coreProperties>
</file>