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3" r:id="rId7"/>
    <p:sldId id="264" r:id="rId8"/>
    <p:sldId id="265" r:id="rId9"/>
    <p:sldId id="266"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shipulina" initials="L. M.U"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1404" y="-78"/>
      </p:cViewPr>
      <p:guideLst>
        <p:guide orient="horz" pos="2160"/>
        <p:guide pos="2880"/>
      </p:guideLst>
    </p:cSldViewPr>
  </p:slideViewPr>
  <p:notesTextViewPr>
    <p:cViewPr>
      <p:scale>
        <a:sx n="100" d="100"/>
        <a:sy n="100" d="100"/>
      </p:scale>
      <p:origin x="0" y="0"/>
    </p:cViewPr>
  </p:notesTextViewPr>
  <p:notesViewPr>
    <p:cSldViewPr>
      <p:cViewPr varScale="1">
        <p:scale>
          <a:sx n="39" d="100"/>
          <a:sy n="39" d="100"/>
        </p:scale>
        <p:origin x="-1116"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2-09T16:36:24.722" idx="1">
    <p:pos x="61" y="-135"/>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1552A1-CA2F-414E-BE83-E332636A5D6F}" type="datetimeFigureOut">
              <a:rPr lang="ru-RU" smtClean="0"/>
              <a:pPr/>
              <a:t>09.01.2018</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16AD59-488C-4A42-867B-380CD8E8893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C16AD59-488C-4A42-867B-380CD8E88931}"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17" name="Нижний колонтитул 16"/>
          <p:cNvSpPr>
            <a:spLocks noGrp="1"/>
          </p:cNvSpPr>
          <p:nvPr>
            <p:ph type="ftr" sz="quarter" idx="11"/>
          </p:nvPr>
        </p:nvSpPr>
        <p:spPr/>
        <p:txBody>
          <a:bodyPr/>
          <a:lstStyle>
            <a:extLst/>
          </a:lstStyle>
          <a:p>
            <a:endParaRPr lang="ru-RU" dirty="0"/>
          </a:p>
        </p:txBody>
      </p:sp>
      <p:sp>
        <p:nvSpPr>
          <p:cNvPr id="29" name="Номер слайда 28"/>
          <p:cNvSpPr>
            <a:spLocks noGrp="1"/>
          </p:cNvSpPr>
          <p:nvPr>
            <p:ph type="sldNum" sz="quarter" idx="12"/>
          </p:nvPr>
        </p:nvSpPr>
        <p:spPr/>
        <p:txBody>
          <a:bodyPr/>
          <a:lstStyle>
            <a:extLst/>
          </a:lstStyle>
          <a:p>
            <a:fld id="{02273E7A-4626-4AA8-9475-ED6B9426A3B5}" type="slidenum">
              <a:rPr lang="ru-RU" smtClean="0"/>
              <a:pPr/>
              <a:t>‹#›</a:t>
            </a:fld>
            <a:endParaRPr lang="ru-RU" dirty="0"/>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02273E7A-4626-4AA8-9475-ED6B9426A3B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02273E7A-4626-4AA8-9475-ED6B9426A3B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02273E7A-4626-4AA8-9475-ED6B9426A3B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02273E7A-4626-4AA8-9475-ED6B9426A3B5}" type="slidenum">
              <a:rPr lang="ru-RU" smtClean="0"/>
              <a:pPr/>
              <a:t>‹#›</a:t>
            </a:fld>
            <a:endParaRPr lang="ru-RU" dirty="0"/>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02273E7A-4626-4AA8-9475-ED6B9426A3B5}"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02273E7A-4626-4AA8-9475-ED6B9426A3B5}" type="slidenum">
              <a:rPr lang="ru-RU" smtClean="0"/>
              <a:pPr/>
              <a:t>‹#›</a:t>
            </a:fld>
            <a:endParaRPr lang="ru-RU" dirty="0"/>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02273E7A-4626-4AA8-9475-ED6B9426A3B5}"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02273E7A-4626-4AA8-9475-ED6B9426A3B5}"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3FA2A94-F5FD-42B6-AFB2-E465A6022DF2}" type="datetimeFigureOut">
              <a:rPr lang="ru-RU" smtClean="0"/>
              <a:pPr/>
              <a:t>09.01.2018</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02273E7A-4626-4AA8-9475-ED6B9426A3B5}"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dirty="0" smtClean="0"/>
              <a:t>Вставка рисунка</a:t>
            </a:r>
            <a:endParaRPr kumimoji="0" lang="en-US" dirty="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33FA2A94-F5FD-42B6-AFB2-E465A6022DF2}" type="datetimeFigureOut">
              <a:rPr lang="ru-RU" smtClean="0"/>
              <a:pPr/>
              <a:t>09.01.2018</a:t>
            </a:fld>
            <a:endParaRPr lang="ru-RU" dirty="0"/>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dirty="0"/>
          </a:p>
        </p:txBody>
      </p:sp>
      <p:sp>
        <p:nvSpPr>
          <p:cNvPr id="7" name="Номер слайда 6"/>
          <p:cNvSpPr>
            <a:spLocks noGrp="1"/>
          </p:cNvSpPr>
          <p:nvPr>
            <p:ph type="sldNum" sz="quarter" idx="12"/>
          </p:nvPr>
        </p:nvSpPr>
        <p:spPr>
          <a:xfrm>
            <a:off x="8610600" y="55499"/>
            <a:ext cx="457200" cy="365125"/>
          </a:xfrm>
        </p:spPr>
        <p:txBody>
          <a:bodyPr/>
          <a:lstStyle>
            <a:extLst/>
          </a:lstStyle>
          <a:p>
            <a:fld id="{02273E7A-4626-4AA8-9475-ED6B9426A3B5}"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3FA2A94-F5FD-42B6-AFB2-E465A6022DF2}" type="datetimeFigureOut">
              <a:rPr lang="ru-RU" smtClean="0"/>
              <a:pPr/>
              <a:t>09.01.2018</a:t>
            </a:fld>
            <a:endParaRPr lang="ru-RU" dirty="0"/>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dirty="0"/>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2273E7A-4626-4AA8-9475-ED6B9426A3B5}"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The Present Perfect Tense</a:t>
            </a:r>
            <a:endParaRPr lang="ru-RU" dirty="0"/>
          </a:p>
        </p:txBody>
      </p:sp>
      <p:sp>
        <p:nvSpPr>
          <p:cNvPr id="3" name="Подзаголовок 2"/>
          <p:cNvSpPr>
            <a:spLocks noGrp="1"/>
          </p:cNvSpPr>
          <p:nvPr>
            <p:ph type="subTitle" idx="1"/>
          </p:nvPr>
        </p:nvSpPr>
        <p:spPr/>
        <p:txBody>
          <a:bodyPr/>
          <a:lstStyle/>
          <a:p>
            <a:r>
              <a:rPr lang="en-US" dirty="0" smtClean="0"/>
              <a:t>The</a:t>
            </a:r>
            <a:r>
              <a:rPr lang="ru-RU" dirty="0" smtClean="0"/>
              <a:t> </a:t>
            </a:r>
            <a:r>
              <a:rPr lang="en-US" dirty="0" smtClean="0"/>
              <a:t>7th </a:t>
            </a:r>
            <a:r>
              <a:rPr lang="ru-RU" dirty="0" smtClean="0"/>
              <a:t> </a:t>
            </a:r>
            <a:r>
              <a:rPr lang="en-US" dirty="0" smtClean="0"/>
              <a:t>Form </a:t>
            </a:r>
            <a:endParaRPr lang="ru-RU" dirty="0"/>
          </a:p>
        </p:txBody>
      </p:sp>
      <p:pic>
        <p:nvPicPr>
          <p:cNvPr id="1026" name="Picture 2" descr="C:\Users\User\Desktop\Новая папка (3)\animashki-120.gif"/>
          <p:cNvPicPr>
            <a:picLocks noChangeAspect="1" noChangeArrowheads="1"/>
          </p:cNvPicPr>
          <p:nvPr/>
        </p:nvPicPr>
        <p:blipFill>
          <a:blip r:embed="rId2" cstate="print"/>
          <a:srcRect/>
          <a:stretch>
            <a:fillRect/>
          </a:stretch>
        </p:blipFill>
        <p:spPr bwMode="auto">
          <a:xfrm>
            <a:off x="4572000" y="-1285908"/>
            <a:ext cx="5741985" cy="5960181"/>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Образование настоящего завершённого времени</a:t>
            </a:r>
            <a:endParaRPr lang="ru-RU" dirty="0"/>
          </a:p>
        </p:txBody>
      </p:sp>
      <p:sp>
        <p:nvSpPr>
          <p:cNvPr id="3" name="Содержимое 2"/>
          <p:cNvSpPr>
            <a:spLocks noGrp="1"/>
          </p:cNvSpPr>
          <p:nvPr>
            <p:ph idx="1"/>
          </p:nvPr>
        </p:nvSpPr>
        <p:spPr/>
        <p:txBody>
          <a:bodyPr/>
          <a:lstStyle/>
          <a:p>
            <a:pPr>
              <a:buNone/>
            </a:pPr>
            <a:endParaRPr lang="ru-RU" sz="4400" dirty="0" smtClean="0">
              <a:solidFill>
                <a:srgbClr val="FF0000"/>
              </a:solidFill>
            </a:endParaRPr>
          </a:p>
          <a:p>
            <a:pPr algn="just">
              <a:buNone/>
            </a:pPr>
            <a:r>
              <a:rPr lang="ru-RU" sz="4400" dirty="0" smtClean="0"/>
              <a:t>Настоящее завершённое </a:t>
            </a:r>
            <a:r>
              <a:rPr lang="ru-RU" sz="4400" dirty="0" smtClean="0"/>
              <a:t>время образуется </a:t>
            </a:r>
            <a:r>
              <a:rPr lang="ru-RU" sz="4400" dirty="0" smtClean="0"/>
              <a:t>при помощи вспомогательного глагола </a:t>
            </a:r>
            <a:endParaRPr lang="en-US" sz="4400" dirty="0" smtClean="0"/>
          </a:p>
          <a:p>
            <a:pPr algn="just">
              <a:buNone/>
            </a:pPr>
            <a:r>
              <a:rPr lang="en-US" sz="4400" dirty="0" smtClean="0">
                <a:solidFill>
                  <a:srgbClr val="FF0000"/>
                </a:solidFill>
              </a:rPr>
              <a:t>HAVE+v3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ru-RU" dirty="0" smtClean="0"/>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Употребление настоящего завершённого времени</a:t>
            </a:r>
            <a:br>
              <a:rPr lang="ru-RU" dirty="0" smtClean="0"/>
            </a:br>
            <a:r>
              <a:rPr lang="ru-RU" dirty="0" smtClean="0"/>
              <a:t/>
            </a:r>
            <a:br>
              <a:rPr lang="ru-RU" dirty="0" smtClean="0"/>
            </a:br>
            <a:r>
              <a:rPr lang="ru-RU" dirty="0" smtClean="0"/>
              <a:t>Настоящее завершённое время употребляется, когда результат действия </a:t>
            </a:r>
            <a:r>
              <a:rPr lang="ru-RU" dirty="0" smtClean="0">
                <a:solidFill>
                  <a:srgbClr val="FF0000"/>
                </a:solidFill>
              </a:rPr>
              <a:t>налицо</a:t>
            </a:r>
            <a:r>
              <a:rPr lang="ru-RU" dirty="0" smtClean="0"/>
              <a:t>. Книга упала на пол. (результат: книга лежит на полу) на русский язык переводится глаголом совершенного вида. (</a:t>
            </a:r>
            <a:r>
              <a:rPr lang="ru-RU" dirty="0" smtClean="0">
                <a:solidFill>
                  <a:srgbClr val="00B050"/>
                </a:solidFill>
              </a:rPr>
              <a:t>что</a:t>
            </a:r>
            <a:r>
              <a:rPr lang="ru-RU" dirty="0" smtClean="0"/>
              <a:t> </a:t>
            </a:r>
            <a:r>
              <a:rPr lang="ru-RU" dirty="0" smtClean="0">
                <a:solidFill>
                  <a:srgbClr val="00B050"/>
                </a:solidFill>
              </a:rPr>
              <a:t>сделал</a:t>
            </a:r>
            <a:r>
              <a:rPr lang="ru-RU" dirty="0" smtClean="0"/>
              <a:t>?)</a:t>
            </a:r>
            <a:endParaRPr lang="ru-RU"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857224" y="1351672"/>
            <a:ext cx="5567726" cy="977486"/>
          </a:xfrm>
        </p:spPr>
        <p:txBody>
          <a:bodyPr/>
          <a:lstStyle/>
          <a:p>
            <a:endParaRPr lang="ru-RU" dirty="0"/>
          </a:p>
        </p:txBody>
      </p:sp>
      <p:sp>
        <p:nvSpPr>
          <p:cNvPr id="3" name="Заголовок 2"/>
          <p:cNvSpPr>
            <a:spLocks noGrp="1"/>
          </p:cNvSpPr>
          <p:nvPr>
            <p:ph type="title"/>
          </p:nvPr>
        </p:nvSpPr>
        <p:spPr/>
        <p:txBody>
          <a:bodyPr/>
          <a:lstStyle/>
          <a:p>
            <a:r>
              <a:rPr lang="ru-RU" dirty="0" smtClean="0"/>
              <a:t>Наречия, употребляемые с </a:t>
            </a:r>
            <a:r>
              <a:rPr lang="en-US" dirty="0" smtClean="0"/>
              <a:t>Present Perfect</a:t>
            </a:r>
            <a:r>
              <a:rPr lang="ru-RU" dirty="0" smtClean="0"/>
              <a:t/>
            </a:r>
            <a:br>
              <a:rPr lang="ru-RU" dirty="0" smtClean="0"/>
            </a:br>
            <a:r>
              <a:rPr lang="en-US" dirty="0" smtClean="0"/>
              <a:t>ever       </a:t>
            </a:r>
            <a:r>
              <a:rPr lang="ru-RU" dirty="0" smtClean="0"/>
              <a:t>когда-либо</a:t>
            </a:r>
            <a:r>
              <a:rPr lang="en-US" dirty="0" smtClean="0"/>
              <a:t/>
            </a:r>
            <a:br>
              <a:rPr lang="en-US" dirty="0" smtClean="0"/>
            </a:br>
            <a:r>
              <a:rPr lang="en-US" dirty="0" smtClean="0"/>
              <a:t>never      </a:t>
            </a:r>
            <a:r>
              <a:rPr lang="ru-RU" dirty="0" smtClean="0"/>
              <a:t>никогда</a:t>
            </a:r>
            <a:r>
              <a:rPr lang="en-US" dirty="0" smtClean="0"/>
              <a:t> </a:t>
            </a:r>
            <a:br>
              <a:rPr lang="en-US" dirty="0" smtClean="0"/>
            </a:br>
            <a:r>
              <a:rPr lang="en-US" dirty="0" smtClean="0"/>
              <a:t>already</a:t>
            </a:r>
            <a:r>
              <a:rPr lang="ru-RU" dirty="0" smtClean="0"/>
              <a:t>    уже  </a:t>
            </a:r>
            <a:r>
              <a:rPr lang="en-US" dirty="0" smtClean="0"/>
              <a:t/>
            </a:r>
            <a:br>
              <a:rPr lang="en-US" dirty="0" smtClean="0"/>
            </a:br>
            <a:r>
              <a:rPr lang="en-US" dirty="0" smtClean="0"/>
              <a:t>just</a:t>
            </a:r>
            <a:r>
              <a:rPr lang="ru-RU" dirty="0" smtClean="0"/>
              <a:t>       только что </a:t>
            </a:r>
            <a:r>
              <a:rPr lang="en-US" dirty="0" smtClean="0"/>
              <a:t/>
            </a:r>
            <a:br>
              <a:rPr lang="en-US" dirty="0" smtClean="0"/>
            </a:br>
            <a:r>
              <a:rPr lang="en-US" dirty="0" smtClean="0"/>
              <a:t>recently</a:t>
            </a:r>
            <a:r>
              <a:rPr lang="ru-RU" dirty="0" smtClean="0"/>
              <a:t>   недавно </a:t>
            </a:r>
            <a:r>
              <a:rPr lang="en-US" dirty="0" smtClean="0"/>
              <a:t/>
            </a:r>
            <a:br>
              <a:rPr lang="en-US" dirty="0" smtClean="0"/>
            </a:br>
            <a:r>
              <a:rPr lang="en-US" dirty="0" smtClean="0"/>
              <a:t>yet</a:t>
            </a:r>
            <a:r>
              <a:rPr lang="ru-RU" dirty="0" smtClean="0"/>
              <a:t>        ещё или уже в вопросительных или отрицательных предложениях</a:t>
            </a:r>
            <a:r>
              <a:rPr lang="en-US" dirty="0" smtClean="0"/>
              <a:t> </a:t>
            </a:r>
            <a:r>
              <a:rPr lang="ru-RU" dirty="0" smtClean="0"/>
              <a:t/>
            </a:r>
            <a:br>
              <a:rPr lang="ru-RU" dirty="0" smtClean="0"/>
            </a:br>
            <a:r>
              <a:rPr lang="en-US" dirty="0" smtClean="0"/>
              <a:t>This </a:t>
            </a:r>
            <a:r>
              <a:rPr lang="ru-RU" dirty="0" smtClean="0"/>
              <a:t>этот</a:t>
            </a:r>
            <a:r>
              <a:rPr lang="en-US" dirty="0" smtClean="0"/>
              <a:t/>
            </a:r>
            <a:br>
              <a:rPr lang="en-US" dirty="0" smtClean="0"/>
            </a:br>
            <a:endParaRPr lang="ru-RU" dirty="0"/>
          </a:p>
        </p:txBody>
      </p:sp>
      <p:pic>
        <p:nvPicPr>
          <p:cNvPr id="2050" name="Picture 2" descr="C:\Users\User\Desktop\Новая папка (3)\Mouse55.gif"/>
          <p:cNvPicPr>
            <a:picLocks noChangeAspect="1" noChangeArrowheads="1" noCrop="1"/>
          </p:cNvPicPr>
          <p:nvPr/>
        </p:nvPicPr>
        <p:blipFill>
          <a:blip r:embed="rId2" cstate="print"/>
          <a:srcRect/>
          <a:stretch>
            <a:fillRect/>
          </a:stretch>
        </p:blipFill>
        <p:spPr bwMode="auto">
          <a:xfrm>
            <a:off x="6715142" y="2071678"/>
            <a:ext cx="2554284" cy="2366969"/>
          </a:xfrm>
          <a:prstGeom prst="rect">
            <a:avLst/>
          </a:prstGeom>
          <a:noFill/>
        </p:spPr>
      </p:pic>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7772400" cy="914400"/>
          </a:xfrm>
        </p:spPr>
        <p:txBody>
          <a:bodyPr/>
          <a:lstStyle/>
          <a:p>
            <a:r>
              <a:rPr lang="ru-RU" dirty="0" smtClean="0">
                <a:solidFill>
                  <a:srgbClr val="00B0F0"/>
                </a:solidFill>
              </a:rPr>
              <a:t>Сравните 2 предложения</a:t>
            </a:r>
            <a:endParaRPr lang="ru-RU" dirty="0">
              <a:solidFill>
                <a:srgbClr val="00B0F0"/>
              </a:solidFill>
            </a:endParaRPr>
          </a:p>
        </p:txBody>
      </p:sp>
      <p:sp>
        <p:nvSpPr>
          <p:cNvPr id="3" name="Текст 2"/>
          <p:cNvSpPr>
            <a:spLocks noGrp="1"/>
          </p:cNvSpPr>
          <p:nvPr>
            <p:ph type="body" idx="1"/>
          </p:nvPr>
        </p:nvSpPr>
        <p:spPr/>
        <p:txBody>
          <a:bodyPr>
            <a:normAutofit/>
          </a:bodyPr>
          <a:lstStyle/>
          <a:p>
            <a:r>
              <a:rPr lang="en-US" dirty="0" smtClean="0"/>
              <a:t>The Past Simple                                </a:t>
            </a:r>
            <a:endParaRPr lang="ru-RU" dirty="0"/>
          </a:p>
        </p:txBody>
      </p:sp>
      <p:sp>
        <p:nvSpPr>
          <p:cNvPr id="4" name="Текст 3"/>
          <p:cNvSpPr>
            <a:spLocks noGrp="1"/>
          </p:cNvSpPr>
          <p:nvPr>
            <p:ph type="body" sz="half" idx="3"/>
          </p:nvPr>
        </p:nvSpPr>
        <p:spPr/>
        <p:txBody>
          <a:bodyPr/>
          <a:lstStyle/>
          <a:p>
            <a:r>
              <a:rPr lang="en-US" dirty="0" smtClean="0"/>
              <a:t>The Present Perfect</a:t>
            </a:r>
            <a:endParaRPr lang="ru-RU" dirty="0"/>
          </a:p>
        </p:txBody>
      </p:sp>
      <p:sp>
        <p:nvSpPr>
          <p:cNvPr id="5" name="Содержимое 4"/>
          <p:cNvSpPr>
            <a:spLocks noGrp="1"/>
          </p:cNvSpPr>
          <p:nvPr>
            <p:ph sz="quarter" idx="2"/>
          </p:nvPr>
        </p:nvSpPr>
        <p:spPr/>
        <p:txBody>
          <a:bodyPr>
            <a:normAutofit lnSpcReduction="10000"/>
          </a:bodyPr>
          <a:lstStyle/>
          <a:p>
            <a:r>
              <a:rPr lang="en-US" dirty="0" smtClean="0"/>
              <a:t>I went to Moscow in summer.</a:t>
            </a:r>
          </a:p>
          <a:p>
            <a:r>
              <a:rPr lang="en-US" dirty="0" smtClean="0"/>
              <a:t>We wrote the test at the last lesson.</a:t>
            </a:r>
          </a:p>
          <a:p>
            <a:r>
              <a:rPr lang="en-US" dirty="0" smtClean="0"/>
              <a:t>My father bought  me a present yesterday.</a:t>
            </a:r>
          </a:p>
          <a:p>
            <a:r>
              <a:rPr lang="en-US" dirty="0" smtClean="0"/>
              <a:t>The lesson began 10 minutes ago.</a:t>
            </a:r>
          </a:p>
          <a:p>
            <a:r>
              <a:rPr lang="en-US" dirty="0" smtClean="0"/>
              <a:t>He drank some water during the break.</a:t>
            </a:r>
            <a:endParaRPr lang="ru-RU" dirty="0"/>
          </a:p>
        </p:txBody>
      </p:sp>
      <p:sp>
        <p:nvSpPr>
          <p:cNvPr id="6" name="Содержимое 5"/>
          <p:cNvSpPr>
            <a:spLocks noGrp="1"/>
          </p:cNvSpPr>
          <p:nvPr>
            <p:ph sz="quarter" idx="4"/>
          </p:nvPr>
        </p:nvSpPr>
        <p:spPr/>
        <p:txBody>
          <a:bodyPr/>
          <a:lstStyle/>
          <a:p>
            <a:pPr>
              <a:buNone/>
            </a:pPr>
            <a:r>
              <a:rPr lang="en-US" dirty="0" smtClean="0"/>
              <a:t>I have gone to Moscow by plane.</a:t>
            </a:r>
          </a:p>
          <a:p>
            <a:r>
              <a:rPr lang="en-US" dirty="0" smtClean="0"/>
              <a:t>We have already written the test.</a:t>
            </a:r>
          </a:p>
          <a:p>
            <a:r>
              <a:rPr lang="en-US" dirty="0" smtClean="0"/>
              <a:t>Look! My father has bought me a present.</a:t>
            </a:r>
          </a:p>
          <a:p>
            <a:r>
              <a:rPr lang="en-US" dirty="0" smtClean="0"/>
              <a:t>The lesson has just begun.</a:t>
            </a:r>
          </a:p>
          <a:p>
            <a:r>
              <a:rPr lang="en-US" dirty="0" smtClean="0"/>
              <a:t>He has never drunk apple juice.</a:t>
            </a:r>
          </a:p>
          <a:p>
            <a:endParaRPr lang="en-US" dirty="0" smtClean="0"/>
          </a:p>
          <a:p>
            <a:endParaRPr lang="en-US" dirty="0" smtClean="0"/>
          </a:p>
        </p:txBody>
      </p:sp>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Choose the correct variant </a:t>
            </a:r>
            <a:br>
              <a:rPr lang="en-US" dirty="0" smtClean="0"/>
            </a:br>
            <a:r>
              <a:rPr lang="en-US" dirty="0" smtClean="0"/>
              <a:t/>
            </a:r>
            <a:br>
              <a:rPr lang="en-US" dirty="0" smtClean="0"/>
            </a:br>
            <a:r>
              <a:rPr lang="en-US" dirty="0" smtClean="0"/>
              <a:t>I…done my lessons.</a:t>
            </a:r>
            <a:br>
              <a:rPr lang="en-US" dirty="0" smtClean="0"/>
            </a:br>
            <a:r>
              <a:rPr lang="en-US" dirty="0" smtClean="0"/>
              <a:t>Have</a:t>
            </a:r>
            <a:br>
              <a:rPr lang="en-US" dirty="0" smtClean="0"/>
            </a:br>
            <a:r>
              <a:rPr lang="en-US" dirty="0" smtClean="0"/>
              <a:t>has</a:t>
            </a:r>
            <a:br>
              <a:rPr lang="en-US" dirty="0" smtClean="0"/>
            </a:br>
            <a:r>
              <a:rPr lang="en-US" dirty="0" smtClean="0"/>
              <a:t>are</a:t>
            </a:r>
            <a:br>
              <a:rPr lang="en-US" dirty="0" smtClean="0"/>
            </a:br>
            <a:r>
              <a:rPr lang="en-US" dirty="0" smtClean="0"/>
              <a:t>Children….written the test</a:t>
            </a:r>
            <a:br>
              <a:rPr lang="en-US" dirty="0" smtClean="0"/>
            </a:br>
            <a:r>
              <a:rPr lang="en-US" dirty="0" smtClean="0"/>
              <a:t>are</a:t>
            </a:r>
            <a:br>
              <a:rPr lang="en-US" dirty="0" smtClean="0"/>
            </a:br>
            <a:r>
              <a:rPr lang="en-US" dirty="0" smtClean="0"/>
              <a:t>has</a:t>
            </a:r>
            <a:br>
              <a:rPr lang="en-US" dirty="0" smtClean="0"/>
            </a:br>
            <a:r>
              <a:rPr lang="en-US" dirty="0" smtClean="0"/>
              <a:t>have</a:t>
            </a:r>
            <a:endParaRPr lang="ru-RU" dirty="0"/>
          </a:p>
        </p:txBody>
      </p:sp>
      <p:pic>
        <p:nvPicPr>
          <p:cNvPr id="3074" name="Picture 2" descr="C:\Users\User\Desktop\Новая папка (3)\117-2.gif"/>
          <p:cNvPicPr>
            <a:picLocks noGrp="1" noChangeAspect="1" noChangeArrowheads="1" noCrop="1"/>
          </p:cNvPicPr>
          <p:nvPr>
            <p:ph idx="1"/>
          </p:nvPr>
        </p:nvPicPr>
        <p:blipFill>
          <a:blip r:embed="rId2" cstate="print"/>
          <a:srcRect/>
          <a:stretch>
            <a:fillRect/>
          </a:stretch>
        </p:blipFill>
        <p:spPr bwMode="auto">
          <a:xfrm>
            <a:off x="7358082" y="4717934"/>
            <a:ext cx="1785918" cy="2245659"/>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Перевести на английский язык</a:t>
            </a:r>
            <a:endParaRPr lang="ru-RU" dirty="0"/>
          </a:p>
        </p:txBody>
      </p:sp>
      <p:sp>
        <p:nvSpPr>
          <p:cNvPr id="3" name="Содержимое 2"/>
          <p:cNvSpPr>
            <a:spLocks noGrp="1"/>
          </p:cNvSpPr>
          <p:nvPr>
            <p:ph idx="1"/>
          </p:nvPr>
        </p:nvSpPr>
        <p:spPr/>
        <p:txBody>
          <a:bodyPr/>
          <a:lstStyle/>
          <a:p>
            <a:r>
              <a:rPr lang="ru-RU" dirty="0" smtClean="0"/>
              <a:t>Я уже позавтракал.</a:t>
            </a:r>
          </a:p>
          <a:p>
            <a:r>
              <a:rPr lang="ru-RU" dirty="0" smtClean="0"/>
              <a:t>Мы ещё не сделали дом. задание.</a:t>
            </a:r>
          </a:p>
          <a:p>
            <a:r>
              <a:rPr lang="ru-RU" dirty="0" smtClean="0"/>
              <a:t>Они не пришли домой в 6 часов.</a:t>
            </a:r>
          </a:p>
          <a:p>
            <a:r>
              <a:rPr lang="ru-RU" dirty="0" smtClean="0"/>
              <a:t>Вчера мы не получили плохие отметки.</a:t>
            </a:r>
          </a:p>
          <a:p>
            <a:r>
              <a:rPr lang="ru-RU" dirty="0" smtClean="0"/>
              <a:t>Они никогда не были в Берлине.</a:t>
            </a:r>
          </a:p>
          <a:p>
            <a:r>
              <a:rPr lang="ru-RU" dirty="0" smtClean="0"/>
              <a:t>В прошлом году мы были в Лондоне</a:t>
            </a:r>
          </a:p>
          <a:p>
            <a:r>
              <a:rPr lang="ru-RU" dirty="0" smtClean="0"/>
              <a:t>Утром я позавтракал в 7 </a:t>
            </a:r>
            <a:r>
              <a:rPr lang="ru-RU" dirty="0" err="1" smtClean="0"/>
              <a:t>а.м</a:t>
            </a:r>
            <a:r>
              <a:rPr lang="ru-RU" dirty="0" smtClean="0"/>
              <a:t>.</a:t>
            </a:r>
          </a:p>
          <a:p>
            <a:r>
              <a:rPr lang="ru-RU" dirty="0" smtClean="0"/>
              <a:t>Они украсили дом в этом месяце</a:t>
            </a:r>
          </a:p>
          <a:p>
            <a:endParaRPr lang="ru-RU" dirty="0"/>
          </a:p>
        </p:txBody>
      </p:sp>
      <p:pic>
        <p:nvPicPr>
          <p:cNvPr id="4" name="Рисунок 3" descr="nadpis8.gif"/>
          <p:cNvPicPr>
            <a:picLocks noChangeAspect="1"/>
          </p:cNvPicPr>
          <p:nvPr/>
        </p:nvPicPr>
        <p:blipFill>
          <a:blip r:embed="rId2" cstate="print"/>
          <a:stretch>
            <a:fillRect/>
          </a:stretch>
        </p:blipFill>
        <p:spPr>
          <a:xfrm>
            <a:off x="6786578" y="4964426"/>
            <a:ext cx="2000254" cy="189357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1">
                    <a:lumMod val="75000"/>
                  </a:schemeClr>
                </a:solidFill>
              </a:rPr>
              <a:t>Выберите предложения в </a:t>
            </a:r>
            <a:r>
              <a:rPr lang="en-US" dirty="0" smtClean="0">
                <a:solidFill>
                  <a:schemeClr val="accent1">
                    <a:lumMod val="75000"/>
                  </a:schemeClr>
                </a:solidFill>
              </a:rPr>
              <a:t>Present Perfect</a:t>
            </a:r>
            <a:br>
              <a:rPr lang="en-US" dirty="0" smtClean="0">
                <a:solidFill>
                  <a:schemeClr val="accent1">
                    <a:lumMod val="75000"/>
                  </a:schemeClr>
                </a:solidFill>
              </a:rPr>
            </a:br>
            <a:r>
              <a:rPr lang="en-US" dirty="0" smtClean="0">
                <a:solidFill>
                  <a:schemeClr val="accent1">
                    <a:lumMod val="75000"/>
                  </a:schemeClr>
                </a:solidFill>
              </a:rPr>
              <a:t>I </a:t>
            </a:r>
            <a:r>
              <a:rPr lang="en-US" smtClean="0">
                <a:solidFill>
                  <a:schemeClr val="accent1">
                    <a:lumMod val="75000"/>
                  </a:schemeClr>
                </a:solidFill>
              </a:rPr>
              <a:t>have </a:t>
            </a:r>
            <a:r>
              <a:rPr lang="en-US" smtClean="0">
                <a:solidFill>
                  <a:schemeClr val="accent1">
                    <a:lumMod val="75000"/>
                  </a:schemeClr>
                </a:solidFill>
              </a:rPr>
              <a:t>already had </a:t>
            </a:r>
            <a:r>
              <a:rPr lang="en-US" smtClean="0">
                <a:solidFill>
                  <a:schemeClr val="accent1">
                    <a:lumMod val="75000"/>
                  </a:schemeClr>
                </a:solidFill>
              </a:rPr>
              <a:t>my </a:t>
            </a:r>
            <a:r>
              <a:rPr lang="en-US" smtClean="0">
                <a:solidFill>
                  <a:schemeClr val="accent1">
                    <a:lumMod val="75000"/>
                  </a:schemeClr>
                </a:solidFill>
              </a:rPr>
              <a:t>breakfast. </a:t>
            </a:r>
            <a:r>
              <a:rPr lang="en-US" dirty="0" smtClean="0">
                <a:solidFill>
                  <a:schemeClr val="accent1">
                    <a:lumMod val="75000"/>
                  </a:schemeClr>
                </a:solidFill>
              </a:rPr>
              <a:t>We didn’t go to school on Sunday. Why have you done it? They haven’t caught the bird.</a:t>
            </a:r>
            <a:r>
              <a:rPr lang="ru-RU" dirty="0" smtClean="0">
                <a:solidFill>
                  <a:schemeClr val="accent1">
                    <a:lumMod val="75000"/>
                  </a:schemeClr>
                </a:solidFill>
              </a:rPr>
              <a:t> </a:t>
            </a:r>
            <a:r>
              <a:rPr lang="en-US" dirty="0" smtClean="0">
                <a:solidFill>
                  <a:schemeClr val="accent1">
                    <a:lumMod val="75000"/>
                  </a:schemeClr>
                </a:solidFill>
              </a:rPr>
              <a:t>Why did he come so late? Mary has done her work. </a:t>
            </a:r>
            <a:endParaRPr lang="ru-RU" dirty="0">
              <a:solidFill>
                <a:schemeClr val="accent1">
                  <a:lumMod val="75000"/>
                </a:schemeClr>
              </a:solidFill>
            </a:endParaRPr>
          </a:p>
        </p:txBody>
      </p:sp>
      <p:sp>
        <p:nvSpPr>
          <p:cNvPr id="3" name="Содержимое 2"/>
          <p:cNvSpPr>
            <a:spLocks noGrp="1"/>
          </p:cNvSpPr>
          <p:nvPr>
            <p:ph idx="1"/>
          </p:nvPr>
        </p:nvSpPr>
        <p:spPr>
          <a:xfrm>
            <a:off x="914400" y="6286520"/>
            <a:ext cx="7772400" cy="69040"/>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Вставить наречия</a:t>
            </a:r>
            <a:br>
              <a:rPr lang="ru-RU" dirty="0" smtClean="0"/>
            </a:br>
            <a:r>
              <a:rPr lang="ru-RU" dirty="0" smtClean="0"/>
              <a:t> </a:t>
            </a:r>
            <a:endParaRPr lang="ru-RU" dirty="0"/>
          </a:p>
        </p:txBody>
      </p:sp>
      <p:sp>
        <p:nvSpPr>
          <p:cNvPr id="3" name="Содержимое 2"/>
          <p:cNvSpPr>
            <a:spLocks noGrp="1"/>
          </p:cNvSpPr>
          <p:nvPr>
            <p:ph idx="1"/>
          </p:nvPr>
        </p:nvSpPr>
        <p:spPr/>
        <p:txBody>
          <a:bodyPr/>
          <a:lstStyle/>
          <a:p>
            <a:r>
              <a:rPr lang="en-US" dirty="0" smtClean="0"/>
              <a:t>He has read the book. </a:t>
            </a:r>
            <a:r>
              <a:rPr lang="ru-RU" dirty="0" smtClean="0"/>
              <a:t>(уже</a:t>
            </a:r>
            <a:r>
              <a:rPr lang="en-US" dirty="0" smtClean="0"/>
              <a:t>)</a:t>
            </a:r>
          </a:p>
          <a:p>
            <a:r>
              <a:rPr lang="en-US" dirty="0" smtClean="0"/>
              <a:t>Have you done the work </a:t>
            </a:r>
            <a:r>
              <a:rPr lang="ru-RU" dirty="0" smtClean="0"/>
              <a:t>(уже)?</a:t>
            </a:r>
          </a:p>
          <a:p>
            <a:r>
              <a:rPr lang="en-US" dirty="0" smtClean="0"/>
              <a:t>We have been to Moscow (</a:t>
            </a:r>
            <a:r>
              <a:rPr lang="ru-RU" dirty="0" smtClean="0"/>
              <a:t>никогда)</a:t>
            </a:r>
          </a:p>
          <a:p>
            <a:r>
              <a:rPr lang="en-US" dirty="0" smtClean="0"/>
              <a:t>They have finished the work (</a:t>
            </a:r>
            <a:r>
              <a:rPr lang="ru-RU" dirty="0" smtClean="0"/>
              <a:t>только что)</a:t>
            </a:r>
          </a:p>
          <a:p>
            <a:r>
              <a:rPr lang="en-US" dirty="0" smtClean="0"/>
              <a:t>Have you been to London </a:t>
            </a:r>
            <a:r>
              <a:rPr lang="ru-RU" dirty="0" smtClean="0"/>
              <a:t> (когда либо)?</a:t>
            </a:r>
            <a:endParaRPr lang="ru-RU" dirty="0"/>
          </a:p>
        </p:txBody>
      </p:sp>
      <p:pic>
        <p:nvPicPr>
          <p:cNvPr id="4" name="Рисунок 3" descr="zverushki-23.gif"/>
          <p:cNvPicPr>
            <a:picLocks noChangeAspect="1"/>
          </p:cNvPicPr>
          <p:nvPr/>
        </p:nvPicPr>
        <p:blipFill>
          <a:blip r:embed="rId2" cstate="print"/>
          <a:stretch>
            <a:fillRect/>
          </a:stretch>
        </p:blipFill>
        <p:spPr>
          <a:xfrm>
            <a:off x="7000892" y="4361751"/>
            <a:ext cx="1858908" cy="249624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754</TotalTime>
  <Words>229</Words>
  <Application>Microsoft Office PowerPoint</Application>
  <PresentationFormat>Экран (4:3)</PresentationFormat>
  <Paragraphs>42</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Метро</vt:lpstr>
      <vt:lpstr>The Present Perfect Tense</vt:lpstr>
      <vt:lpstr>Образование настоящего завершённого времени</vt:lpstr>
      <vt:lpstr>Употребление настоящего завершённого времени  Настоящее завершённое время употребляется, когда результат действия налицо. Книга упала на пол. (результат: книга лежит на полу) на русский язык переводится глаголом совершенного вида. (что сделал?)</vt:lpstr>
      <vt:lpstr>Наречия, употребляемые с Present Perfect ever       когда-либо never      никогда  already    уже   just       только что  recently   недавно  yet        ещё или уже в вопросительных или отрицательных предложениях  This этот </vt:lpstr>
      <vt:lpstr>Сравните 2 предложения</vt:lpstr>
      <vt:lpstr>Choose the correct variant   I…done my lessons. Have has are Children….written the test are has have</vt:lpstr>
      <vt:lpstr>Перевести на английский язык</vt:lpstr>
      <vt:lpstr>Выберите предложения в Present Perfect I have already had my breakfast. We didn’t go to school on Sunday. Why have you done it? They haven’t caught the bird. Why did he come so late? Mary has done her work. </vt:lpstr>
      <vt:lpstr>Вставить наречия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Present Perfect Tense</dc:title>
  <dc:creator>Admin</dc:creator>
  <cp:lastModifiedBy>Usershipulina</cp:lastModifiedBy>
  <cp:revision>77</cp:revision>
  <dcterms:created xsi:type="dcterms:W3CDTF">2014-01-10T14:11:56Z</dcterms:created>
  <dcterms:modified xsi:type="dcterms:W3CDTF">2018-01-09T10:14:10Z</dcterms:modified>
</cp:coreProperties>
</file>