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4" r:id="rId6"/>
    <p:sldId id="260" r:id="rId7"/>
    <p:sldId id="263" r:id="rId8"/>
    <p:sldId id="261" r:id="rId9"/>
    <p:sldId id="262" r:id="rId10"/>
    <p:sldId id="265" r:id="rId1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5D3D"/>
    <a:srgbClr val="2A424D"/>
    <a:srgbClr val="9E9968"/>
    <a:srgbClr val="CB764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0"/>
    <p:restoredTop sz="95827"/>
  </p:normalViewPr>
  <p:slideViewPr>
    <p:cSldViewPr snapToGrid="0" snapToObjects="1">
      <p:cViewPr varScale="1">
        <p:scale>
          <a:sx n="69" d="100"/>
          <a:sy n="69" d="100"/>
        </p:scale>
        <p:origin x="-75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915C7-89A7-4CA2-B0E7-B2076DE34F99}" type="datetimeFigureOut">
              <a:rPr lang="ru-RU" smtClean="0"/>
              <a:pPr/>
              <a:t>16.10.2023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299C69-6E0B-42A1-98DF-A24627E31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BAEBC86-718C-6244-8A9F-D13F736BDE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BB0AED7-94E0-1245-9F28-8EADA25309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7091" y="4201267"/>
            <a:ext cx="787630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7AAF5B-5E33-C34B-9F88-1EEF57533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5F4DF33-E522-034A-8EA6-EF913625E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C13EFEE-5E0E-8D4A-9DD8-5A0F0DC56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7E5DBC3-BC9A-9944-A48D-C41F5F92FE9B}"/>
              </a:ext>
            </a:extLst>
          </p:cNvPr>
          <p:cNvSpPr/>
          <p:nvPr userDrawn="1"/>
        </p:nvSpPr>
        <p:spPr>
          <a:xfrm>
            <a:off x="0" y="3942608"/>
            <a:ext cx="8153400" cy="225631"/>
          </a:xfrm>
          <a:prstGeom prst="rect">
            <a:avLst/>
          </a:prstGeom>
          <a:solidFill>
            <a:srgbClr val="CB7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1A429292-EE98-974E-B19C-38361AA01FD6}"/>
              </a:ext>
            </a:extLst>
          </p:cNvPr>
          <p:cNvSpPr/>
          <p:nvPr userDrawn="1"/>
        </p:nvSpPr>
        <p:spPr>
          <a:xfrm>
            <a:off x="0" y="2861953"/>
            <a:ext cx="8153400" cy="1080655"/>
          </a:xfrm>
          <a:prstGeom prst="rect">
            <a:avLst/>
          </a:prstGeom>
          <a:solidFill>
            <a:srgbClr val="395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2C6B7CD-939A-3643-829C-3153BDC234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091" y="2861952"/>
            <a:ext cx="7876309" cy="1247239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</p:spTree>
    <p:extLst>
      <p:ext uri="{BB962C8B-B14F-4D97-AF65-F5344CB8AC3E}">
        <p14:creationId xmlns="" xmlns:p14="http://schemas.microsoft.com/office/powerpoint/2010/main" val="3566813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C65F71-758B-E645-9BCA-5639C5ED1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605B64D-CE33-7D47-9156-151793E548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AEFA1A-89C0-C640-A16D-41E1E4FF8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ABF7A58-9D97-A748-8695-32251AEA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C4D02BE-3822-AE42-B9A4-DDF1BF2E2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21264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8A175AB9-C492-1741-BD78-030DD3A4BE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199F56B-EC58-444C-87BC-DCEA3AA5E1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5EF8680-3455-2D40-9235-F2CF97C22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73098E-059A-8045-A172-239CF9939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0A4DAA8-FC0D-9B41-AB71-AFF9A957D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404575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D69154-5259-7C45-AD9C-7221CE79D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13C220A-0446-3343-83DB-078BA32CD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A2E9809-9639-EB42-B9F1-B227E1E7A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79187A0-6B7A-F448-B9EF-A342C34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F53BCDB-4939-034D-ADF4-C63307675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043596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F7E1DC7-F6E8-2647-9933-474BB24E5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334BD0C-689A-FB40-921A-10019FF2B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F044E80-DB5E-5C4B-84E1-F855BBB27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76075F4-755E-0A4A-906A-D3443964A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C13E330-377D-D24A-8BB7-4E2740DB8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85294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4D5995-3098-DA4C-B0CD-9AFB79B32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7377077-D77E-4540-A8F5-1F6E6B3AB2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4F48718-8CE4-3F49-9F50-57F19EF109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82DD8F8-8727-A149-A2BD-00921D145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C4E5540-6E94-E443-9185-0F6C2AB04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898B456-AF19-7B40-A88C-13B9522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1550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740D577-D8F0-D946-BA5E-84FCC862F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4859C78-EE76-DA41-84FA-B1C6A6B0D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00F5102-B007-2846-8C49-EC2FBEE813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27F7F3AD-2335-B449-8875-5F44E232A8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0A1EFBC-AC36-5E4F-B551-5EE447B780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6EB90E03-7F1D-1141-9B7E-6A0CCEB21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C409F3E2-95E6-284B-B70D-0904A7A37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D8D61B5-853E-9541-A561-5FF620F98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291961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2A7D3B-7B0D-D54B-AF57-C7F4D9907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0145DA4-15C9-9546-9A3C-1C6D4C63C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7004DD-57CF-B844-9D6B-A2405F12B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3D285CC-64EF-7149-95F3-D4D64E7CB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49245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07316AC-562B-CC4E-8E35-B8D9F79A1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A5E3C24-FC2B-A741-8171-BDEA5B5B0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69D00DF-27B2-BA48-A687-9F6A24CA8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101647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A9ED351-7EF0-7B4B-993D-16A34BAC5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B0F97BE-EDC9-614F-9488-976F898F7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D33480E-53BA-3041-B1AC-DF4CC4DB83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B492B88-0B9C-154A-AC20-E0ABCEE5C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AB1D2CB-828F-D349-8277-B0C0F8605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416DABB-FF88-444A-850E-EA81EEFB5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871079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4AEDD04-3FED-014B-9AA4-8CEC403A7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51C99E2-A750-1645-BAE8-B23E87A172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1BC9B29-BAFD-9E4B-9A56-BBDA5903C7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FD75522-5F10-704F-AA5C-BFB42DE8C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510718E-C741-A941-91DA-96804CF25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E7BD4E4-2413-C145-9DC8-9969F6B1A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599532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897B944-160C-134C-BAA6-8D00AA606E2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112D16F9-E403-AF45-A919-AC40DD7417F6}"/>
              </a:ext>
            </a:extLst>
          </p:cNvPr>
          <p:cNvSpPr/>
          <p:nvPr userDrawn="1"/>
        </p:nvSpPr>
        <p:spPr>
          <a:xfrm>
            <a:off x="350322" y="365125"/>
            <a:ext cx="11491356" cy="6127750"/>
          </a:xfrm>
          <a:prstGeom prst="rect">
            <a:avLst/>
          </a:prstGeom>
          <a:solidFill>
            <a:srgbClr val="2A424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9E7A516-AC40-344E-B0B9-4F8F9C148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86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C689485-770A-6B46-911A-18034FCFB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EC33A6D-18D9-864B-8CB7-C540150FF7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BC186-60A1-A14C-B665-744E0F4DFD78}" type="datetimeFigureOut">
              <a:rPr lang="x-none" smtClean="0"/>
              <a:pPr/>
              <a:t>16.10.2023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9792B01-5982-3F42-B0D4-E9A3029772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DF0514C-4397-5E47-BD49-7886D48F90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CAD59-8AFA-6145-98EE-F10D162B646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531674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zoozom.ru/poultry/how-to-build-a-chicken-house-in-the-country-with-their-own-hands-for-the-summer-period-from-the-materials-at-hand-photo-gallery-chicken-coops-with-different-types-of-roofs.html" TargetMode="External"/><Relationship Id="rId7" Type="http://schemas.openxmlformats.org/officeDocument/2006/relationships/image" Target="../media/image11.jpeg"/><Relationship Id="rId2" Type="http://schemas.openxmlformats.org/officeDocument/2006/relationships/hyperlink" Target="https://zoozom.ru/disease-dogs/why-is-body-temperature-35-what-should-i-do-if-my-body-temperature-is-low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zoozom.ru/other-fauna/post-a-topic-animals-of-our-land-theme-vegetable-and-animal-world-of-our-region.html" TargetMode="External"/><Relationship Id="rId7" Type="http://schemas.openxmlformats.org/officeDocument/2006/relationships/image" Target="../media/image15.jpeg"/><Relationship Id="rId2" Type="http://schemas.openxmlformats.org/officeDocument/2006/relationships/hyperlink" Target="https://zoozom.ru/aquarium-fish/watch-what-a-freshwater-aquarium-is-in-other-dictionaries-freshwater-aquarium-lshaped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hyperlink" Target="https://zoozom.ru/other-fauna/plant-and-animal-life-of-temperate-zones.html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4773DC1-04E2-D344-85BB-02944A0CB0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091" y="2648198"/>
            <a:ext cx="7876309" cy="1247239"/>
          </a:xfrm>
        </p:spPr>
        <p:txBody>
          <a:bodyPr>
            <a:normAutofit fontScale="90000"/>
          </a:bodyPr>
          <a:lstStyle/>
          <a:p>
            <a:r>
              <a:rPr lang="ru-RU" sz="56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 дикой фауны </a:t>
            </a:r>
            <a:r>
              <a:rPr lang="ru-RU" sz="5600" i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5600" i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России…</a:t>
            </a:r>
            <a:endParaRPr lang="x-none" sz="56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ingdings 3" pitchFamily="18" charset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03418" y="217622"/>
            <a:ext cx="63730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ГАПОУ Со</a:t>
            </a:r>
          </a:p>
          <a:p>
            <a:pPr algn="ctr"/>
            <a:r>
              <a:rPr lang="ru-RU" sz="35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Энгельский </a:t>
            </a:r>
          </a:p>
          <a:p>
            <a:pPr algn="ctr"/>
            <a:r>
              <a:rPr lang="ru-RU" sz="35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механико-технологический техникум,</a:t>
            </a:r>
            <a:endParaRPr lang="ru-RU" sz="35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35636" y="3895437"/>
            <a:ext cx="41563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solidFill>
                  <a:schemeClr val="bg1"/>
                </a:solidFill>
              </a:rPr>
              <a:t>Работу выполнила</a:t>
            </a:r>
            <a:r>
              <a:rPr lang="en-US" sz="2000" i="1" dirty="0" smtClean="0">
                <a:solidFill>
                  <a:schemeClr val="bg1"/>
                </a:solidFill>
              </a:rPr>
              <a:t>:</a:t>
            </a:r>
            <a:endParaRPr lang="ru-RU" sz="2000" i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i="1" dirty="0" smtClean="0">
                <a:solidFill>
                  <a:schemeClr val="bg1"/>
                </a:solidFill>
              </a:rPr>
              <a:t>Студентка 3-го курса</a:t>
            </a:r>
            <a:endParaRPr lang="en-US" sz="2000" i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i="1" dirty="0" smtClean="0">
                <a:solidFill>
                  <a:schemeClr val="bg1"/>
                </a:solidFill>
              </a:rPr>
              <a:t>Баклачова Ангелина Александровна</a:t>
            </a:r>
          </a:p>
          <a:p>
            <a:pPr algn="ctr"/>
            <a:r>
              <a:rPr lang="ru-RU" sz="2000" i="1" dirty="0" smtClean="0">
                <a:solidFill>
                  <a:schemeClr val="bg1"/>
                </a:solidFill>
              </a:rPr>
              <a:t>По профессии </a:t>
            </a:r>
          </a:p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“</a:t>
            </a:r>
            <a:r>
              <a:rPr lang="ru-RU" sz="2000" i="1" dirty="0" smtClean="0">
                <a:solidFill>
                  <a:schemeClr val="bg1"/>
                </a:solidFill>
              </a:rPr>
              <a:t> Повар, кондитер </a:t>
            </a:r>
            <a:r>
              <a:rPr lang="en-US" sz="2000" i="1" dirty="0" smtClean="0">
                <a:solidFill>
                  <a:schemeClr val="bg1"/>
                </a:solidFill>
              </a:rPr>
              <a:t>”</a:t>
            </a:r>
            <a:r>
              <a:rPr lang="ru-RU" sz="2000" i="1" dirty="0" smtClean="0">
                <a:solidFill>
                  <a:schemeClr val="bg1"/>
                </a:solidFill>
              </a:rPr>
              <a:t>, обучающаяся по адресу</a:t>
            </a:r>
            <a:r>
              <a:rPr lang="en-US" sz="2000" i="1" dirty="0" smtClean="0">
                <a:solidFill>
                  <a:schemeClr val="bg1"/>
                </a:solidFill>
              </a:rPr>
              <a:t>:</a:t>
            </a:r>
            <a:endParaRPr lang="ru-RU" sz="2000" i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i="1" dirty="0" smtClean="0">
                <a:solidFill>
                  <a:schemeClr val="bg1"/>
                </a:solidFill>
              </a:rPr>
              <a:t>Ул.Кутузова 29, п.г.т.Степное </a:t>
            </a:r>
          </a:p>
          <a:p>
            <a:pPr algn="ctr"/>
            <a:r>
              <a:rPr lang="ru-RU" sz="2000" i="1" dirty="0" smtClean="0">
                <a:solidFill>
                  <a:schemeClr val="bg1"/>
                </a:solidFill>
              </a:rPr>
              <a:t>Руководитель работы</a:t>
            </a:r>
            <a:r>
              <a:rPr lang="en-US" sz="2000" i="1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ru-RU" sz="2000" i="1" dirty="0" smtClean="0">
                <a:solidFill>
                  <a:schemeClr val="bg1"/>
                </a:solidFill>
              </a:rPr>
              <a:t>Зазуля О.С.</a:t>
            </a: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  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0157656"/>
      </p:ext>
    </p:extLst>
  </p:cSld>
  <p:clrMapOvr>
    <a:masterClrMapping/>
  </p:clrMapOvr>
  <p:transition spd="med">
    <p:randomBa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ved.ru/wp-content/uploads/2021/06/80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0292" y="657929"/>
            <a:ext cx="620683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i="1" dirty="0" smtClean="0">
                <a:solidFill>
                  <a:srgbClr val="FFFF00"/>
                </a:solidFill>
              </a:rPr>
              <a:t>Россия – огромная по территории страна, с богатым животным миром, при этом многие представители фауны обитают или преобладают в определенных климатических поясах.</a:t>
            </a:r>
          </a:p>
          <a:p>
            <a:pPr algn="ctr"/>
            <a:r>
              <a:rPr lang="ru-RU" sz="2200" i="1" dirty="0" smtClean="0">
                <a:solidFill>
                  <a:srgbClr val="FFFF00"/>
                </a:solidFill>
              </a:rPr>
              <a:t>Наша страна является ареалом обитания для основной массы сухопутных животных из более полутора тысячи позвоночных, свыше 700 видов птиц, порядка трехсот видов млекопитающих.</a:t>
            </a:r>
          </a:p>
          <a:p>
            <a:pPr algn="ctr"/>
            <a:r>
              <a:rPr lang="ru-RU" sz="2200" i="1" dirty="0" smtClean="0">
                <a:solidFill>
                  <a:srgbClr val="FFFF00"/>
                </a:solidFill>
              </a:rPr>
              <a:t>Также в России обитает более 85 видов рептилий, 350 – пресноводных рыб, численность видов морских рыб переваливает за полторы тысячи, а амфибий — 350. Присутствие животных на той или иной территории напрямую зависит от ландшафтных и климатических свойств этой зоны.</a:t>
            </a:r>
            <a:endParaRPr lang="ru-RU" sz="2200" i="1" dirty="0">
              <a:solidFill>
                <a:srgbClr val="FFFF00"/>
              </a:solidFill>
            </a:endParaRPr>
          </a:p>
        </p:txBody>
      </p:sp>
      <p:pic>
        <p:nvPicPr>
          <p:cNvPr id="28674" name="Picture 2" descr="https://get.pxhere.com/photo/nature-forest-looking-wildlife-wild-standing-portrait-mammal-predator-fauna-big-cat-outdoors-vertebrate-hunter-lynx-bobcat-puma-wild-cat-small-to-medium-sized-cats-cat-like-mammal-8502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280" y="4461163"/>
            <a:ext cx="2938467" cy="1945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https://i.pinimg.com/originals/b0/97/86/b097865fd1f0327b0e2c87c5d90d48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47017" y="432499"/>
            <a:ext cx="2729347" cy="1867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8" name="Picture 6" descr="https://pibig.info/uploads/posts/2021-06/1623219418_58-pibig_info-p-flora-i-fauna-baikala-priroda-krasivo-foto-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51627" y="4523271"/>
            <a:ext cx="2824737" cy="1883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0" name="Picture 8" descr="https://pibig.info/uploads/posts/2021-10/1635302936_1-pibig-info-p-flora-i-fauna-rossii-priroda-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280" y="570455"/>
            <a:ext cx="2767187" cy="1729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4084" y="625410"/>
            <a:ext cx="7703127" cy="1269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pPr algn="ctr"/>
            <a:r>
              <a:rPr lang="ru-RU" sz="1950" i="1" dirty="0" smtClean="0">
                <a:solidFill>
                  <a:schemeClr val="bg1"/>
                </a:solidFill>
              </a:rPr>
              <a:t>Фауна этой части России просто уникальна, несмотря на общепринятое мнение об этом регионе как о безжизненном уголке Планеты, его населяет огромное количество живых организмов. </a:t>
            </a:r>
            <a:endParaRPr lang="ru-RU" sz="1950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44728" y="0"/>
            <a:ext cx="8096447" cy="907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300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Фауна арктического пояса</a:t>
            </a:r>
            <a:endParaRPr lang="ru-RU" sz="5300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001" y="1894988"/>
            <a:ext cx="41075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В Красной книге России свое место занял овцебык – самое крупное и древнее копытное Арктики, ровесник мамонта. Это травоядное животное неприхотливо в пище, а длинная теплая шерсть надежно защищает от ветра, поэтому оно великолепно чувствует себя в северных суровых условиях.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7650" name="Picture 2" descr="https://zoozom.ru/wp-content/uploads/2018/03/ffc-ovcebykff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2302" y="4203312"/>
            <a:ext cx="3352390" cy="2263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6470192" y="2069436"/>
            <a:ext cx="523660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Roboto"/>
                <a:cs typeface="Arial" pitchFamily="34" charset="0"/>
              </a:rPr>
              <a:t>Арктическое побережье немыслимо без береговых птиц – чаек-моевок, глупышей, бакланов, и других видов. Всего за короткое лето здесь успевают гнездиться 280 видов редких и вполне обычных для России птиц.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4" name="Picture 6" descr="https://zoozom.ru/wp-content/uploads/2018/03/ebf-bakl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4982" y="3996183"/>
            <a:ext cx="4261138" cy="2470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2765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8838" y="192197"/>
            <a:ext cx="9287094" cy="907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3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Фауна субарктического пояса</a:t>
            </a:r>
            <a:endParaRPr lang="ru-RU" sz="53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33775" y="1100138"/>
            <a:ext cx="5753100" cy="533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i="1" dirty="0" smtClean="0">
                <a:solidFill>
                  <a:srgbClr val="FFFF00"/>
                </a:solidFill>
              </a:rPr>
              <a:t>Животные субарктического полюса </a:t>
            </a:r>
            <a:r>
              <a:rPr lang="ru-RU" sz="2000" i="1" dirty="0" smtClean="0">
                <a:solidFill>
                  <a:srgbClr val="FFFF00"/>
                </a:solidFill>
              </a:rPr>
              <a:t>– это обитатели тундры и тундровых лесов, комфортно себя чувствующие в условиях длительных </a:t>
            </a:r>
            <a:r>
              <a:rPr lang="ru-RU" sz="2000" i="1" dirty="0" smtClean="0">
                <a:solidFill>
                  <a:srgbClr val="FFFF00"/>
                </a:solidFill>
                <a:hlinkClick r:id="rId2"/>
              </a:rPr>
              <a:t>низких температур</a:t>
            </a:r>
            <a:r>
              <a:rPr lang="ru-RU" sz="2000" i="1" dirty="0" smtClean="0">
                <a:solidFill>
                  <a:srgbClr val="FFFF00"/>
                </a:solidFill>
              </a:rPr>
              <a:t> и избыточной влажности. За счет пониженной солености воды и насыщения ее кислородом обильно развивается планктон и прочая разнообразная морская фауна. Самые крупные морские млекопитающие мира обитают здесь – моржи и тюлени, киты и белые медведи.</a:t>
            </a:r>
          </a:p>
          <a:p>
            <a:pPr algn="ctr"/>
            <a:r>
              <a:rPr lang="ru-RU" sz="2000" i="1" dirty="0" smtClean="0">
                <a:solidFill>
                  <a:srgbClr val="FFFF00"/>
                </a:solidFill>
              </a:rPr>
              <a:t>В тундре видовое разнообразие животного мира куда богаче, чем в Арктике. Значительная часть обитающих здесь зверей имеет светлый окрас и густой мех, что позволяет выживать в местных условиях. Также в </a:t>
            </a:r>
            <a:r>
              <a:rPr lang="ru-RU" sz="2000" i="1" dirty="0" smtClean="0">
                <a:solidFill>
                  <a:srgbClr val="FFFF00"/>
                </a:solidFill>
                <a:hlinkClick r:id="rId3"/>
              </a:rPr>
              <a:t>летний период</a:t>
            </a:r>
            <a:r>
              <a:rPr lang="ru-RU" sz="2000" i="1" dirty="0" smtClean="0">
                <a:solidFill>
                  <a:srgbClr val="FFFF00"/>
                </a:solidFill>
              </a:rPr>
              <a:t> пастбища населяют в больших количествах северные олени.</a:t>
            </a:r>
            <a:endParaRPr lang="ru-RU" sz="2000" i="1" dirty="0">
              <a:solidFill>
                <a:srgbClr val="FFFF00"/>
              </a:solidFill>
            </a:endParaRPr>
          </a:p>
        </p:txBody>
      </p:sp>
      <p:pic>
        <p:nvPicPr>
          <p:cNvPr id="26626" name="Picture 2" descr="https://zoozom.ru/wp-content/uploads/2018/03/3e5c37c03c6f33e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471" y="4277887"/>
            <a:ext cx="3255979" cy="2162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http://rasfokus.ru/images/photos/medium/048d80feefd969f7af168a096f971c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3471" y="1100138"/>
            <a:ext cx="3177307" cy="1843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0" name="Picture 6" descr="https://ecoportal.info/wp-content/uploads/2016/06/arktic-pese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67814" y="1100138"/>
            <a:ext cx="3024186" cy="201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2" name="Picture 8" descr="https://sun9-12.userapi.com/impg/PS1Zk_VHOlVorS_I_7CL3uDAkCzOVn4TkPxCAA/PcOudwRWaQM.jpg?size=1000x1000&amp;quality=95&amp;sign=797b8f1d98f3b46657e7e360c059a137&amp;c_uniq_tag=p-P8ORA640_N-CsS2x2WGKebTpA3UGJQBYiCkTEVRI8&amp;type=album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875" y="3614738"/>
            <a:ext cx="2644774" cy="2644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userscontent2.emaze.com/images/a5f4b845-8ea0-4223-8fcb-ab4ab94f1943/9b972925-678e-4782-9c25-d717e6038a0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userscontent2.emaze.com/images/a5f4b845-8ea0-4223-8fcb-ab4ab94f1943/9b972925-678e-4782-9c25-d717e6038a0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userscontent2.emaze.com/images/a5f4b845-8ea0-4223-8fcb-ab4ab94f1943/9b972925-678e-4782-9c25-d717e6038a0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userscontent2.emaze.com/images/a5f4b845-8ea0-4223-8fcb-ab4ab94f1943/9b972925-678e-4782-9c25-d717e6038a0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https://s1.showslide.ru/s_slide/f938/c316369b-b55f-4d34-b8fe-3940941a0f2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1067" y="0"/>
            <a:ext cx="7439857" cy="907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3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Фауна умеренного пояса</a:t>
            </a:r>
            <a:endParaRPr lang="ru-RU" sz="53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34836" y="88241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Умеренный пояс занимает основную часть России и отличается сложным климатом с </a:t>
            </a:r>
            <a:r>
              <a:rPr lang="ru-RU" sz="2000" dirty="0" smtClean="0">
                <a:solidFill>
                  <a:schemeClr val="bg1"/>
                </a:solidFill>
                <a:hlinkClick r:id="rId2"/>
              </a:rPr>
              <a:t>большим количеством</a:t>
            </a:r>
            <a:r>
              <a:rPr lang="ru-RU" sz="2000" dirty="0" smtClean="0">
                <a:solidFill>
                  <a:schemeClr val="bg1"/>
                </a:solidFill>
              </a:rPr>
              <a:t> осадков и сильными порывами ветра, но, несмотря на это, здесь чрезвычайно богат и разнообразен </a:t>
            </a:r>
            <a:r>
              <a:rPr lang="ru-RU" sz="2000" dirty="0" smtClean="0">
                <a:solidFill>
                  <a:schemeClr val="bg1"/>
                </a:solidFill>
                <a:hlinkClick r:id="rId3"/>
              </a:rPr>
              <a:t>животный мир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1898073"/>
            <a:ext cx="6096000" cy="5978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50" dirty="0" smtClean="0">
                <a:solidFill>
                  <a:srgbClr val="FFFF00"/>
                </a:solidFill>
              </a:rPr>
              <a:t>Окружающая среда оказывается благоприятной для рыси, гиены, гепарда, тигра. Чаще всего в лесной зоне можно встретить лосей,  белок, зайцев, глухарей которые могут легко забрести и в жилую часть. Можно повстречать бурого медведя, норку или лесную куницу. Для таких грызунов, как белки, здесь просто рай, поскольку леса </a:t>
            </a:r>
            <a:r>
              <a:rPr lang="ru-RU" sz="1950" dirty="0" smtClean="0">
                <a:solidFill>
                  <a:srgbClr val="FFFF00"/>
                </a:solidFill>
                <a:hlinkClick r:id="rId4"/>
              </a:rPr>
              <a:t>умеренного пояса</a:t>
            </a:r>
            <a:r>
              <a:rPr lang="ru-RU" sz="1950" dirty="0" smtClean="0">
                <a:solidFill>
                  <a:srgbClr val="FFFF00"/>
                </a:solidFill>
              </a:rPr>
              <a:t> богаты орехам, семенами липы, хвойных деревьев и клена, желудями, которые также являются излюбленной пищей кабанов, медведей и иных зверей и птиц. Также большой удачей ныне будет увидеть речного бобра, привлекающего охотника ценным мехом. Зато вот лягушек, ящериц, гадюк, ужей, кротов и ежей здесь великое множество из-за большого количества насекомых, которыми они питаются.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4" name="Picture 4" descr="https://mirbiologiya.ru/wp-content/uploads/b/2/0/b2065a2b40456682a01e47e9410f2ee2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27922" y="4516582"/>
            <a:ext cx="3164078" cy="2341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https://i.pinimg.com/originals/38/b6/b0/38b6b0ec294dfd44851f09f8230d250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4429" y="3214255"/>
            <a:ext cx="2593571" cy="3241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0" name="Picture 10" descr="https://avatars.mds.yandex.net/get-znatoki/1540166/AgACAgIAAx0CQiRzwACDOJiwnl8BaGhfJzRTAN8qhJ2rwKAACvr8xG9rPEUr3kmLOlmmlpAEAAwIAA3kAAykE/w120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0" y="2131612"/>
            <a:ext cx="2968480" cy="1978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eles.club/uploads/posts/2022-09/thumbs/1662466448_16-celes-club-p-zhivotnii-mir-taigi-instagram-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71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5925" y="0"/>
            <a:ext cx="9312742" cy="907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3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Фауна субтропического пояса</a:t>
            </a:r>
            <a:endParaRPr lang="ru-RU" sz="53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940517" y="907941"/>
            <a:ext cx="6217771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Субтропики представляют собой благоприятные условия Черноморского побережья для существования живых организмов. В горах Большого Кавказа и на побережье черного моря фауна особо богата и разнообразна. На Дальнем Востоке широко представлены рябчики, бурундуки, соболь и росомаха, куница и белка, пятнистый олень. Легендарными во всем мире местными хищниками являются леопард, уссурийский тигр и медведь.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chemeClr val="bg1"/>
                </a:solidFill>
              </a:rPr>
              <a:t>Субтропический пояс богат дикими копытными животными – кабанами, косулями, дикими </a:t>
            </a:r>
            <a:r>
              <a:rPr lang="ru-RU" sz="2000" i="1" dirty="0" err="1" smtClean="0">
                <a:solidFill>
                  <a:schemeClr val="bg1"/>
                </a:solidFill>
              </a:rPr>
              <a:t>оленяли</a:t>
            </a:r>
            <a:r>
              <a:rPr lang="ru-RU" sz="2000" i="1" dirty="0" smtClean="0">
                <a:solidFill>
                  <a:schemeClr val="bg1"/>
                </a:solidFill>
              </a:rPr>
              <a:t>, сайгаками и лосями. Сюда манит охотников за мехами распространение пушных зверьков – белки, норки, ондатры, лисицы и песца. Серые волки, огромные медведи – это лишь часть достояния субтропиков России, которое необходимо сохранить для наших потомков.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24581" name="Picture 5" descr="https://zoozom.ru/wp-content/uploads/2018/03/screenshot5037cb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3438"/>
            <a:ext cx="3002796" cy="2214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3" name="Picture 7" descr="http://4.bp.blogspot.com/-8-sGkSgX7qc/VJsWhYm91XI/AAAAAAAAgus/ZQbfv4kL6n4/s1600/%D0%B5%D0%BD%D0%BE%D1%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148" y="1366197"/>
            <a:ext cx="2231438" cy="2934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5" name="Picture 9" descr="https://photocentra.ru/images/main81/818594_mai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38367" y="679341"/>
            <a:ext cx="2280117" cy="2832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7" name="Picture 11" descr="https://divino-d.com/uploads/product/33400/33412/03742b5a62e611e6a6c7b8a386044966_ab2fb90b71d511e7a2121866da87aa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55580" y="3734247"/>
            <a:ext cx="3036420" cy="2732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2457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xida.ru/sites/default/files/art-file/image_xida070420_21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418</Words>
  <Application>Microsoft Macintosh PowerPoint</Application>
  <PresentationFormat>Произвольный</PresentationFormat>
  <Paragraphs>38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Мир дикой фауны в России…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User</cp:lastModifiedBy>
  <cp:revision>28</cp:revision>
  <dcterms:created xsi:type="dcterms:W3CDTF">2023-07-14T15:44:00Z</dcterms:created>
  <dcterms:modified xsi:type="dcterms:W3CDTF">2023-10-16T16:16:27Z</dcterms:modified>
</cp:coreProperties>
</file>