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1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8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A0AE"/>
    <a:srgbClr val="A9280B"/>
    <a:srgbClr val="AD3420"/>
    <a:srgbClr val="616240"/>
    <a:srgbClr val="C7DADF"/>
    <a:srgbClr val="8490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060" autoAdjust="0"/>
  </p:normalViewPr>
  <p:slideViewPr>
    <p:cSldViewPr snapToGrid="0">
      <p:cViewPr>
        <p:scale>
          <a:sx n="76" d="100"/>
          <a:sy n="76" d="100"/>
        </p:scale>
        <p:origin x="-48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5CD4-F5E2-4293-8478-FD3B487C0759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58554-4BD8-4037-AE24-8D2DE08D0BC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5CD4-F5E2-4293-8478-FD3B487C0759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58554-4BD8-4037-AE24-8D2DE08D0B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5CD4-F5E2-4293-8478-FD3B487C0759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58554-4BD8-4037-AE24-8D2DE08D0B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5CD4-F5E2-4293-8478-FD3B487C0759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58554-4BD8-4037-AE24-8D2DE08D0BC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5CD4-F5E2-4293-8478-FD3B487C0759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58554-4BD8-4037-AE24-8D2DE08D0B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5CD4-F5E2-4293-8478-FD3B487C0759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58554-4BD8-4037-AE24-8D2DE08D0BC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5CD4-F5E2-4293-8478-FD3B487C0759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58554-4BD8-4037-AE24-8D2DE08D0BC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5CD4-F5E2-4293-8478-FD3B487C0759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58554-4BD8-4037-AE24-8D2DE08D0B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5CD4-F5E2-4293-8478-FD3B487C0759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58554-4BD8-4037-AE24-8D2DE08D0B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5CD4-F5E2-4293-8478-FD3B487C0759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58554-4BD8-4037-AE24-8D2DE08D0B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5CD4-F5E2-4293-8478-FD3B487C0759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58554-4BD8-4037-AE24-8D2DE08D0BC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2D65CD4-F5E2-4293-8478-FD3B487C0759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7258554-4BD8-4037-AE24-8D2DE08D0BC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47493" y="2051033"/>
            <a:ext cx="11376870" cy="1200329"/>
          </a:xfrm>
          <a:prstGeom prst="rect">
            <a:avLst/>
          </a:prstGeom>
          <a:ln>
            <a:solidFill>
              <a:srgbClr val="FFC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урока через применение современных </a:t>
            </a:r>
            <a:r>
              <a:rPr lang="ru-RU" sz="360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 технологий</a:t>
            </a:r>
            <a:r>
              <a:rPr lang="ru-RU" sz="36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02166" y="4532623"/>
            <a:ext cx="4968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учитель начальных классов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Даниелян Марина Георгиевна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565" y="250883"/>
            <a:ext cx="11376870" cy="1694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290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625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563" y="400832"/>
            <a:ext cx="8795316" cy="1490597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«Конструктор»</a:t>
            </a:r>
            <a:br>
              <a:rPr lang="ru-RU" sz="3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26093" y="1402915"/>
            <a:ext cx="8693062" cy="5599136"/>
          </a:xfrm>
        </p:spPr>
        <p:txBody>
          <a:bodyPr>
            <a:normAutofit/>
          </a:bodyPr>
          <a:lstStyle/>
          <a:p>
            <a:pPr marL="0" lvl="0" inden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</a:pPr>
            <a:r>
              <a:rPr lang="ru-RU" sz="2400" dirty="0" smtClean="0">
                <a:solidFill>
                  <a:srgbClr val="002060"/>
                </a:solidFill>
                <a:latin typeface="Calibri" panose="020F0502020204030204"/>
              </a:rPr>
              <a:t>С </a:t>
            </a:r>
            <a:r>
              <a:rPr lang="ru-RU" sz="2400" dirty="0">
                <a:solidFill>
                  <a:srgbClr val="002060"/>
                </a:solidFill>
                <a:latin typeface="Calibri" panose="020F0502020204030204"/>
              </a:rPr>
              <a:t>большим </a:t>
            </a:r>
            <a:r>
              <a:rPr lang="ru-RU" sz="2400" dirty="0" smtClean="0">
                <a:solidFill>
                  <a:srgbClr val="002060"/>
                </a:solidFill>
                <a:latin typeface="Calibri" panose="020F0502020204030204"/>
              </a:rPr>
              <a:t>интересом дети играют в эту игру. 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</a:pPr>
            <a:r>
              <a:rPr lang="ru-RU" sz="2400" dirty="0" smtClean="0">
                <a:solidFill>
                  <a:srgbClr val="002060"/>
                </a:solidFill>
                <a:latin typeface="Calibri" panose="020F0502020204030204"/>
              </a:rPr>
              <a:t>Если взять большое слово Вынуть буквы- раз и два. А потом собрать их снова Выйдут новые слова. 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</a:pPr>
            <a:r>
              <a:rPr lang="ru-RU" sz="2400" dirty="0" smtClean="0">
                <a:solidFill>
                  <a:srgbClr val="002060"/>
                </a:solidFill>
                <a:latin typeface="Calibri" panose="020F0502020204030204"/>
              </a:rPr>
              <a:t>Из </a:t>
            </a:r>
            <a:r>
              <a:rPr lang="ru-RU" sz="2400" dirty="0">
                <a:solidFill>
                  <a:srgbClr val="002060"/>
                </a:solidFill>
                <a:latin typeface="Calibri" panose="020F0502020204030204"/>
              </a:rPr>
              <a:t>слова «грамотей» составить 10 слов (герой, гром, гора, рота ,метр, море, метро, тема и др</a:t>
            </a:r>
            <a:r>
              <a:rPr lang="ru-RU" sz="2400" dirty="0" smtClean="0">
                <a:solidFill>
                  <a:srgbClr val="002060"/>
                </a:solidFill>
                <a:latin typeface="Calibri" panose="020F0502020204030204"/>
              </a:rPr>
              <a:t>.) Определить склонения полученных имен существительных.</a:t>
            </a:r>
            <a:endParaRPr lang="ru-RU" sz="2400" dirty="0">
              <a:solidFill>
                <a:srgbClr val="002060"/>
              </a:solidFill>
              <a:latin typeface="Calibri" panose="020F0502020204030204"/>
            </a:endParaRP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</a:pPr>
            <a:r>
              <a:rPr lang="ru-RU" sz="2400" dirty="0" smtClean="0">
                <a:solidFill>
                  <a:srgbClr val="002060"/>
                </a:solidFill>
                <a:latin typeface="Calibri" panose="020F0502020204030204"/>
              </a:rPr>
              <a:t>Игра </a:t>
            </a:r>
            <a:r>
              <a:rPr lang="ru-RU" sz="2400" dirty="0">
                <a:solidFill>
                  <a:srgbClr val="002060"/>
                </a:solidFill>
                <a:latin typeface="Calibri" panose="020F0502020204030204"/>
              </a:rPr>
              <a:t>развивает способность находить новые варианты комбинирования, работать быстро и сосредото­ченно, расширяет словарный </a:t>
            </a:r>
            <a:r>
              <a:rPr lang="ru-RU" sz="2400" dirty="0" smtClean="0">
                <a:solidFill>
                  <a:srgbClr val="002060"/>
                </a:solidFill>
                <a:latin typeface="Calibri" panose="020F0502020204030204"/>
              </a:rPr>
              <a:t>запас, а еще и закрепляет знания о склонениях имен существительных.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602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5469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«Поймай муху»</a:t>
            </a:r>
            <a:endParaRPr lang="ru-RU" sz="5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-225470"/>
            <a:ext cx="8530225" cy="7083469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>
                <a:solidFill>
                  <a:schemeClr val="accent6"/>
                </a:solidFill>
              </a:rPr>
              <a:t>                 Игра </a:t>
            </a:r>
            <a:r>
              <a:rPr lang="ru-RU" sz="3200" dirty="0">
                <a:solidFill>
                  <a:schemeClr val="accent6"/>
                </a:solidFill>
              </a:rPr>
              <a:t>"На рынке". </a:t>
            </a:r>
            <a:endParaRPr lang="ru-RU" sz="3200" dirty="0" smtClean="0">
              <a:solidFill>
                <a:schemeClr val="accent6"/>
              </a:solidFill>
            </a:endParaRPr>
          </a:p>
          <a:p>
            <a:pPr marL="45720" indent="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Суть игры заключается в том, что  нужно записать</a:t>
            </a:r>
            <a:r>
              <a:rPr lang="ru-RU" sz="2600" dirty="0" smtClean="0">
                <a:solidFill>
                  <a:srgbClr val="002060"/>
                </a:solidFill>
              </a:rPr>
              <a:t> </a:t>
            </a:r>
            <a:r>
              <a:rPr lang="ru-RU" sz="2600" dirty="0">
                <a:solidFill>
                  <a:srgbClr val="002060"/>
                </a:solidFill>
              </a:rPr>
              <a:t>как можно больше названий овощей, фруктов и ягод 1, 2 и 3-го склонения.</a:t>
            </a:r>
          </a:p>
          <a:p>
            <a:pPr marL="45720" indent="0">
              <a:buNone/>
            </a:pPr>
            <a:r>
              <a:rPr lang="ru-RU" sz="2600" dirty="0">
                <a:solidFill>
                  <a:srgbClr val="002060"/>
                </a:solidFill>
              </a:rPr>
              <a:t>1-е склонение - ____</a:t>
            </a:r>
          </a:p>
          <a:p>
            <a:pPr marL="45720" indent="0">
              <a:buNone/>
            </a:pPr>
            <a:r>
              <a:rPr lang="ru-RU" sz="2600" dirty="0">
                <a:solidFill>
                  <a:srgbClr val="002060"/>
                </a:solidFill>
              </a:rPr>
              <a:t>2-е склонение - ____</a:t>
            </a:r>
          </a:p>
          <a:p>
            <a:pPr marL="45720" indent="0">
              <a:buNone/>
            </a:pPr>
            <a:r>
              <a:rPr lang="ru-RU" sz="2600" dirty="0">
                <a:solidFill>
                  <a:srgbClr val="002060"/>
                </a:solidFill>
              </a:rPr>
              <a:t>3-е склонение - ____</a:t>
            </a:r>
          </a:p>
          <a:p>
            <a:pPr marL="45720" indent="0">
              <a:buNone/>
            </a:pPr>
            <a:r>
              <a:rPr lang="ru-RU" sz="2600" dirty="0">
                <a:solidFill>
                  <a:srgbClr val="002060"/>
                </a:solidFill>
              </a:rPr>
              <a:t>Составьте по одному предложению с существительным каждого из склонений и запишите</a:t>
            </a:r>
            <a:r>
              <a:rPr lang="ru-RU" sz="2600" dirty="0" smtClean="0">
                <a:solidFill>
                  <a:srgbClr val="002060"/>
                </a:solidFill>
              </a:rPr>
              <a:t>.</a:t>
            </a:r>
          </a:p>
          <a:p>
            <a:pPr marL="45720" indent="0">
              <a:buNone/>
            </a:pPr>
            <a:r>
              <a:rPr lang="ru-RU" sz="2600" dirty="0" smtClean="0">
                <a:solidFill>
                  <a:srgbClr val="002060"/>
                </a:solidFill>
              </a:rPr>
              <a:t>Это еще раз позволяет закрепить знания о склонениях имен существительных.</a:t>
            </a:r>
            <a:endParaRPr lang="ru-RU" sz="2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0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19857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A9280B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Результат игровых технологий</a:t>
            </a:r>
            <a:endParaRPr lang="ru-RU" sz="5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22564" y="1554022"/>
            <a:ext cx="8351068" cy="4351338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Эффективное средство воспитания познавательных интересов и активизации деятельности учащихся;</a:t>
            </a:r>
          </a:p>
          <a:p>
            <a:r>
              <a:rPr lang="ru-RU" sz="2400" dirty="0">
                <a:solidFill>
                  <a:srgbClr val="002060"/>
                </a:solidFill>
              </a:rPr>
              <a:t>Тренировка памяти, помогающая учащимся выработать речевые умения и навыки;</a:t>
            </a:r>
          </a:p>
          <a:p>
            <a:r>
              <a:rPr lang="ru-RU" sz="2400" dirty="0">
                <a:solidFill>
                  <a:srgbClr val="002060"/>
                </a:solidFill>
              </a:rPr>
              <a:t>Стимулирует умственную деятельность учащихся, развивает внимание и познавательный интерес к предмету;</a:t>
            </a:r>
          </a:p>
          <a:p>
            <a:r>
              <a:rPr lang="ru-RU" sz="2400" dirty="0">
                <a:solidFill>
                  <a:srgbClr val="002060"/>
                </a:solidFill>
              </a:rPr>
              <a:t>Способствует преодолению пассивности учеников;</a:t>
            </a:r>
          </a:p>
          <a:p>
            <a:r>
              <a:rPr lang="ru-RU" dirty="0">
                <a:solidFill>
                  <a:srgbClr val="002060"/>
                </a:solidFill>
              </a:rPr>
              <a:t>Способствует усилению работоспособности учащихся.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63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9973" y="1365337"/>
            <a:ext cx="9832932" cy="4321479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5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95404" y="951978"/>
            <a:ext cx="8613618" cy="49749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solidFill>
                  <a:srgbClr val="002060"/>
                </a:solidFill>
              </a:rPr>
              <a:t>Применение игровых технологий на уроках позволяет вовлекать в работу практически всех детей. Даже слабые, стеснительные, неразговорчивые на таких уроках раскрывают свои способности, становятся открытыми и доверчивыми.</a:t>
            </a: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1071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5181" y="3429000"/>
            <a:ext cx="10674035" cy="1325563"/>
          </a:xfrm>
        </p:spPr>
        <p:txBody>
          <a:bodyPr>
            <a:noAutofit/>
          </a:bodyPr>
          <a:lstStyle/>
          <a:p>
            <a:r>
              <a:rPr lang="ru-RU" sz="6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A9280B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СПАСИБО ЗА ВНИМАНИЕ!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129252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0596" y="751561"/>
            <a:ext cx="9670093" cy="5110619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игровой технологии  на уроках русского языка в 4 классе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367420" y="2542784"/>
            <a:ext cx="8129392" cy="2392472"/>
          </a:xfrm>
        </p:spPr>
        <p:txBody>
          <a:bodyPr>
            <a:normAutofit/>
          </a:bodyPr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Урок- игра « Три склонения имен        существительных</a:t>
            </a: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70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7" name="Прямоугольник 6"/>
          <p:cNvSpPr/>
          <p:nvPr/>
        </p:nvSpPr>
        <p:spPr>
          <a:xfrm>
            <a:off x="1952530" y="1120429"/>
            <a:ext cx="930998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, конечно, не слишком простая: Играя учить и учиться играя. </a:t>
            </a:r>
          </a:p>
          <a:p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если с учебой сложить развлеченье, То праздником станет любое ученье! </a:t>
            </a:r>
          </a:p>
          <a:p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А. Сухомлинский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69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13719" cy="6858000"/>
          </a:xfrm>
        </p:spPr>
      </p:pic>
      <p:sp>
        <p:nvSpPr>
          <p:cNvPr id="2" name="Прямоугольник 1"/>
          <p:cNvSpPr/>
          <p:nvPr/>
        </p:nvSpPr>
        <p:spPr>
          <a:xfrm>
            <a:off x="526093" y="338204"/>
            <a:ext cx="9782829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Цель: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знания, умения, навыки по теме «Склонение имен существительных».  Устранить пробелы в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знаниях.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-Способствовать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познавательных, мыслительных, коммуникативных способностей учащихся.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-Формировать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выделять главное, существенное, сравнивать, обобщать знания.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-Содействовать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выработке навыков самоконтроля и самоанализа у учащихся.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-Содействовать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памяти, речи, навыков учебного труда.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-Содействовать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формированию умений и навыков работы в паре, в группе; общения друг с другом</a:t>
            </a:r>
          </a:p>
        </p:txBody>
      </p:sp>
    </p:spTree>
    <p:extLst>
      <p:ext uri="{BB962C8B-B14F-4D97-AF65-F5344CB8AC3E}">
        <p14:creationId xmlns:p14="http://schemas.microsoft.com/office/powerpoint/2010/main" val="197714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938" y="250031"/>
            <a:ext cx="7626790" cy="132556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BA0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деятельность в учебном процессе позволяет реализовать следующие цели:</a:t>
            </a:r>
            <a:endParaRPr lang="ru-RU" dirty="0">
              <a:solidFill>
                <a:srgbClr val="FBA0A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0937" y="2379945"/>
            <a:ext cx="8131748" cy="4308954"/>
          </a:xfrm>
        </p:spPr>
        <p:txBody>
          <a:bodyPr/>
          <a:lstStyle/>
          <a:p>
            <a:pPr marL="0" indent="0">
              <a:buNone/>
            </a:pPr>
            <a:r>
              <a:rPr lang="ru-RU" sz="24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идактические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расширение кругозора, познавательной деятельности, применение знаний на практике ,развитие УУД </a:t>
            </a:r>
          </a:p>
          <a:p>
            <a:pPr marL="0" indent="0">
              <a:buNone/>
            </a:pPr>
            <a:r>
              <a:rPr lang="ru-RU" sz="24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азвивающие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внимания, памяти, речи, мышления, развитие мотивации, умение находить оптимальные решения. </a:t>
            </a:r>
          </a:p>
          <a:p>
            <a:pPr marL="0" indent="0">
              <a:buNone/>
            </a:pPr>
            <a:r>
              <a:rPr lang="ru-RU" sz="24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оциализирующие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приобщение к нормам и ценностям общества , адаптация к условиям среды, стрессовый контроль.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62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634" y="250031"/>
            <a:ext cx="7681111" cy="1325563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BA0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значение игры на уроке в следующем:</a:t>
            </a:r>
            <a:endParaRPr lang="ru-RU" sz="4800" b="1" dirty="0">
              <a:solidFill>
                <a:srgbClr val="FBA0A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03634" y="2329841"/>
            <a:ext cx="8351067" cy="4528158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-Повышается познавательный интерес младших школьников.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Каждый урок становится более ярким, необычным, эмоционально насыщенным. 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уроке игра позволяет ребенку испытать радость умственного напряжения. 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Развивается положительная мотивация учения, произвольное внимание, повышается работоспособность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615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5162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95403" y="87359"/>
            <a:ext cx="8975757" cy="55529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Игры можно разделить на: </a:t>
            </a:r>
          </a:p>
          <a:p>
            <a:pPr marL="0" indent="0">
              <a:buNone/>
            </a:pP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Индивидуальные, парные, групповые, </a:t>
            </a:r>
            <a:r>
              <a:rPr lang="ru-RU" sz="24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общеклассные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</a:p>
          <a:p>
            <a:pPr marL="0" indent="0">
              <a:buNone/>
            </a:pPr>
            <a:r>
              <a:rPr lang="ru-RU" sz="24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образовательным задачам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-формирующие умения и навыки 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пласт игр обобщающего повторения и контроля знаний.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-изучающие новый материал </a:t>
            </a:r>
          </a:p>
          <a:p>
            <a:pPr marL="0" indent="0">
              <a:buNone/>
            </a:pPr>
            <a:r>
              <a:rPr lang="ru-RU" sz="24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типам:  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-познавательные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-ролевые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-деловые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-комплексные игры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79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2687" y="328911"/>
            <a:ext cx="10515600" cy="1325563"/>
          </a:xfrm>
        </p:spPr>
        <p:txBody>
          <a:bodyPr/>
          <a:lstStyle/>
          <a:p>
            <a:pPr algn="l"/>
            <a:r>
              <a:rPr lang="ru-RU" sz="3200" b="1" u="sng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Рассмотрим несколько игр , чтоб лучше разбираться в склонениях имен существительных</a:t>
            </a:r>
            <a:endParaRPr lang="ru-RU" sz="3200" b="1" u="sng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51353" y="889348"/>
            <a:ext cx="7954027" cy="561165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0" indent="0">
              <a:buNone/>
            </a:pPr>
            <a:r>
              <a:rPr lang="ru-RU" sz="35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sz="35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«Одним словом».</a:t>
            </a:r>
          </a:p>
          <a:p>
            <a:pPr marL="0" indent="0">
              <a:buNone/>
            </a:pP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активизировать словарный запас детей, развивать умение обобщать словосочетания в одно понятие. Учащимся предлагается заменить сочетания слов и предложения одним словом, имеющим слоги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ща, чу, </a:t>
            </a:r>
            <a:r>
              <a:rPr lang="ru-RU" sz="26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щу</a:t>
            </a: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еще определить склонения имен существительных</a:t>
            </a:r>
          </a:p>
          <a:p>
            <a:pPr marL="0" indent="0">
              <a:buNone/>
            </a:pP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Млекопитающее из отряда грызунов…(мышь).</a:t>
            </a:r>
            <a:endParaRPr lang="ru-RU" sz="2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Шестьдесят минут-…(час). </a:t>
            </a:r>
          </a:p>
          <a:p>
            <a:pPr marL="0" indent="0">
              <a:buNone/>
            </a:pP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Густой частый лес- …(чаща). </a:t>
            </a:r>
          </a:p>
          <a:p>
            <a:pPr marL="0" indent="0">
              <a:buNone/>
            </a:pP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Хищная рыба с острыми зубами - …(щука). </a:t>
            </a:r>
          </a:p>
          <a:p>
            <a:pPr marL="0" indent="0">
              <a:buNone/>
            </a:pP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чего делают тяжелые сковородки -… (чугун). </a:t>
            </a:r>
            <a:endParaRPr lang="ru-RU" sz="2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Сосуд с ручкой и носиком для кипячения воды или заваривания чая - …(</a:t>
            </a: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чайник)</a:t>
            </a:r>
            <a:endParaRPr lang="ru-RU" sz="2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Трава, широко выращиваемая как зерновая и кормовая культура- …(рожь)</a:t>
            </a:r>
            <a:endParaRPr lang="ru-RU" sz="2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46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834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2678" y="488515"/>
            <a:ext cx="4584527" cy="839244"/>
          </a:xfrm>
        </p:spPr>
        <p:txBody>
          <a:bodyPr>
            <a:noAutofit/>
          </a:bodyPr>
          <a:lstStyle/>
          <a:p>
            <a:pPr marL="228600" lvl="0" indent="-182880">
              <a:spcBef>
                <a:spcPct val="20000"/>
              </a:spcBef>
              <a:spcAft>
                <a:spcPts val="300"/>
              </a:spcAft>
            </a:pPr>
            <a:r>
              <a:rPr lang="ru-RU" sz="3200" b="0" dirty="0">
                <a:solidFill>
                  <a:srgbClr val="F14124"/>
                </a:solidFill>
                <a:effectLst/>
                <a:ea typeface="+mn-ea"/>
                <a:cs typeface="+mn-cs"/>
              </a:rPr>
              <a:t>Игра  «Раз, два, три»</a:t>
            </a:r>
            <a:br>
              <a:rPr lang="ru-RU" sz="3200" b="0" dirty="0">
                <a:solidFill>
                  <a:srgbClr val="F14124"/>
                </a:solidFill>
                <a:effectLst/>
                <a:ea typeface="+mn-ea"/>
                <a:cs typeface="+mn-cs"/>
              </a:rPr>
            </a:br>
            <a:endParaRPr lang="ru-RU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00416" y="1027134"/>
            <a:ext cx="6300593" cy="2141951"/>
          </a:xfrm>
        </p:spPr>
        <p:txBody>
          <a:bodyPr>
            <a:normAutofit fontScale="77500" lnSpcReduction="20000"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Распределить слова по склонениям в три столбика: книга, лимон, вещь, скрипка, тушь,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ключ, тень, дельфин, кружево, карусель…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Запишите эти слова. Дополните словами столбики так, чтобы они стали ровными.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Учитель К-202\Downloads\20221202_0936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888" y="3020466"/>
            <a:ext cx="4387598" cy="4063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Учитель К-202\Downloads\20221202_09355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611" y="3020466"/>
            <a:ext cx="4303301" cy="4063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36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343</TotalTime>
  <Words>721</Words>
  <Application>Microsoft Office PowerPoint</Application>
  <PresentationFormat>Произвольный</PresentationFormat>
  <Paragraphs>76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Презентация PowerPoint</vt:lpstr>
      <vt:lpstr>Использование игровой технологии  на уроках русского языка в 4 классе</vt:lpstr>
      <vt:lpstr>Презентация PowerPoint</vt:lpstr>
      <vt:lpstr>Презентация PowerPoint</vt:lpstr>
      <vt:lpstr>Игровая деятельность в учебном процессе позволяет реализовать следующие цели:</vt:lpstr>
      <vt:lpstr>Главное значение игры на уроке в следующем:</vt:lpstr>
      <vt:lpstr>Презентация PowerPoint</vt:lpstr>
      <vt:lpstr>Рассмотрим несколько игр , чтоб лучше разбираться в склонениях имен существительных</vt:lpstr>
      <vt:lpstr>Игра  «Раз, два, три» </vt:lpstr>
      <vt:lpstr>Игра «Конструктор» </vt:lpstr>
      <vt:lpstr>Игра «Поймай муху»</vt:lpstr>
      <vt:lpstr>Результат игровых технологий</vt:lpstr>
      <vt:lpstr>  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Учитель К-202</cp:lastModifiedBy>
  <cp:revision>35</cp:revision>
  <dcterms:created xsi:type="dcterms:W3CDTF">2022-11-17T17:27:01Z</dcterms:created>
  <dcterms:modified xsi:type="dcterms:W3CDTF">2022-12-20T15:58:20Z</dcterms:modified>
</cp:coreProperties>
</file>