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1"/>
  </p:notesMasterIdLst>
  <p:sldIdLst>
    <p:sldId id="256" r:id="rId2"/>
    <p:sldId id="295" r:id="rId3"/>
    <p:sldId id="296" r:id="rId4"/>
    <p:sldId id="291" r:id="rId5"/>
    <p:sldId id="292" r:id="rId6"/>
    <p:sldId id="293" r:id="rId7"/>
    <p:sldId id="289" r:id="rId8"/>
    <p:sldId id="290" r:id="rId9"/>
    <p:sldId id="285" r:id="rId10"/>
    <p:sldId id="287" r:id="rId11"/>
    <p:sldId id="288" r:id="rId12"/>
    <p:sldId id="302" r:id="rId13"/>
    <p:sldId id="303" r:id="rId14"/>
    <p:sldId id="286" r:id="rId15"/>
    <p:sldId id="294" r:id="rId16"/>
    <p:sldId id="297" r:id="rId17"/>
    <p:sldId id="300" r:id="rId18"/>
    <p:sldId id="299" r:id="rId19"/>
    <p:sldId id="301" r:id="rId20"/>
  </p:sldIdLst>
  <p:sldSz cx="9144000" cy="6858000" type="screen4x3"/>
  <p:notesSz cx="7102475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image" Target="../media/image15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12" Type="http://schemas.openxmlformats.org/officeDocument/2006/relationships/image" Target="../media/image14.wmf"/><Relationship Id="rId17" Type="http://schemas.openxmlformats.org/officeDocument/2006/relationships/image" Target="../media/image19.wmf"/><Relationship Id="rId2" Type="http://schemas.openxmlformats.org/officeDocument/2006/relationships/image" Target="../media/image4.wmf"/><Relationship Id="rId16" Type="http://schemas.openxmlformats.org/officeDocument/2006/relationships/image" Target="../media/image18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11" Type="http://schemas.openxmlformats.org/officeDocument/2006/relationships/image" Target="../media/image13.wmf"/><Relationship Id="rId5" Type="http://schemas.openxmlformats.org/officeDocument/2006/relationships/image" Target="../media/image7.wmf"/><Relationship Id="rId15" Type="http://schemas.openxmlformats.org/officeDocument/2006/relationships/image" Target="../media/image17.wmf"/><Relationship Id="rId10" Type="http://schemas.openxmlformats.org/officeDocument/2006/relationships/image" Target="../media/image12.wmf"/><Relationship Id="rId4" Type="http://schemas.openxmlformats.org/officeDocument/2006/relationships/image" Target="../media/image6.wmf"/><Relationship Id="rId9" Type="http://schemas.openxmlformats.org/officeDocument/2006/relationships/image" Target="../media/image11.wmf"/><Relationship Id="rId14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C0495199-7398-413E-BD63-FECD9F5E686D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66" tIns="49533" rIns="99066" bIns="4953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0FEA96EC-1709-41F3-8412-7FC7892A5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FA0B0C-1491-48DD-B3F4-BFBB4F3BBE03}" type="slidenum">
              <a:rPr lang="ru-RU" smtClean="0">
                <a:latin typeface="Arial" pitchFamily="34" charset="0"/>
              </a:rPr>
              <a:pPr/>
              <a:t>3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A96EC-1709-41F3-8412-7FC7892A5F9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DD0B075-300D-486B-9608-9D3CF6B5A9BA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3460CB7-09A0-447E-853B-810CDF51B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0B075-300D-486B-9608-9D3CF6B5A9BA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60CB7-09A0-447E-853B-810CDF51B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0B075-300D-486B-9608-9D3CF6B5A9BA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60CB7-09A0-447E-853B-810CDF51B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Логические основы компьютеров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2013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A9184-5761-4129-836A-12F9AD6738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0B075-300D-486B-9608-9D3CF6B5A9BA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60CB7-09A0-447E-853B-810CDF51B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0B075-300D-486B-9608-9D3CF6B5A9BA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60CB7-09A0-447E-853B-810CDF51B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0B075-300D-486B-9608-9D3CF6B5A9BA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60CB7-09A0-447E-853B-810CDF51B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DD0B075-300D-486B-9608-9D3CF6B5A9BA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3460CB7-09A0-447E-853B-810CDF51B6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DD0B075-300D-486B-9608-9D3CF6B5A9BA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3460CB7-09A0-447E-853B-810CDF51B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0B075-300D-486B-9608-9D3CF6B5A9BA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60CB7-09A0-447E-853B-810CDF51B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0B075-300D-486B-9608-9D3CF6B5A9BA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60CB7-09A0-447E-853B-810CDF51B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0B075-300D-486B-9608-9D3CF6B5A9BA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60CB7-09A0-447E-853B-810CDF51B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DD0B075-300D-486B-9608-9D3CF6B5A9BA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3460CB7-09A0-447E-853B-810CDF51B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18" Type="http://schemas.openxmlformats.org/officeDocument/2006/relationships/oleObject" Target="../embeddings/oleObject16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14.bin"/><Relationship Id="rId20" Type="http://schemas.openxmlformats.org/officeDocument/2006/relationships/oleObject" Target="../embeddings/oleObject18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13.bin"/><Relationship Id="rId10" Type="http://schemas.openxmlformats.org/officeDocument/2006/relationships/oleObject" Target="../embeddings/oleObject8.bin"/><Relationship Id="rId19" Type="http://schemas.openxmlformats.org/officeDocument/2006/relationships/oleObject" Target="../embeddings/oleObject17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Информатика. Повторение.</a:t>
            </a:r>
            <a:br>
              <a:rPr lang="ru-RU" dirty="0" smtClean="0"/>
            </a:br>
            <a:r>
              <a:rPr lang="ru-RU" dirty="0" smtClean="0"/>
              <a:t>10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Основы логики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500174"/>
            <a:ext cx="8515352" cy="5072098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Выражение  (</a:t>
            </a:r>
            <a:r>
              <a:rPr lang="en-US" sz="2400" i="1" dirty="0" smtClean="0"/>
              <a:t>x</a:t>
            </a:r>
            <a:r>
              <a:rPr lang="en-US" sz="2400" dirty="0" smtClean="0"/>
              <a:t> </a:t>
            </a:r>
            <a:r>
              <a:rPr lang="en-US" sz="2400" dirty="0" smtClean="0">
                <a:sym typeface="Symbol"/>
              </a:rPr>
              <a:t></a:t>
            </a:r>
            <a:r>
              <a:rPr lang="en-US" sz="2400" dirty="0" smtClean="0"/>
              <a:t> </a:t>
            </a:r>
            <a:r>
              <a:rPr lang="en-US" sz="2400" dirty="0" smtClean="0">
                <a:sym typeface="Symbol"/>
              </a:rPr>
              <a:t></a:t>
            </a:r>
            <a:r>
              <a:rPr lang="en-US" sz="2400" i="1" dirty="0" smtClean="0"/>
              <a:t>y</a:t>
            </a:r>
            <a:r>
              <a:rPr lang="ru-RU" sz="2400" dirty="0" smtClean="0"/>
              <a:t>)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(</a:t>
            </a:r>
            <a:r>
              <a:rPr lang="en-US" sz="2400" i="1" dirty="0" smtClean="0"/>
              <a:t>y</a:t>
            </a:r>
            <a:r>
              <a:rPr lang="en-US" sz="2400" dirty="0" smtClean="0"/>
              <a:t> </a:t>
            </a:r>
            <a:r>
              <a:rPr lang="ru-RU" sz="2400" dirty="0" smtClean="0">
                <a:sym typeface="Symbol"/>
              </a:rPr>
              <a:t></a:t>
            </a:r>
            <a:r>
              <a:rPr lang="ru-RU" sz="2400" dirty="0" smtClean="0"/>
              <a:t> </a:t>
            </a:r>
            <a:r>
              <a:rPr lang="ru-RU" sz="2400" i="1" dirty="0" err="1" smtClean="0"/>
              <a:t>z</a:t>
            </a:r>
            <a:r>
              <a:rPr lang="ru-RU" sz="2400" dirty="0" smtClean="0"/>
              <a:t>)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n-US" sz="2400" i="1" dirty="0" smtClean="0"/>
              <a:t>w</a:t>
            </a:r>
            <a:r>
              <a:rPr lang="ru-RU" sz="2400" i="1" dirty="0" smtClean="0"/>
              <a:t> </a:t>
            </a:r>
            <a:r>
              <a:rPr lang="ru-RU" sz="2400" i="1" dirty="0" smtClean="0">
                <a:sym typeface="Symbol"/>
              </a:rPr>
              <a:t> 0, </a:t>
            </a:r>
            <a:r>
              <a:rPr lang="ru-RU" sz="2400" dirty="0" smtClean="0"/>
              <a:t>если каждый дизъюнкт равен </a:t>
            </a:r>
            <a:r>
              <a:rPr lang="ru-RU" sz="2400" i="1" dirty="0" smtClean="0"/>
              <a:t>0:</a:t>
            </a:r>
            <a:r>
              <a:rPr lang="ru-RU" sz="2400" dirty="0" smtClean="0"/>
              <a:t> </a:t>
            </a:r>
          </a:p>
          <a:p>
            <a:pPr lvl="1"/>
            <a:r>
              <a:rPr lang="ru-RU" sz="2400" dirty="0" smtClean="0"/>
              <a:t>значит, </a:t>
            </a:r>
            <a:r>
              <a:rPr lang="en-US" sz="2400" i="1" dirty="0" smtClean="0"/>
              <a:t>w </a:t>
            </a:r>
            <a:r>
              <a:rPr lang="ru-RU" sz="2400" i="1" dirty="0" smtClean="0"/>
              <a:t>=0.</a:t>
            </a:r>
          </a:p>
          <a:p>
            <a:pPr lvl="1"/>
            <a:endParaRPr lang="ru-RU" sz="2400" i="1" dirty="0" smtClean="0"/>
          </a:p>
          <a:p>
            <a:pPr lvl="1"/>
            <a:endParaRPr lang="ru-RU" sz="2400" i="1" dirty="0" smtClean="0"/>
          </a:p>
          <a:p>
            <a:pPr lvl="1"/>
            <a:endParaRPr lang="ru-RU" sz="2400" dirty="0" smtClean="0"/>
          </a:p>
          <a:p>
            <a:pPr lvl="1"/>
            <a:r>
              <a:rPr lang="ru-RU" sz="2400" dirty="0" smtClean="0"/>
              <a:t>значит, (</a:t>
            </a:r>
            <a:r>
              <a:rPr lang="en-US" sz="2400" i="1" dirty="0" smtClean="0"/>
              <a:t>y</a:t>
            </a:r>
            <a:r>
              <a:rPr lang="en-US" sz="2400" dirty="0" smtClean="0"/>
              <a:t> </a:t>
            </a:r>
            <a:r>
              <a:rPr lang="ru-RU" sz="2400" dirty="0" smtClean="0">
                <a:sym typeface="Symbol"/>
              </a:rPr>
              <a:t></a:t>
            </a:r>
            <a:r>
              <a:rPr lang="ru-RU" sz="2400" dirty="0" smtClean="0"/>
              <a:t> </a:t>
            </a:r>
            <a:r>
              <a:rPr lang="ru-RU" sz="2400" i="1" dirty="0" err="1" smtClean="0"/>
              <a:t>z</a:t>
            </a:r>
            <a:r>
              <a:rPr lang="ru-RU" sz="2400" i="1" dirty="0" smtClean="0"/>
              <a:t>)</a:t>
            </a:r>
            <a:r>
              <a:rPr lang="ru-RU" sz="2400" dirty="0" smtClean="0"/>
              <a:t> =</a:t>
            </a:r>
            <a:r>
              <a:rPr lang="ru-RU" sz="2400" i="1" dirty="0" smtClean="0"/>
              <a:t>0</a:t>
            </a:r>
            <a:r>
              <a:rPr lang="ru-RU" sz="2400" dirty="0" smtClean="0"/>
              <a:t>, тогда </a:t>
            </a:r>
            <a:r>
              <a:rPr lang="en-US" sz="2400" i="1" dirty="0" smtClean="0"/>
              <a:t>y</a:t>
            </a:r>
            <a:r>
              <a:rPr lang="en-US" sz="2400" dirty="0" smtClean="0"/>
              <a:t> </a:t>
            </a:r>
            <a:r>
              <a:rPr lang="ru-RU" sz="2400" dirty="0" smtClean="0">
                <a:sym typeface="Symbol"/>
              </a:rPr>
              <a:t> и </a:t>
            </a:r>
            <a:r>
              <a:rPr lang="ru-RU" sz="2400" dirty="0" smtClean="0"/>
              <a:t> </a:t>
            </a:r>
            <a:r>
              <a:rPr lang="ru-RU" sz="2400" i="1" dirty="0" err="1" smtClean="0"/>
              <a:t>z</a:t>
            </a:r>
            <a:r>
              <a:rPr lang="ru-RU" sz="2400" i="1" dirty="0" smtClean="0"/>
              <a:t>  должны быть разных значений</a:t>
            </a:r>
            <a:r>
              <a:rPr lang="ru-RU" sz="2400" dirty="0" smtClean="0"/>
              <a:t> </a:t>
            </a:r>
          </a:p>
          <a:p>
            <a:pPr lvl="1"/>
            <a:r>
              <a:rPr lang="ru-RU" sz="2400" dirty="0" smtClean="0"/>
              <a:t>значит, (</a:t>
            </a:r>
            <a:r>
              <a:rPr lang="en-US" sz="2400" i="1" dirty="0" smtClean="0"/>
              <a:t>x</a:t>
            </a:r>
            <a:r>
              <a:rPr lang="en-US" sz="2400" dirty="0" smtClean="0"/>
              <a:t> </a:t>
            </a:r>
            <a:r>
              <a:rPr lang="en-US" sz="2400" dirty="0" smtClean="0">
                <a:sym typeface="Symbol"/>
              </a:rPr>
              <a:t></a:t>
            </a:r>
            <a:r>
              <a:rPr lang="en-US" sz="2400" dirty="0" smtClean="0"/>
              <a:t> </a:t>
            </a:r>
            <a:r>
              <a:rPr lang="en-US" sz="2400" dirty="0" smtClean="0">
                <a:sym typeface="Symbol"/>
              </a:rPr>
              <a:t></a:t>
            </a:r>
            <a:r>
              <a:rPr lang="en-US" sz="2400" i="1" dirty="0" smtClean="0"/>
              <a:t>y</a:t>
            </a:r>
            <a:r>
              <a:rPr lang="ru-RU" sz="2400" dirty="0" smtClean="0"/>
              <a:t>) =</a:t>
            </a:r>
            <a:r>
              <a:rPr lang="ru-RU" sz="2400" i="1" dirty="0" smtClean="0"/>
              <a:t>0</a:t>
            </a:r>
            <a:r>
              <a:rPr lang="ru-RU" sz="2400" dirty="0" smtClean="0"/>
              <a:t>, тогда одновременно не может быть ситуации, когда </a:t>
            </a:r>
            <a:r>
              <a:rPr lang="en-US" sz="2400" i="1" dirty="0" smtClean="0"/>
              <a:t>x</a:t>
            </a:r>
            <a:r>
              <a:rPr lang="ru-RU" sz="2400" i="1" dirty="0" smtClean="0"/>
              <a:t>=1</a:t>
            </a:r>
            <a:r>
              <a:rPr lang="en-US" sz="2400" dirty="0" smtClean="0"/>
              <a:t> </a:t>
            </a:r>
            <a:r>
              <a:rPr lang="ru-RU" sz="2400" dirty="0" smtClean="0">
                <a:sym typeface="Symbol"/>
              </a:rPr>
              <a:t> и  </a:t>
            </a:r>
            <a:r>
              <a:rPr lang="en-US" sz="2400" i="1" dirty="0" smtClean="0"/>
              <a:t>y</a:t>
            </a:r>
            <a:r>
              <a:rPr lang="ru-RU" sz="2400" i="1" dirty="0" smtClean="0"/>
              <a:t>=0</a:t>
            </a:r>
            <a:endParaRPr lang="ru-RU" sz="2400" dirty="0" smtClean="0"/>
          </a:p>
          <a:p>
            <a:r>
              <a:rPr lang="ru-RU" sz="2400" dirty="0" smtClean="0"/>
              <a:t>Следовательно,</a:t>
            </a:r>
          </a:p>
          <a:p>
            <a:pPr lvl="1"/>
            <a:r>
              <a:rPr lang="ru-RU" sz="2400" dirty="0" smtClean="0"/>
              <a:t>если </a:t>
            </a:r>
            <a:r>
              <a:rPr lang="ru-RU" sz="2400" i="1" dirty="0" smtClean="0"/>
              <a:t>z=0</a:t>
            </a:r>
            <a:r>
              <a:rPr lang="ru-RU" sz="2400" dirty="0" smtClean="0"/>
              <a:t>, тогда </a:t>
            </a:r>
            <a:r>
              <a:rPr lang="en-US" sz="2400" i="1" dirty="0" smtClean="0"/>
              <a:t>y </a:t>
            </a:r>
            <a:r>
              <a:rPr lang="ru-RU" sz="2400" i="1" dirty="0" smtClean="0"/>
              <a:t>=1</a:t>
            </a:r>
            <a:r>
              <a:rPr lang="ru-RU" sz="2400" dirty="0" smtClean="0"/>
              <a:t> и </a:t>
            </a:r>
            <a:r>
              <a:rPr lang="en-US" sz="2400" i="1" dirty="0" smtClean="0"/>
              <a:t>x</a:t>
            </a:r>
            <a:r>
              <a:rPr lang="ru-RU" sz="2400" i="1" dirty="0" smtClean="0"/>
              <a:t> - любое</a:t>
            </a:r>
          </a:p>
          <a:p>
            <a:pPr lvl="1"/>
            <a:r>
              <a:rPr lang="ru-RU" sz="2400" dirty="0" smtClean="0"/>
              <a:t>если </a:t>
            </a:r>
            <a:r>
              <a:rPr lang="ru-RU" sz="2400" i="1" dirty="0" smtClean="0"/>
              <a:t>z=1</a:t>
            </a:r>
            <a:r>
              <a:rPr lang="ru-RU" sz="2400" dirty="0" smtClean="0"/>
              <a:t>, тогда </a:t>
            </a:r>
            <a:r>
              <a:rPr lang="en-US" sz="2400" i="1" dirty="0" smtClean="0"/>
              <a:t>y </a:t>
            </a:r>
            <a:r>
              <a:rPr lang="ru-RU" sz="2400" i="1" dirty="0" smtClean="0"/>
              <a:t>=0</a:t>
            </a:r>
            <a:r>
              <a:rPr lang="ru-RU" sz="2400" dirty="0" smtClean="0"/>
              <a:t> и </a:t>
            </a:r>
            <a:r>
              <a:rPr lang="en-US" sz="2400" i="1" dirty="0" smtClean="0"/>
              <a:t>x</a:t>
            </a:r>
            <a:r>
              <a:rPr lang="ru-RU" sz="2400" i="1" dirty="0" smtClean="0"/>
              <a:t>=0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643306" y="2000240"/>
          <a:ext cx="3429025" cy="1627632"/>
        </p:xfrm>
        <a:graphic>
          <a:graphicData uri="http://schemas.openxmlformats.org/drawingml/2006/table">
            <a:tbl>
              <a:tblPr/>
              <a:tblGrid>
                <a:gridCol w="685805"/>
                <a:gridCol w="685805"/>
                <a:gridCol w="685805"/>
                <a:gridCol w="685805"/>
                <a:gridCol w="685805"/>
              </a:tblGrid>
              <a:tr h="3277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n-lt"/>
                          <a:cs typeface="Times New Roman"/>
                        </a:rPr>
                        <a:t>?</a:t>
                      </a:r>
                      <a:endParaRPr lang="ru-RU" sz="2400" dirty="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+mn-lt"/>
                          <a:cs typeface="Times New Roman"/>
                        </a:rPr>
                        <a:t>?</a:t>
                      </a:r>
                      <a:endParaRPr lang="ru-RU" sz="2400" dirty="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i="1" dirty="0" smtClean="0"/>
                        <a:t>w </a:t>
                      </a:r>
                      <a:endParaRPr lang="ru-RU" sz="2400" dirty="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+mn-lt"/>
                          <a:cs typeface="Times New Roman"/>
                        </a:rPr>
                        <a:t>?</a:t>
                      </a:r>
                      <a:endParaRPr lang="ru-RU" sz="240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+mn-lt"/>
                          <a:cs typeface="Times New Roman"/>
                        </a:rPr>
                        <a:t>F</a:t>
                      </a:r>
                      <a:endParaRPr lang="ru-RU" sz="240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6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6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6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500174"/>
            <a:ext cx="8515352" cy="185741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Следовательно,</a:t>
            </a:r>
          </a:p>
          <a:p>
            <a:pPr lvl="1"/>
            <a:r>
              <a:rPr lang="ru-RU" sz="2400" dirty="0" smtClean="0"/>
              <a:t>если </a:t>
            </a:r>
            <a:r>
              <a:rPr lang="ru-RU" sz="2400" i="1" dirty="0" smtClean="0"/>
              <a:t>z=0</a:t>
            </a:r>
            <a:r>
              <a:rPr lang="ru-RU" sz="2400" dirty="0" smtClean="0"/>
              <a:t>, тогда </a:t>
            </a:r>
            <a:r>
              <a:rPr lang="en-US" sz="2400" i="1" dirty="0" smtClean="0"/>
              <a:t>y </a:t>
            </a:r>
            <a:r>
              <a:rPr lang="ru-RU" sz="2400" i="1" dirty="0" smtClean="0"/>
              <a:t>=1</a:t>
            </a:r>
            <a:r>
              <a:rPr lang="ru-RU" sz="2400" dirty="0" smtClean="0"/>
              <a:t> и </a:t>
            </a:r>
            <a:r>
              <a:rPr lang="en-US" sz="2400" i="1" dirty="0" smtClean="0"/>
              <a:t>x</a:t>
            </a:r>
            <a:r>
              <a:rPr lang="ru-RU" sz="2400" i="1" dirty="0" smtClean="0"/>
              <a:t> - любое</a:t>
            </a:r>
          </a:p>
          <a:p>
            <a:pPr lvl="1"/>
            <a:r>
              <a:rPr lang="ru-RU" sz="2400" dirty="0" smtClean="0"/>
              <a:t>если </a:t>
            </a:r>
            <a:r>
              <a:rPr lang="ru-RU" sz="2400" i="1" dirty="0" smtClean="0"/>
              <a:t>z=1</a:t>
            </a:r>
            <a:r>
              <a:rPr lang="ru-RU" sz="2400" dirty="0" smtClean="0"/>
              <a:t>, тогда </a:t>
            </a:r>
            <a:r>
              <a:rPr lang="en-US" sz="2400" i="1" dirty="0" smtClean="0"/>
              <a:t>y </a:t>
            </a:r>
            <a:r>
              <a:rPr lang="ru-RU" sz="2400" i="1" dirty="0" smtClean="0"/>
              <a:t>=0</a:t>
            </a:r>
            <a:r>
              <a:rPr lang="ru-RU" sz="2400" dirty="0" smtClean="0"/>
              <a:t> и </a:t>
            </a:r>
            <a:r>
              <a:rPr lang="en-US" sz="2400" i="1" dirty="0" smtClean="0"/>
              <a:t>x</a:t>
            </a:r>
            <a:r>
              <a:rPr lang="ru-RU" sz="2400" i="1" dirty="0" smtClean="0"/>
              <a:t>=0</a:t>
            </a:r>
          </a:p>
          <a:p>
            <a:r>
              <a:rPr lang="ru-RU" sz="2400" i="1" dirty="0" smtClean="0"/>
              <a:t>Подставим  </a:t>
            </a:r>
            <a:r>
              <a:rPr lang="en-US" sz="2400" i="1" dirty="0" smtClean="0"/>
              <a:t>z </a:t>
            </a:r>
            <a:r>
              <a:rPr lang="ru-RU" sz="2400" i="1" dirty="0" smtClean="0"/>
              <a:t> в разные </a:t>
            </a:r>
            <a:r>
              <a:rPr lang="en-US" sz="2400" i="1" dirty="0" smtClean="0"/>
              <a:t> </a:t>
            </a:r>
            <a:r>
              <a:rPr lang="ru-RU" sz="2400" i="1" dirty="0" smtClean="0"/>
              <a:t>столбики</a:t>
            </a:r>
          </a:p>
          <a:p>
            <a:pPr lvl="1"/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3214686"/>
          <a:ext cx="2286015" cy="1220724"/>
        </p:xfrm>
        <a:graphic>
          <a:graphicData uri="http://schemas.openxmlformats.org/drawingml/2006/table">
            <a:tbl>
              <a:tblPr/>
              <a:tblGrid>
                <a:gridCol w="457203"/>
                <a:gridCol w="457203"/>
                <a:gridCol w="457203"/>
                <a:gridCol w="457203"/>
                <a:gridCol w="457203"/>
              </a:tblGrid>
              <a:tr h="224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z</a:t>
                      </a:r>
                      <a:endParaRPr lang="ru-RU" sz="1800" dirty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cs typeface="Times New Roman"/>
                        </a:rPr>
                        <a:t>?</a:t>
                      </a:r>
                      <a:endParaRPr lang="ru-RU" sz="1800" dirty="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1" dirty="0" smtClean="0"/>
                        <a:t>w </a:t>
                      </a:r>
                      <a:endParaRPr lang="ru-RU" sz="1800" dirty="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cs typeface="Times New Roman"/>
                        </a:rPr>
                        <a:t>?</a:t>
                      </a:r>
                      <a:endParaRPr lang="ru-RU" sz="1800" dirty="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+mn-lt"/>
                          <a:cs typeface="Times New Roman"/>
                        </a:rPr>
                        <a:t>F</a:t>
                      </a:r>
                      <a:endParaRPr lang="ru-RU" sz="180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70C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70C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70C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428992" y="3214686"/>
          <a:ext cx="2286015" cy="1220724"/>
        </p:xfrm>
        <a:graphic>
          <a:graphicData uri="http://schemas.openxmlformats.org/drawingml/2006/table">
            <a:tbl>
              <a:tblPr/>
              <a:tblGrid>
                <a:gridCol w="457203"/>
                <a:gridCol w="457203"/>
                <a:gridCol w="457203"/>
                <a:gridCol w="457203"/>
                <a:gridCol w="457203"/>
              </a:tblGrid>
              <a:tr h="224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+mn-lt"/>
                          <a:cs typeface="Times New Roman"/>
                        </a:rPr>
                        <a:t>?</a:t>
                      </a:r>
                      <a:endParaRPr lang="ru-RU" sz="1800" dirty="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z</a:t>
                      </a:r>
                      <a:endParaRPr lang="ru-RU" sz="1800" dirty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1" dirty="0" smtClean="0"/>
                        <a:t>w </a:t>
                      </a:r>
                      <a:endParaRPr lang="ru-RU" sz="1800" dirty="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cs typeface="Times New Roman"/>
                        </a:rPr>
                        <a:t>?</a:t>
                      </a:r>
                      <a:endParaRPr lang="ru-RU" sz="180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+mn-lt"/>
                          <a:cs typeface="Times New Roman"/>
                        </a:rPr>
                        <a:t>F</a:t>
                      </a:r>
                      <a:endParaRPr lang="ru-RU" sz="180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143636" y="3214686"/>
          <a:ext cx="2286015" cy="1220724"/>
        </p:xfrm>
        <a:graphic>
          <a:graphicData uri="http://schemas.openxmlformats.org/drawingml/2006/table">
            <a:tbl>
              <a:tblPr/>
              <a:tblGrid>
                <a:gridCol w="457203"/>
                <a:gridCol w="457203"/>
                <a:gridCol w="457203"/>
                <a:gridCol w="457203"/>
                <a:gridCol w="457203"/>
              </a:tblGrid>
              <a:tr h="224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cs typeface="Times New Roman"/>
                        </a:rPr>
                        <a:t>?</a:t>
                      </a:r>
                      <a:endParaRPr lang="ru-RU" sz="1800" dirty="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cs typeface="Times New Roman"/>
                        </a:rPr>
                        <a:t>?</a:t>
                      </a:r>
                      <a:endParaRPr lang="ru-RU" sz="1800" dirty="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1" dirty="0" smtClean="0"/>
                        <a:t>w </a:t>
                      </a:r>
                      <a:endParaRPr lang="ru-RU" sz="1800" dirty="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z</a:t>
                      </a:r>
                      <a:endParaRPr lang="ru-RU" sz="1800" dirty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+mn-lt"/>
                          <a:cs typeface="Times New Roman"/>
                        </a:rPr>
                        <a:t>F</a:t>
                      </a:r>
                      <a:endParaRPr lang="ru-RU" sz="180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3333FF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b="1" dirty="0">
                        <a:solidFill>
                          <a:srgbClr val="3333FF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3333FF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b="1" dirty="0">
                        <a:solidFill>
                          <a:srgbClr val="3333FF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3333FF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b="1" dirty="0">
                        <a:solidFill>
                          <a:srgbClr val="3333FF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3333FF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b="1" dirty="0">
                        <a:solidFill>
                          <a:srgbClr val="3333FF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Овал 8"/>
          <p:cNvSpPr/>
          <p:nvPr/>
        </p:nvSpPr>
        <p:spPr>
          <a:xfrm>
            <a:off x="214282" y="4071942"/>
            <a:ext cx="1285884" cy="42862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-71470" y="4572008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противоречие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со вторым условием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214678" y="4071942"/>
            <a:ext cx="1285884" cy="42862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000364" y="4572008"/>
            <a:ext cx="1785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противоречие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со вторым условием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7072330" y="4500570"/>
            <a:ext cx="28575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143636" y="5429264"/>
          <a:ext cx="2286015" cy="1220724"/>
        </p:xfrm>
        <a:graphic>
          <a:graphicData uri="http://schemas.openxmlformats.org/drawingml/2006/table">
            <a:tbl>
              <a:tblPr/>
              <a:tblGrid>
                <a:gridCol w="457203"/>
                <a:gridCol w="457203"/>
                <a:gridCol w="457203"/>
                <a:gridCol w="457203"/>
                <a:gridCol w="457203"/>
              </a:tblGrid>
              <a:tr h="224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cs typeface="Times New Roman"/>
                        </a:rPr>
                        <a:t>?</a:t>
                      </a:r>
                      <a:endParaRPr lang="ru-RU" sz="1800" dirty="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cs typeface="Times New Roman"/>
                        </a:rPr>
                        <a:t>?</a:t>
                      </a:r>
                      <a:endParaRPr lang="ru-RU" sz="1800" dirty="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1" dirty="0" smtClean="0"/>
                        <a:t>w </a:t>
                      </a:r>
                      <a:endParaRPr lang="ru-RU" sz="1800" dirty="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z</a:t>
                      </a:r>
                      <a:endParaRPr lang="ru-RU" sz="1800" dirty="0">
                        <a:solidFill>
                          <a:srgbClr val="FF0000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+mn-lt"/>
                          <a:cs typeface="Times New Roman"/>
                        </a:rPr>
                        <a:t>F</a:t>
                      </a:r>
                      <a:endParaRPr lang="ru-RU" sz="180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3333FF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b="1" dirty="0">
                        <a:solidFill>
                          <a:srgbClr val="3333FF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3333FF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b="1" dirty="0">
                        <a:solidFill>
                          <a:srgbClr val="3333FF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3333FF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b="1" dirty="0">
                        <a:solidFill>
                          <a:srgbClr val="3333FF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3333FF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b="1" dirty="0">
                        <a:solidFill>
                          <a:srgbClr val="3333FF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3333FF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b="1" dirty="0">
                        <a:solidFill>
                          <a:srgbClr val="3333FF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143636" y="4786322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строки должны быть разными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14414" y="5715016"/>
            <a:ext cx="264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Обязательно  заново проверить полученный ответ!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8" name="Стрелка вправо 17"/>
          <p:cNvSpPr/>
          <p:nvPr/>
        </p:nvSpPr>
        <p:spPr>
          <a:xfrm flipH="1">
            <a:off x="5643570" y="5929330"/>
            <a:ext cx="42862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flipH="1">
            <a:off x="3857620" y="5929330"/>
            <a:ext cx="42862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4286248" y="5786454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Ответ:</a:t>
            </a:r>
          </a:p>
          <a:p>
            <a:pPr algn="ctr"/>
            <a:r>
              <a:rPr lang="en-US" b="1" i="1" dirty="0" err="1" smtClean="0">
                <a:solidFill>
                  <a:srgbClr val="FF0000"/>
                </a:solidFill>
              </a:rPr>
              <a:t>yxwz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500174"/>
            <a:ext cx="8515352" cy="5000660"/>
          </a:xfrm>
        </p:spPr>
        <p:txBody>
          <a:bodyPr/>
          <a:lstStyle/>
          <a:p>
            <a:pPr lvl="0"/>
            <a:r>
              <a:rPr lang="ru-RU" dirty="0" smtClean="0"/>
              <a:t>Укажите значения переменных K, L, </a:t>
            </a:r>
            <a:r>
              <a:rPr lang="ru-RU" dirty="0" smtClean="0"/>
              <a:t>M, </a:t>
            </a:r>
            <a:r>
              <a:rPr lang="ru-RU" dirty="0" smtClean="0"/>
              <a:t>при которых логическое выражение</a:t>
            </a:r>
          </a:p>
          <a:p>
            <a:pPr algn="ctr">
              <a:buNone/>
            </a:pPr>
            <a:r>
              <a:rPr lang="ru-RU" b="1" dirty="0" smtClean="0"/>
              <a:t>¬</a:t>
            </a:r>
            <a:r>
              <a:rPr lang="ru-RU" b="1" dirty="0" smtClean="0"/>
              <a:t>(¬ </a:t>
            </a:r>
            <a:r>
              <a:rPr lang="en-US" b="1" dirty="0" smtClean="0"/>
              <a:t>K </a:t>
            </a:r>
            <a:r>
              <a:rPr lang="ru-RU" dirty="0" smtClean="0"/>
              <a:t>→</a:t>
            </a:r>
            <a:r>
              <a:rPr lang="ru-RU" b="1" dirty="0" smtClean="0"/>
              <a:t> </a:t>
            </a:r>
            <a:r>
              <a:rPr lang="en-US" b="1" dirty="0" smtClean="0"/>
              <a:t>M</a:t>
            </a:r>
            <a:r>
              <a:rPr lang="ru-RU" b="1" dirty="0" smtClean="0"/>
              <a:t>) </a:t>
            </a:r>
            <a:r>
              <a:rPr lang="en-US" b="1" dirty="0" smtClean="0">
                <a:sym typeface="Symbol"/>
              </a:rPr>
              <a:t> </a:t>
            </a:r>
            <a:r>
              <a:rPr lang="ru-RU" b="1" dirty="0" smtClean="0"/>
              <a:t>¬</a:t>
            </a:r>
            <a:r>
              <a:rPr lang="en-US" b="1" dirty="0" smtClean="0"/>
              <a:t>L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/>
              <a:t>истинно. </a:t>
            </a:r>
            <a:r>
              <a:rPr lang="ru-RU" dirty="0" smtClean="0"/>
              <a:t>Ответ запишите в виде строки из четырех символов: значений переменных K, </a:t>
            </a:r>
            <a:r>
              <a:rPr lang="ru-RU" dirty="0" smtClean="0"/>
              <a:t>L и M </a:t>
            </a:r>
            <a:r>
              <a:rPr lang="ru-RU" dirty="0" smtClean="0"/>
              <a:t>(в указанном порядке). Так, например, строка </a:t>
            </a:r>
            <a:r>
              <a:rPr lang="ru-RU" dirty="0" smtClean="0"/>
              <a:t>110 </a:t>
            </a:r>
            <a:r>
              <a:rPr lang="ru-RU" dirty="0" smtClean="0"/>
              <a:t>соответствует тому, что K=1, L=1, </a:t>
            </a:r>
            <a:r>
              <a:rPr lang="ru-RU" dirty="0" smtClean="0"/>
              <a:t>M=0.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Решение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500174"/>
            <a:ext cx="8515352" cy="50006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¬(¬ K → M) </a:t>
            </a:r>
            <a:r>
              <a:rPr lang="en-US" b="1" dirty="0" smtClean="0">
                <a:sym typeface="Symbol"/>
              </a:rPr>
              <a:t></a:t>
            </a:r>
            <a:r>
              <a:rPr lang="en-US" dirty="0" smtClean="0"/>
              <a:t> </a:t>
            </a:r>
            <a:r>
              <a:rPr lang="en-US" dirty="0" smtClean="0"/>
              <a:t>¬</a:t>
            </a:r>
            <a:r>
              <a:rPr lang="en-US" dirty="0" smtClean="0"/>
              <a:t>L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 1</a:t>
            </a:r>
            <a:endParaRPr lang="ru-RU" dirty="0" smtClean="0">
              <a:sym typeface="Symbol"/>
            </a:endParaRPr>
          </a:p>
          <a:p>
            <a:r>
              <a:rPr lang="ru-RU" dirty="0" smtClean="0"/>
              <a:t>Одновременно должны выполняться условия:</a:t>
            </a:r>
          </a:p>
          <a:p>
            <a:pPr lvl="1"/>
            <a:r>
              <a:rPr lang="en-US" dirty="0" smtClean="0"/>
              <a:t>¬L </a:t>
            </a:r>
            <a:r>
              <a:rPr lang="ru-RU" dirty="0" smtClean="0">
                <a:sym typeface="Symbol"/>
              </a:rPr>
              <a:t> 1</a:t>
            </a:r>
          </a:p>
          <a:p>
            <a:pPr lvl="1"/>
            <a:r>
              <a:rPr lang="en-US" dirty="0" smtClean="0"/>
              <a:t>¬(¬ </a:t>
            </a:r>
            <a:r>
              <a:rPr lang="en-US" dirty="0" smtClean="0"/>
              <a:t>K → M) </a:t>
            </a:r>
            <a:r>
              <a:rPr lang="ru-RU" dirty="0" smtClean="0">
                <a:sym typeface="Symbol"/>
              </a:rPr>
              <a:t> 1</a:t>
            </a:r>
            <a:endParaRPr lang="ru-RU" dirty="0" smtClean="0">
              <a:sym typeface="Symbol"/>
            </a:endParaRPr>
          </a:p>
          <a:p>
            <a:r>
              <a:rPr lang="ru-RU" dirty="0" smtClean="0"/>
              <a:t>Тогда</a:t>
            </a:r>
            <a:r>
              <a:rPr lang="ru-RU" dirty="0" smtClean="0"/>
              <a:t>:</a:t>
            </a:r>
          </a:p>
          <a:p>
            <a:pPr lvl="1"/>
            <a:r>
              <a:rPr lang="en-US" dirty="0" smtClean="0"/>
              <a:t>L </a:t>
            </a:r>
            <a:r>
              <a:rPr lang="ru-RU" dirty="0" smtClean="0">
                <a:sym typeface="Symbol"/>
              </a:rPr>
              <a:t> </a:t>
            </a:r>
            <a:r>
              <a:rPr lang="en-US" dirty="0" smtClean="0">
                <a:sym typeface="Symbol"/>
              </a:rPr>
              <a:t>0</a:t>
            </a:r>
            <a:r>
              <a:rPr lang="ru-RU" dirty="0" smtClean="0">
                <a:sym typeface="Symbol"/>
              </a:rPr>
              <a:t> </a:t>
            </a:r>
            <a:endParaRPr lang="ru-RU" dirty="0" smtClean="0">
              <a:sym typeface="Symbol"/>
            </a:endParaRPr>
          </a:p>
          <a:p>
            <a:pPr lvl="1"/>
            <a:r>
              <a:rPr lang="en-US" dirty="0" smtClean="0"/>
              <a:t>¬ </a:t>
            </a:r>
            <a:r>
              <a:rPr lang="en-US" dirty="0" smtClean="0"/>
              <a:t>K → </a:t>
            </a:r>
            <a:r>
              <a:rPr lang="en-US" dirty="0" smtClean="0"/>
              <a:t>M </a:t>
            </a:r>
            <a:r>
              <a:rPr lang="ru-RU" dirty="0" smtClean="0">
                <a:sym typeface="Symbol"/>
              </a:rPr>
              <a:t> </a:t>
            </a:r>
            <a:r>
              <a:rPr lang="en-US" dirty="0" smtClean="0">
                <a:sym typeface="Symbol"/>
              </a:rPr>
              <a:t>0</a:t>
            </a:r>
            <a:endParaRPr lang="ru-RU" dirty="0" smtClean="0">
              <a:sym typeface="Symbol"/>
            </a:endParaRPr>
          </a:p>
          <a:p>
            <a:r>
              <a:rPr lang="ru-RU" dirty="0" smtClean="0"/>
              <a:t>Следовательно:</a:t>
            </a:r>
            <a:endParaRPr lang="ru-RU" dirty="0" smtClean="0"/>
          </a:p>
          <a:p>
            <a:pPr lvl="1"/>
            <a:r>
              <a:rPr lang="en-US" dirty="0" smtClean="0"/>
              <a:t>L </a:t>
            </a:r>
            <a:r>
              <a:rPr lang="ru-RU" dirty="0" smtClean="0">
                <a:sym typeface="Symbol"/>
              </a:rPr>
              <a:t> </a:t>
            </a:r>
            <a:r>
              <a:rPr lang="en-US" dirty="0" smtClean="0">
                <a:sym typeface="Symbol"/>
              </a:rPr>
              <a:t>0</a:t>
            </a:r>
            <a:r>
              <a:rPr lang="ru-RU" dirty="0" smtClean="0">
                <a:sym typeface="Symbol"/>
              </a:rPr>
              <a:t> </a:t>
            </a:r>
          </a:p>
          <a:p>
            <a:pPr lvl="1"/>
            <a:r>
              <a:rPr lang="en-US" dirty="0" smtClean="0"/>
              <a:t>¬ K </a:t>
            </a:r>
            <a:r>
              <a:rPr lang="ru-RU" dirty="0" smtClean="0">
                <a:sym typeface="Symbol"/>
              </a:rPr>
              <a:t> </a:t>
            </a:r>
            <a:r>
              <a:rPr lang="ru-RU" dirty="0" smtClean="0">
                <a:sym typeface="Symbol"/>
              </a:rPr>
              <a:t>1, </a:t>
            </a:r>
            <a:r>
              <a:rPr lang="en-US" dirty="0" smtClean="0"/>
              <a:t> </a:t>
            </a:r>
            <a:r>
              <a:rPr lang="en-US" dirty="0" smtClean="0"/>
              <a:t>M </a:t>
            </a:r>
            <a:r>
              <a:rPr lang="ru-RU" dirty="0" smtClean="0">
                <a:sym typeface="Symbol"/>
              </a:rPr>
              <a:t> </a:t>
            </a:r>
            <a:r>
              <a:rPr lang="en-US" dirty="0" smtClean="0">
                <a:sym typeface="Symbol"/>
              </a:rPr>
              <a:t>0</a:t>
            </a:r>
            <a:endParaRPr lang="ru-RU" dirty="0" smtClean="0">
              <a:sym typeface="Symbol"/>
            </a:endParaRPr>
          </a:p>
          <a:p>
            <a:pPr marL="73152"/>
            <a:r>
              <a:rPr lang="ru-RU" dirty="0" smtClean="0"/>
              <a:t>Ответ</a:t>
            </a:r>
            <a:r>
              <a:rPr lang="ru-RU" dirty="0" smtClean="0"/>
              <a:t>: </a:t>
            </a:r>
            <a:r>
              <a:rPr lang="en-US" dirty="0" smtClean="0"/>
              <a:t>K </a:t>
            </a:r>
            <a:r>
              <a:rPr lang="ru-RU" dirty="0" smtClean="0">
                <a:sym typeface="Symbol"/>
              </a:rPr>
              <a:t> </a:t>
            </a:r>
            <a:r>
              <a:rPr lang="ru-RU" dirty="0" smtClean="0">
                <a:sym typeface="Symbol"/>
              </a:rPr>
              <a:t>0, </a:t>
            </a:r>
            <a:r>
              <a:rPr lang="en-US" dirty="0" smtClean="0"/>
              <a:t>L </a:t>
            </a:r>
            <a:r>
              <a:rPr lang="ru-RU" dirty="0" smtClean="0">
                <a:sym typeface="Symbol"/>
              </a:rPr>
              <a:t> </a:t>
            </a:r>
            <a:r>
              <a:rPr lang="ru-RU" dirty="0" smtClean="0">
                <a:sym typeface="Symbol"/>
              </a:rPr>
              <a:t>0, </a:t>
            </a:r>
            <a:r>
              <a:rPr lang="en-US" dirty="0" smtClean="0"/>
              <a:t>M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0</a:t>
            </a:r>
            <a:endParaRPr lang="ru-RU" dirty="0" smtClean="0">
              <a:sym typeface="Symbol"/>
            </a:endParaRPr>
          </a:p>
          <a:p>
            <a:pPr marL="73152" algn="ctr">
              <a:buNone/>
            </a:pPr>
            <a:r>
              <a:rPr lang="ru-RU" b="1" dirty="0" smtClean="0">
                <a:solidFill>
                  <a:srgbClr val="FF0000"/>
                </a:solidFill>
                <a:sym typeface="Symbol"/>
              </a:rPr>
              <a:t>000</a:t>
            </a:r>
            <a:endParaRPr lang="ru-RU" b="1" dirty="0" smtClean="0">
              <a:solidFill>
                <a:srgbClr val="FF0000"/>
              </a:solidFill>
              <a:sym typeface="Symbol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500174"/>
            <a:ext cx="8515352" cy="5000660"/>
          </a:xfrm>
        </p:spPr>
        <p:txBody>
          <a:bodyPr/>
          <a:lstStyle/>
          <a:p>
            <a:pPr lvl="0"/>
            <a:r>
              <a:rPr lang="ru-RU" dirty="0" smtClean="0"/>
              <a:t>Укажите значения переменных K, L, M, N, при которых логическое выражение</a:t>
            </a:r>
          </a:p>
          <a:p>
            <a:pPr algn="ctr">
              <a:buNone/>
            </a:pPr>
            <a:r>
              <a:rPr lang="ru-RU" b="1" dirty="0" smtClean="0"/>
              <a:t>(</a:t>
            </a:r>
            <a:r>
              <a:rPr lang="en-US" b="1" dirty="0" smtClean="0"/>
              <a:t>K </a:t>
            </a:r>
            <a:r>
              <a:rPr lang="ru-RU" dirty="0" smtClean="0"/>
              <a:t>→</a:t>
            </a:r>
            <a:r>
              <a:rPr lang="ru-RU" b="1" dirty="0" smtClean="0"/>
              <a:t> ¬</a:t>
            </a:r>
            <a:r>
              <a:rPr lang="en-US" b="1" dirty="0" smtClean="0"/>
              <a:t>M</a:t>
            </a:r>
            <a:r>
              <a:rPr lang="ru-RU" b="1" dirty="0" smtClean="0"/>
              <a:t>) </a:t>
            </a:r>
            <a:r>
              <a:rPr lang="en-US" b="1" dirty="0" smtClean="0">
                <a:sym typeface="Symbol"/>
              </a:rPr>
              <a:t></a:t>
            </a:r>
            <a:r>
              <a:rPr lang="en-US" b="1" dirty="0" smtClean="0"/>
              <a:t> </a:t>
            </a:r>
            <a:r>
              <a:rPr lang="ru-RU" b="1" dirty="0" smtClean="0"/>
              <a:t>(¬</a:t>
            </a:r>
            <a:r>
              <a:rPr lang="en-US" b="1" dirty="0" smtClean="0"/>
              <a:t>L </a:t>
            </a:r>
            <a:r>
              <a:rPr lang="en-US" b="1" dirty="0" smtClean="0">
                <a:sym typeface="Symbol"/>
              </a:rPr>
              <a:t></a:t>
            </a:r>
            <a:r>
              <a:rPr lang="en-US" b="1" dirty="0" smtClean="0"/>
              <a:t> M </a:t>
            </a:r>
            <a:r>
              <a:rPr lang="en-US" b="1" dirty="0" smtClean="0">
                <a:sym typeface="Symbol"/>
              </a:rPr>
              <a:t></a:t>
            </a:r>
            <a:r>
              <a:rPr lang="en-US" b="1" dirty="0" smtClean="0"/>
              <a:t> K</a:t>
            </a:r>
            <a:r>
              <a:rPr lang="ru-RU" b="1" dirty="0" smtClean="0"/>
              <a:t>) </a:t>
            </a:r>
            <a:r>
              <a:rPr lang="en-US" b="1" dirty="0" smtClean="0">
                <a:sym typeface="Symbol"/>
              </a:rPr>
              <a:t></a:t>
            </a:r>
            <a:r>
              <a:rPr lang="en-US" b="1" dirty="0" smtClean="0"/>
              <a:t> </a:t>
            </a:r>
            <a:r>
              <a:rPr lang="ru-RU" b="1" dirty="0" smtClean="0"/>
              <a:t>¬N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ложно. Ответ запишите в виде строки из четырех символов: значений переменных K, L, M и N (в указанном порядке). Так, например, строка 1101 соответствует тому, что K=1, L=1, M=0, N=1.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Решение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500174"/>
            <a:ext cx="8515352" cy="5000660"/>
          </a:xfrm>
        </p:spPr>
        <p:txBody>
          <a:bodyPr/>
          <a:lstStyle/>
          <a:p>
            <a:r>
              <a:rPr lang="ru-RU" dirty="0" smtClean="0"/>
              <a:t>(</a:t>
            </a:r>
            <a:r>
              <a:rPr lang="en-US" dirty="0" smtClean="0"/>
              <a:t>K </a:t>
            </a:r>
            <a:r>
              <a:rPr lang="ru-RU" dirty="0" smtClean="0"/>
              <a:t>→ ¬</a:t>
            </a:r>
            <a:r>
              <a:rPr lang="en-US" dirty="0" smtClean="0"/>
              <a:t>M</a:t>
            </a:r>
            <a:r>
              <a:rPr lang="ru-RU" dirty="0" smtClean="0"/>
              <a:t>) </a:t>
            </a:r>
            <a:r>
              <a:rPr lang="en-US" dirty="0" smtClean="0">
                <a:sym typeface="Symbol"/>
              </a:rPr>
              <a:t></a:t>
            </a:r>
            <a:r>
              <a:rPr lang="en-US" dirty="0" smtClean="0"/>
              <a:t> </a:t>
            </a:r>
            <a:r>
              <a:rPr lang="ru-RU" dirty="0" smtClean="0"/>
              <a:t>(¬</a:t>
            </a:r>
            <a:r>
              <a:rPr lang="en-US" dirty="0" smtClean="0"/>
              <a:t>L </a:t>
            </a:r>
            <a:r>
              <a:rPr lang="en-US" dirty="0" smtClean="0">
                <a:sym typeface="Symbol"/>
              </a:rPr>
              <a:t></a:t>
            </a:r>
            <a:r>
              <a:rPr lang="en-US" dirty="0" smtClean="0"/>
              <a:t> M </a:t>
            </a:r>
            <a:r>
              <a:rPr lang="en-US" dirty="0" smtClean="0">
                <a:sym typeface="Symbol"/>
              </a:rPr>
              <a:t></a:t>
            </a:r>
            <a:r>
              <a:rPr lang="en-US" dirty="0" smtClean="0"/>
              <a:t> K</a:t>
            </a:r>
            <a:r>
              <a:rPr lang="ru-RU" dirty="0" smtClean="0"/>
              <a:t>) </a:t>
            </a:r>
            <a:r>
              <a:rPr lang="en-US" dirty="0" smtClean="0">
                <a:sym typeface="Symbol"/>
              </a:rPr>
              <a:t></a:t>
            </a:r>
            <a:r>
              <a:rPr lang="en-US" dirty="0" smtClean="0"/>
              <a:t> </a:t>
            </a:r>
            <a:r>
              <a:rPr lang="ru-RU" dirty="0" smtClean="0"/>
              <a:t>¬N </a:t>
            </a:r>
            <a:r>
              <a:rPr lang="ru-RU" dirty="0" smtClean="0">
                <a:sym typeface="Symbol"/>
              </a:rPr>
              <a:t> 0</a:t>
            </a:r>
          </a:p>
          <a:p>
            <a:r>
              <a:rPr lang="ru-RU" dirty="0" smtClean="0"/>
              <a:t>Одновременно должны выполняться условия:</a:t>
            </a:r>
          </a:p>
          <a:p>
            <a:pPr lvl="1"/>
            <a:r>
              <a:rPr lang="ru-RU" dirty="0" smtClean="0"/>
              <a:t>¬N </a:t>
            </a:r>
            <a:r>
              <a:rPr lang="ru-RU" dirty="0" smtClean="0">
                <a:sym typeface="Symbol"/>
              </a:rPr>
              <a:t> 0</a:t>
            </a:r>
          </a:p>
          <a:p>
            <a:pPr lvl="1"/>
            <a:r>
              <a:rPr lang="ru-RU" dirty="0" smtClean="0"/>
              <a:t>(</a:t>
            </a:r>
            <a:r>
              <a:rPr lang="en-US" dirty="0" smtClean="0"/>
              <a:t>K </a:t>
            </a:r>
            <a:r>
              <a:rPr lang="ru-RU" dirty="0" smtClean="0"/>
              <a:t>→ ¬</a:t>
            </a:r>
            <a:r>
              <a:rPr lang="en-US" dirty="0" smtClean="0"/>
              <a:t>M</a:t>
            </a:r>
            <a:r>
              <a:rPr lang="ru-RU" dirty="0" smtClean="0"/>
              <a:t>) </a:t>
            </a:r>
            <a:r>
              <a:rPr lang="ru-RU" dirty="0" smtClean="0">
                <a:sym typeface="Symbol"/>
              </a:rPr>
              <a:t> 0</a:t>
            </a:r>
          </a:p>
          <a:p>
            <a:pPr lvl="1"/>
            <a:r>
              <a:rPr lang="ru-RU" dirty="0" smtClean="0"/>
              <a:t>(¬</a:t>
            </a:r>
            <a:r>
              <a:rPr lang="en-US" dirty="0" smtClean="0"/>
              <a:t>L </a:t>
            </a:r>
            <a:r>
              <a:rPr lang="en-US" dirty="0" smtClean="0">
                <a:sym typeface="Symbol"/>
              </a:rPr>
              <a:t></a:t>
            </a:r>
            <a:r>
              <a:rPr lang="en-US" dirty="0" smtClean="0"/>
              <a:t> M </a:t>
            </a:r>
            <a:r>
              <a:rPr lang="en-US" dirty="0" smtClean="0">
                <a:sym typeface="Symbol"/>
              </a:rPr>
              <a:t></a:t>
            </a:r>
            <a:r>
              <a:rPr lang="en-US" dirty="0" smtClean="0"/>
              <a:t> K</a:t>
            </a:r>
            <a:r>
              <a:rPr lang="ru-RU" dirty="0" smtClean="0"/>
              <a:t>) </a:t>
            </a:r>
            <a:r>
              <a:rPr lang="ru-RU" dirty="0" smtClean="0">
                <a:sym typeface="Symbol"/>
              </a:rPr>
              <a:t> 0</a:t>
            </a:r>
          </a:p>
          <a:p>
            <a:r>
              <a:rPr lang="ru-RU" dirty="0" smtClean="0"/>
              <a:t>Тогда</a:t>
            </a:r>
            <a:r>
              <a:rPr lang="ru-RU" dirty="0" smtClean="0"/>
              <a:t>:</a:t>
            </a:r>
          </a:p>
          <a:p>
            <a:pPr lvl="1"/>
            <a:r>
              <a:rPr lang="ru-RU" dirty="0" smtClean="0"/>
              <a:t>N </a:t>
            </a:r>
            <a:r>
              <a:rPr lang="ru-RU" dirty="0" smtClean="0">
                <a:sym typeface="Symbol"/>
              </a:rPr>
              <a:t> 1</a:t>
            </a:r>
          </a:p>
          <a:p>
            <a:pPr lvl="1"/>
            <a:r>
              <a:rPr lang="en-US" dirty="0" smtClean="0"/>
              <a:t>K </a:t>
            </a:r>
            <a:r>
              <a:rPr lang="ru-RU" dirty="0" smtClean="0">
                <a:sym typeface="Symbol"/>
              </a:rPr>
              <a:t> 1 , </a:t>
            </a:r>
            <a:r>
              <a:rPr lang="ru-RU" dirty="0" smtClean="0"/>
              <a:t>¬</a:t>
            </a:r>
            <a:r>
              <a:rPr lang="en-US" dirty="0" smtClean="0"/>
              <a:t>M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 0</a:t>
            </a:r>
          </a:p>
          <a:p>
            <a:pPr lvl="1"/>
            <a:r>
              <a:rPr lang="ru-RU" dirty="0" smtClean="0"/>
              <a:t>т.к. </a:t>
            </a:r>
            <a:r>
              <a:rPr lang="en-US" dirty="0" smtClean="0"/>
              <a:t>K </a:t>
            </a:r>
            <a:r>
              <a:rPr lang="ru-RU" dirty="0" smtClean="0">
                <a:sym typeface="Symbol"/>
              </a:rPr>
              <a:t> 1, </a:t>
            </a:r>
            <a:r>
              <a:rPr lang="en-US" dirty="0" smtClean="0"/>
              <a:t>M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 1, то </a:t>
            </a:r>
            <a:r>
              <a:rPr lang="ru-RU" dirty="0" smtClean="0"/>
              <a:t>¬</a:t>
            </a:r>
            <a:r>
              <a:rPr lang="en-US" dirty="0" smtClean="0"/>
              <a:t>L </a:t>
            </a:r>
            <a:r>
              <a:rPr lang="ru-RU" dirty="0" smtClean="0">
                <a:sym typeface="Symbol"/>
              </a:rPr>
              <a:t> 0</a:t>
            </a:r>
          </a:p>
          <a:p>
            <a:pPr marL="73152"/>
            <a:r>
              <a:rPr lang="ru-RU" dirty="0" smtClean="0"/>
              <a:t>Ответ: </a:t>
            </a:r>
            <a:r>
              <a:rPr lang="en-US" dirty="0" smtClean="0"/>
              <a:t>K </a:t>
            </a:r>
            <a:r>
              <a:rPr lang="ru-RU" dirty="0" smtClean="0">
                <a:sym typeface="Symbol"/>
              </a:rPr>
              <a:t> 1, </a:t>
            </a:r>
            <a:r>
              <a:rPr lang="en-US" dirty="0" smtClean="0"/>
              <a:t>L </a:t>
            </a:r>
            <a:r>
              <a:rPr lang="ru-RU" dirty="0" smtClean="0">
                <a:sym typeface="Symbol"/>
              </a:rPr>
              <a:t> 1, </a:t>
            </a:r>
            <a:r>
              <a:rPr lang="en-US" dirty="0" smtClean="0"/>
              <a:t>M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 1, </a:t>
            </a:r>
            <a:r>
              <a:rPr lang="ru-RU" dirty="0" smtClean="0"/>
              <a:t>N </a:t>
            </a:r>
            <a:r>
              <a:rPr lang="ru-RU" dirty="0" smtClean="0">
                <a:sym typeface="Symbol"/>
              </a:rPr>
              <a:t> 1</a:t>
            </a:r>
          </a:p>
          <a:p>
            <a:pPr marL="73152" algn="ctr">
              <a:buNone/>
            </a:pPr>
            <a:r>
              <a:rPr lang="ru-RU" b="1" dirty="0" smtClean="0">
                <a:solidFill>
                  <a:srgbClr val="FF0000"/>
                </a:solidFill>
                <a:sym typeface="Symbol"/>
              </a:rPr>
              <a:t>1111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500174"/>
            <a:ext cx="8515352" cy="5000660"/>
          </a:xfrm>
        </p:spPr>
        <p:txBody>
          <a:bodyPr>
            <a:normAutofit/>
          </a:bodyPr>
          <a:lstStyle/>
          <a:p>
            <a:r>
              <a:rPr lang="ru-RU" dirty="0" smtClean="0"/>
              <a:t>Продолжите законы логики: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¬(</a:t>
            </a:r>
            <a:r>
              <a:rPr lang="ru-RU" dirty="0" smtClean="0"/>
              <a:t>А </a:t>
            </a:r>
            <a:r>
              <a:rPr lang="ru-RU" dirty="0" smtClean="0">
                <a:sym typeface="Symbol"/>
              </a:rPr>
              <a:t></a:t>
            </a:r>
            <a:r>
              <a:rPr lang="en-US" dirty="0" smtClean="0"/>
              <a:t> ¬</a:t>
            </a:r>
            <a:r>
              <a:rPr lang="en-US" dirty="0" smtClean="0"/>
              <a:t>B</a:t>
            </a:r>
            <a:r>
              <a:rPr lang="ru-RU" dirty="0" smtClean="0"/>
              <a:t>) </a:t>
            </a:r>
            <a:r>
              <a:rPr lang="ru-RU" dirty="0" smtClean="0">
                <a:sym typeface="Symbol"/>
              </a:rPr>
              <a:t>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¬(¬</a:t>
            </a:r>
            <a:r>
              <a:rPr lang="ru-RU" dirty="0" smtClean="0"/>
              <a:t>А </a:t>
            </a:r>
            <a:r>
              <a:rPr lang="en-US" dirty="0" smtClean="0">
                <a:sym typeface="Symbol"/>
              </a:rPr>
              <a:t></a:t>
            </a:r>
            <a:r>
              <a:rPr lang="en-US" dirty="0" smtClean="0"/>
              <a:t> </a:t>
            </a:r>
            <a:r>
              <a:rPr lang="en-US" dirty="0" smtClean="0"/>
              <a:t>¬B</a:t>
            </a:r>
            <a:r>
              <a:rPr lang="ru-RU" dirty="0" smtClean="0"/>
              <a:t>) </a:t>
            </a:r>
            <a:r>
              <a:rPr lang="ru-RU" dirty="0" smtClean="0">
                <a:sym typeface="Symbol"/>
              </a:rPr>
              <a:t>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A</a:t>
            </a:r>
            <a:r>
              <a:rPr lang="ru-RU" dirty="0" smtClean="0"/>
              <a:t> </a:t>
            </a:r>
            <a:r>
              <a:rPr lang="en-US" dirty="0" smtClean="0">
                <a:sym typeface="Symbol"/>
              </a:rPr>
              <a:t>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smtClean="0"/>
              <a:t>A</a:t>
            </a:r>
            <a:r>
              <a:rPr lang="ru-RU" dirty="0" smtClean="0"/>
              <a:t> </a:t>
            </a:r>
            <a:r>
              <a:rPr lang="en-US" dirty="0" smtClean="0">
                <a:sym typeface="Symbol"/>
              </a:rPr>
              <a:t></a:t>
            </a:r>
            <a:r>
              <a:rPr lang="ru-RU" dirty="0" smtClean="0">
                <a:sym typeface="Symbol"/>
              </a:rPr>
              <a:t> </a:t>
            </a:r>
            <a:r>
              <a:rPr lang="en-US" dirty="0" smtClean="0"/>
              <a:t>B</a:t>
            </a:r>
            <a:r>
              <a:rPr lang="en-US" dirty="0" smtClean="0"/>
              <a:t>) </a:t>
            </a:r>
            <a:r>
              <a:rPr lang="ru-RU" dirty="0" smtClean="0">
                <a:sym typeface="Symbol"/>
              </a:rPr>
              <a:t>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¬</a:t>
            </a:r>
            <a:r>
              <a:rPr lang="en-US" dirty="0" smtClean="0"/>
              <a:t>A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</a:t>
            </a:r>
            <a:r>
              <a:rPr lang="en-US" dirty="0" smtClean="0"/>
              <a:t> </a:t>
            </a:r>
            <a:r>
              <a:rPr lang="en-US" dirty="0" smtClean="0"/>
              <a:t>¬</a:t>
            </a:r>
            <a:r>
              <a:rPr lang="en-US" dirty="0" smtClean="0"/>
              <a:t>A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 </a:t>
            </a:r>
            <a:r>
              <a:rPr lang="en-US" dirty="0" smtClean="0"/>
              <a:t>B </a:t>
            </a:r>
            <a:r>
              <a:rPr lang="ru-RU" dirty="0" smtClean="0">
                <a:sym typeface="Symbol"/>
              </a:rPr>
              <a:t> </a:t>
            </a: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(¬A </a:t>
            </a:r>
            <a:r>
              <a:rPr lang="ru-RU" dirty="0" smtClean="0">
                <a:sym typeface="Symbol"/>
              </a:rPr>
              <a:t></a:t>
            </a:r>
            <a:r>
              <a:rPr lang="en-US" dirty="0" smtClean="0"/>
              <a:t> ¬B) </a:t>
            </a:r>
            <a:r>
              <a:rPr lang="ru-RU" dirty="0" smtClean="0">
                <a:sym typeface="Symbol"/>
              </a:rPr>
              <a:t></a:t>
            </a:r>
            <a:r>
              <a:rPr lang="en-US" dirty="0" smtClean="0"/>
              <a:t>  (B </a:t>
            </a:r>
            <a:r>
              <a:rPr lang="ru-RU" dirty="0" smtClean="0">
                <a:sym typeface="Symbol"/>
              </a:rPr>
              <a:t></a:t>
            </a:r>
            <a:r>
              <a:rPr lang="en-US" dirty="0" smtClean="0"/>
              <a:t> ¬</a:t>
            </a:r>
            <a:r>
              <a:rPr lang="ru-RU" dirty="0" smtClean="0"/>
              <a:t>А</a:t>
            </a:r>
            <a:r>
              <a:rPr lang="en-US" dirty="0" smtClean="0"/>
              <a:t>)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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¬</a:t>
            </a:r>
            <a:r>
              <a:rPr lang="en-US" dirty="0" smtClean="0"/>
              <a:t>A </a:t>
            </a:r>
            <a:r>
              <a:rPr lang="ru-RU" dirty="0" smtClean="0">
                <a:sym typeface="Symbol"/>
              </a:rPr>
              <a:t></a:t>
            </a:r>
            <a:r>
              <a:rPr lang="en-US" dirty="0" smtClean="0"/>
              <a:t> (¬B </a:t>
            </a:r>
            <a:r>
              <a:rPr lang="ru-RU" dirty="0" smtClean="0">
                <a:sym typeface="Symbol"/>
              </a:rPr>
              <a:t></a:t>
            </a:r>
            <a:r>
              <a:rPr lang="en-US" dirty="0" smtClean="0"/>
              <a:t> C</a:t>
            </a:r>
            <a:r>
              <a:rPr lang="en-US" dirty="0" smtClean="0"/>
              <a:t>)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 </a:t>
            </a: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>
                <a:sym typeface="Symbol"/>
              </a:rPr>
              <a:t>A</a:t>
            </a:r>
            <a:r>
              <a:rPr lang="ru-RU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</a:t>
            </a:r>
            <a:r>
              <a:rPr lang="ru-RU" dirty="0" smtClean="0">
                <a:sym typeface="Symbol"/>
              </a:rPr>
              <a:t> </a:t>
            </a:r>
            <a:r>
              <a:rPr lang="en-US" dirty="0" smtClean="0"/>
              <a:t>¬</a:t>
            </a:r>
            <a:r>
              <a:rPr lang="en-US" dirty="0" smtClean="0"/>
              <a:t>A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 </a:t>
            </a:r>
            <a:endParaRPr lang="ru-RU" dirty="0" smtClean="0">
              <a:sym typeface="Symbol"/>
            </a:endParaRP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¬B</a:t>
            </a:r>
            <a:r>
              <a:rPr lang="en-US" dirty="0" smtClean="0">
                <a:sym typeface="Symbol"/>
              </a:rPr>
              <a:t>  </a:t>
            </a:r>
            <a:r>
              <a:rPr lang="en-US" dirty="0" smtClean="0"/>
              <a:t>B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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Решение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500174"/>
            <a:ext cx="8715436" cy="5000660"/>
          </a:xfrm>
        </p:spPr>
        <p:txBody>
          <a:bodyPr>
            <a:normAutofit/>
          </a:bodyPr>
          <a:lstStyle/>
          <a:p>
            <a:r>
              <a:rPr lang="ru-RU" dirty="0" smtClean="0"/>
              <a:t>Продолжите законы логики: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¬(</a:t>
            </a:r>
            <a:r>
              <a:rPr lang="ru-RU" dirty="0" smtClean="0"/>
              <a:t>А </a:t>
            </a:r>
            <a:r>
              <a:rPr lang="ru-RU" dirty="0" smtClean="0">
                <a:sym typeface="Symbol"/>
              </a:rPr>
              <a:t></a:t>
            </a:r>
            <a:r>
              <a:rPr lang="en-US" dirty="0" smtClean="0"/>
              <a:t> ¬</a:t>
            </a:r>
            <a:r>
              <a:rPr lang="en-US" dirty="0" smtClean="0"/>
              <a:t>B</a:t>
            </a:r>
            <a:r>
              <a:rPr lang="ru-RU" dirty="0" smtClean="0"/>
              <a:t>) </a:t>
            </a:r>
            <a:r>
              <a:rPr lang="ru-RU" dirty="0" smtClean="0">
                <a:sym typeface="Symbol"/>
              </a:rPr>
              <a:t> </a:t>
            </a:r>
            <a:r>
              <a:rPr lang="en-US" b="1" dirty="0" smtClean="0">
                <a:solidFill>
                  <a:srgbClr val="FF0000"/>
                </a:solidFill>
              </a:rPr>
              <a:t>¬</a:t>
            </a:r>
            <a:r>
              <a:rPr lang="ru-RU" b="1" dirty="0" smtClean="0">
                <a:solidFill>
                  <a:srgbClr val="FF0000"/>
                </a:solidFill>
              </a:rPr>
              <a:t>А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</a:t>
            </a:r>
            <a:r>
              <a:rPr lang="en-US" b="1" dirty="0" smtClean="0">
                <a:solidFill>
                  <a:srgbClr val="FF0000"/>
                </a:solidFill>
              </a:rPr>
              <a:t> B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 smtClean="0">
              <a:solidFill>
                <a:srgbClr val="FF0000"/>
              </a:solidFill>
              <a:sym typeface="Symbol"/>
            </a:endParaRP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¬(¬</a:t>
            </a:r>
            <a:r>
              <a:rPr lang="ru-RU" dirty="0" smtClean="0"/>
              <a:t>А </a:t>
            </a:r>
            <a:r>
              <a:rPr lang="en-US" dirty="0" smtClean="0">
                <a:sym typeface="Symbol"/>
              </a:rPr>
              <a:t></a:t>
            </a:r>
            <a:r>
              <a:rPr lang="en-US" dirty="0" smtClean="0"/>
              <a:t> </a:t>
            </a:r>
            <a:r>
              <a:rPr lang="en-US" dirty="0" smtClean="0"/>
              <a:t>¬B</a:t>
            </a:r>
            <a:r>
              <a:rPr lang="ru-RU" dirty="0" smtClean="0"/>
              <a:t>) </a:t>
            </a:r>
            <a:r>
              <a:rPr lang="ru-RU" dirty="0" smtClean="0">
                <a:sym typeface="Symbol"/>
              </a:rPr>
              <a:t> </a:t>
            </a:r>
            <a:r>
              <a:rPr lang="ru-RU" b="1" dirty="0" smtClean="0">
                <a:solidFill>
                  <a:srgbClr val="FF0000"/>
                </a:solidFill>
              </a:rPr>
              <a:t>А </a:t>
            </a:r>
            <a:r>
              <a:rPr lang="ru-RU" b="1" dirty="0" smtClean="0">
                <a:solidFill>
                  <a:srgbClr val="FF0000"/>
                </a:solidFill>
                <a:sym typeface="Symbol"/>
              </a:rPr>
              <a:t></a:t>
            </a:r>
            <a:r>
              <a:rPr lang="en-US" b="1" dirty="0" smtClean="0">
                <a:solidFill>
                  <a:srgbClr val="FF0000"/>
                </a:solidFill>
              </a:rPr>
              <a:t> B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 smtClean="0">
              <a:solidFill>
                <a:srgbClr val="FF0000"/>
              </a:solidFill>
              <a:sym typeface="Symbol"/>
            </a:endParaRP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A</a:t>
            </a:r>
            <a:r>
              <a:rPr lang="ru-RU" dirty="0" smtClean="0"/>
              <a:t> </a:t>
            </a:r>
            <a:r>
              <a:rPr lang="en-US" dirty="0" smtClean="0">
                <a:sym typeface="Symbol"/>
              </a:rPr>
              <a:t>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smtClean="0"/>
              <a:t>A</a:t>
            </a:r>
            <a:r>
              <a:rPr lang="ru-RU" dirty="0" smtClean="0"/>
              <a:t> </a:t>
            </a:r>
            <a:r>
              <a:rPr lang="en-US" dirty="0" smtClean="0">
                <a:sym typeface="Symbol"/>
              </a:rPr>
              <a:t></a:t>
            </a:r>
            <a:r>
              <a:rPr lang="ru-RU" dirty="0" smtClean="0">
                <a:sym typeface="Symbol"/>
              </a:rPr>
              <a:t> </a:t>
            </a:r>
            <a:r>
              <a:rPr lang="en-US" dirty="0" smtClean="0"/>
              <a:t>B) </a:t>
            </a:r>
            <a:r>
              <a:rPr lang="ru-RU" dirty="0" smtClean="0">
                <a:sym typeface="Symbol"/>
              </a:rPr>
              <a:t> </a:t>
            </a:r>
            <a:r>
              <a:rPr lang="en-US" u="sng" dirty="0" smtClean="0"/>
              <a:t>A</a:t>
            </a:r>
            <a:r>
              <a:rPr lang="ru-RU" dirty="0" smtClean="0"/>
              <a:t> </a:t>
            </a:r>
            <a:r>
              <a:rPr lang="en-US" dirty="0" smtClean="0">
                <a:sym typeface="Symbol"/>
              </a:rPr>
              <a:t></a:t>
            </a:r>
            <a:r>
              <a:rPr lang="en-US" dirty="0" smtClean="0"/>
              <a:t> (</a:t>
            </a:r>
            <a:r>
              <a:rPr lang="en-US" u="sng" dirty="0" smtClean="0"/>
              <a:t>A</a:t>
            </a:r>
            <a:r>
              <a:rPr lang="ru-RU" dirty="0" smtClean="0"/>
              <a:t> </a:t>
            </a:r>
            <a:r>
              <a:rPr lang="en-US" dirty="0" smtClean="0">
                <a:sym typeface="Symbol"/>
              </a:rPr>
              <a:t></a:t>
            </a:r>
            <a:r>
              <a:rPr lang="ru-RU" dirty="0" smtClean="0">
                <a:sym typeface="Symbol"/>
              </a:rPr>
              <a:t> </a:t>
            </a:r>
            <a:r>
              <a:rPr lang="en-US" dirty="0" smtClean="0"/>
              <a:t>B) </a:t>
            </a:r>
            <a:r>
              <a:rPr lang="ru-RU" dirty="0" smtClean="0">
                <a:sym typeface="Symbol"/>
              </a:rPr>
              <a:t> </a:t>
            </a:r>
            <a:r>
              <a:rPr lang="en-US" b="1" dirty="0" smtClean="0">
                <a:solidFill>
                  <a:srgbClr val="FF0000"/>
                </a:solidFill>
              </a:rPr>
              <a:t>A</a:t>
            </a:r>
            <a:endParaRPr lang="ru-RU" b="1" dirty="0" smtClean="0">
              <a:solidFill>
                <a:srgbClr val="FF0000"/>
              </a:solidFill>
              <a:sym typeface="Symbol"/>
            </a:endParaRP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¬</a:t>
            </a:r>
            <a:r>
              <a:rPr lang="en-US" dirty="0" smtClean="0"/>
              <a:t>A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</a:t>
            </a:r>
            <a:r>
              <a:rPr lang="en-US" dirty="0" smtClean="0"/>
              <a:t> </a:t>
            </a:r>
            <a:r>
              <a:rPr lang="en-US" dirty="0" smtClean="0"/>
              <a:t>¬</a:t>
            </a:r>
            <a:r>
              <a:rPr lang="en-US" dirty="0" smtClean="0"/>
              <a:t>A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 </a:t>
            </a:r>
            <a:r>
              <a:rPr lang="en-US" dirty="0" smtClean="0"/>
              <a:t>B </a:t>
            </a:r>
            <a:r>
              <a:rPr lang="ru-RU" dirty="0" smtClean="0">
                <a:sym typeface="Symbol"/>
              </a:rPr>
              <a:t> </a:t>
            </a:r>
            <a:r>
              <a:rPr lang="en-US" u="sng" dirty="0" smtClean="0"/>
              <a:t>¬A</a:t>
            </a:r>
            <a:r>
              <a:rPr lang="en-US" dirty="0" smtClean="0">
                <a:sym typeface="Symbol"/>
              </a:rPr>
              <a:t> </a:t>
            </a:r>
            <a:r>
              <a:rPr lang="en-US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en-US" u="sng" dirty="0" smtClean="0"/>
              <a:t>¬</a:t>
            </a:r>
            <a:r>
              <a:rPr lang="en-US" u="sng" dirty="0" smtClean="0"/>
              <a:t>A</a:t>
            </a:r>
            <a:r>
              <a:rPr lang="en-US" dirty="0" smtClean="0">
                <a:sym typeface="Symbol"/>
              </a:rPr>
              <a:t>  </a:t>
            </a:r>
            <a:r>
              <a:rPr lang="en-US" dirty="0" smtClean="0"/>
              <a:t>B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 </a:t>
            </a:r>
            <a:r>
              <a:rPr lang="en-US" b="1" dirty="0" smtClean="0">
                <a:solidFill>
                  <a:srgbClr val="FF0000"/>
                </a:solidFill>
              </a:rPr>
              <a:t>¬A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(</a:t>
            </a:r>
            <a:r>
              <a:rPr lang="en-US" b="1" u="sng" dirty="0" smtClean="0">
                <a:solidFill>
                  <a:srgbClr val="3333FF"/>
                </a:solidFill>
              </a:rPr>
              <a:t>A</a:t>
            </a:r>
            <a:r>
              <a:rPr lang="en-US" b="1" dirty="0" smtClean="0">
                <a:solidFill>
                  <a:srgbClr val="3333FF"/>
                </a:solidFill>
              </a:rPr>
              <a:t> </a:t>
            </a:r>
            <a:r>
              <a:rPr lang="ru-RU" b="1" dirty="0" smtClean="0">
                <a:solidFill>
                  <a:srgbClr val="3333FF"/>
                </a:solidFill>
                <a:sym typeface="Symbol"/>
              </a:rPr>
              <a:t></a:t>
            </a:r>
            <a:r>
              <a:rPr lang="en-US" dirty="0" smtClean="0"/>
              <a:t> </a:t>
            </a:r>
            <a:r>
              <a:rPr lang="ru-RU" dirty="0" smtClean="0"/>
              <a:t>С</a:t>
            </a:r>
            <a:r>
              <a:rPr lang="en-US" dirty="0" smtClean="0"/>
              <a:t>) </a:t>
            </a:r>
            <a:r>
              <a:rPr lang="ru-RU" dirty="0" smtClean="0">
                <a:sym typeface="Symbol"/>
              </a:rPr>
              <a:t></a:t>
            </a:r>
            <a:r>
              <a:rPr lang="en-US" dirty="0" smtClean="0"/>
              <a:t>  </a:t>
            </a:r>
            <a:r>
              <a:rPr lang="en-US" dirty="0" smtClean="0"/>
              <a:t>(</a:t>
            </a:r>
            <a:r>
              <a:rPr lang="ru-RU" b="1" u="sng" dirty="0" smtClean="0">
                <a:solidFill>
                  <a:srgbClr val="3333FF"/>
                </a:solidFill>
              </a:rPr>
              <a:t>А</a:t>
            </a:r>
            <a:r>
              <a:rPr lang="en-US" b="1" dirty="0" smtClean="0">
                <a:solidFill>
                  <a:srgbClr val="3333FF"/>
                </a:solidFill>
              </a:rPr>
              <a:t> </a:t>
            </a:r>
            <a:r>
              <a:rPr lang="ru-RU" b="1" dirty="0" smtClean="0">
                <a:solidFill>
                  <a:srgbClr val="3333FF"/>
                </a:solidFill>
                <a:sym typeface="Symbol"/>
              </a:rPr>
              <a:t></a:t>
            </a:r>
            <a:r>
              <a:rPr lang="ru-RU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B</a:t>
            </a:r>
            <a:r>
              <a:rPr lang="en-US" dirty="0" smtClean="0"/>
              <a:t>)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 </a:t>
            </a:r>
            <a:r>
              <a:rPr lang="en-US" b="1" dirty="0" smtClean="0">
                <a:solidFill>
                  <a:srgbClr val="3333FF"/>
                </a:solidFill>
              </a:rPr>
              <a:t>A</a:t>
            </a:r>
            <a:r>
              <a:rPr lang="ru-RU" b="1" dirty="0" smtClean="0">
                <a:solidFill>
                  <a:srgbClr val="3333FF"/>
                </a:solidFill>
              </a:rPr>
              <a:t> </a:t>
            </a:r>
            <a:r>
              <a:rPr lang="en-US" b="1" dirty="0" smtClean="0">
                <a:solidFill>
                  <a:srgbClr val="3333FF"/>
                </a:solidFill>
                <a:sym typeface="Symbol"/>
              </a:rPr>
              <a:t></a:t>
            </a:r>
            <a:r>
              <a:rPr lang="en-US" dirty="0" smtClean="0">
                <a:solidFill>
                  <a:srgbClr val="3333FF"/>
                </a:solidFill>
              </a:rPr>
              <a:t> </a:t>
            </a:r>
            <a:r>
              <a:rPr lang="en-US" dirty="0" smtClean="0"/>
              <a:t>(C</a:t>
            </a:r>
            <a:r>
              <a:rPr lang="ru-RU" dirty="0" smtClean="0"/>
              <a:t> </a:t>
            </a:r>
            <a:r>
              <a:rPr lang="en-US" dirty="0" smtClean="0">
                <a:sym typeface="Symbol"/>
              </a:rPr>
              <a:t></a:t>
            </a:r>
            <a:r>
              <a:rPr lang="ru-RU" dirty="0" smtClean="0">
                <a:sym typeface="Symbol"/>
              </a:rPr>
              <a:t> </a:t>
            </a:r>
            <a:r>
              <a:rPr lang="en-US" dirty="0" smtClean="0"/>
              <a:t>B) </a:t>
            </a:r>
            <a:r>
              <a:rPr lang="ru-RU" dirty="0" smtClean="0">
                <a:sym typeface="Symbol"/>
              </a:rPr>
              <a:t> </a:t>
            </a:r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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(C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</a:t>
            </a:r>
            <a:r>
              <a:rPr lang="ru-RU" b="1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B)</a:t>
            </a:r>
            <a:endParaRPr lang="ru-RU" b="1" dirty="0" smtClean="0">
              <a:solidFill>
                <a:srgbClr val="FF0000"/>
              </a:solidFill>
              <a:sym typeface="Symbol"/>
            </a:endParaRPr>
          </a:p>
          <a:p>
            <a:pPr marL="624078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3333FF"/>
                </a:solidFill>
              </a:rPr>
              <a:t>¬</a:t>
            </a:r>
            <a:r>
              <a:rPr lang="en-US" b="1" dirty="0" smtClean="0">
                <a:solidFill>
                  <a:srgbClr val="3333FF"/>
                </a:solidFill>
              </a:rPr>
              <a:t>A </a:t>
            </a:r>
            <a:r>
              <a:rPr lang="ru-RU" b="1" dirty="0" smtClean="0">
                <a:solidFill>
                  <a:srgbClr val="3333FF"/>
                </a:solidFill>
                <a:sym typeface="Symbol"/>
              </a:rPr>
              <a:t></a:t>
            </a:r>
            <a:r>
              <a:rPr lang="en-US" dirty="0" smtClean="0"/>
              <a:t> (¬B </a:t>
            </a:r>
            <a:r>
              <a:rPr lang="ru-RU" dirty="0" smtClean="0">
                <a:sym typeface="Symbol"/>
              </a:rPr>
              <a:t></a:t>
            </a:r>
            <a:r>
              <a:rPr lang="en-US" dirty="0" smtClean="0"/>
              <a:t> C</a:t>
            </a:r>
            <a:r>
              <a:rPr lang="en-US" dirty="0" smtClean="0"/>
              <a:t>)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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(</a:t>
            </a:r>
            <a:r>
              <a:rPr lang="en-US" b="1" dirty="0" smtClean="0">
                <a:solidFill>
                  <a:srgbClr val="3333FF"/>
                </a:solidFill>
              </a:rPr>
              <a:t>¬</a:t>
            </a:r>
            <a:r>
              <a:rPr lang="en-US" b="1" dirty="0" smtClean="0">
                <a:solidFill>
                  <a:srgbClr val="3333FF"/>
                </a:solidFill>
              </a:rPr>
              <a:t>A </a:t>
            </a:r>
            <a:r>
              <a:rPr lang="ru-RU" b="1" dirty="0" smtClean="0">
                <a:solidFill>
                  <a:srgbClr val="3333FF"/>
                </a:solidFill>
                <a:sym typeface="Symbol"/>
              </a:rPr>
              <a:t>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¬B) </a:t>
            </a:r>
            <a:r>
              <a:rPr lang="ru-RU" b="1" dirty="0" smtClean="0">
                <a:solidFill>
                  <a:srgbClr val="FF0000"/>
                </a:solidFill>
                <a:sym typeface="Symbol"/>
              </a:rPr>
              <a:t>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(</a:t>
            </a:r>
            <a:r>
              <a:rPr lang="en-US" b="1" dirty="0" smtClean="0">
                <a:solidFill>
                  <a:srgbClr val="3333FF"/>
                </a:solidFill>
              </a:rPr>
              <a:t>¬A </a:t>
            </a:r>
            <a:r>
              <a:rPr lang="ru-RU" b="1" dirty="0" smtClean="0">
                <a:solidFill>
                  <a:srgbClr val="3333FF"/>
                </a:solidFill>
                <a:sym typeface="Symbol"/>
              </a:rPr>
              <a:t></a:t>
            </a:r>
            <a:r>
              <a:rPr lang="ru-RU" dirty="0" smtClean="0">
                <a:sym typeface="Symbol"/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C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r>
              <a:rPr lang="ru-RU" dirty="0" smtClean="0"/>
              <a:t>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>
                <a:sym typeface="Symbol"/>
              </a:rPr>
              <a:t>A</a:t>
            </a:r>
            <a:r>
              <a:rPr lang="ru-RU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</a:t>
            </a:r>
            <a:r>
              <a:rPr lang="ru-RU" dirty="0" smtClean="0">
                <a:sym typeface="Symbol"/>
              </a:rPr>
              <a:t> </a:t>
            </a:r>
            <a:r>
              <a:rPr lang="en-US" dirty="0" smtClean="0"/>
              <a:t>¬</a:t>
            </a:r>
            <a:r>
              <a:rPr lang="en-US" dirty="0" smtClean="0"/>
              <a:t>A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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1</a:t>
            </a:r>
            <a:endParaRPr lang="ru-RU" b="1" dirty="0" smtClean="0">
              <a:solidFill>
                <a:srgbClr val="FF0000"/>
              </a:solidFill>
              <a:sym typeface="Symbol"/>
            </a:endParaRP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¬B</a:t>
            </a:r>
            <a:r>
              <a:rPr lang="en-US" dirty="0" smtClean="0">
                <a:sym typeface="Symbol"/>
              </a:rPr>
              <a:t>  </a:t>
            </a:r>
            <a:r>
              <a:rPr lang="en-US" dirty="0" smtClean="0"/>
              <a:t>B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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0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>
                <a:sym typeface="Symbol"/>
              </a:rPr>
              <a:t>A</a:t>
            </a:r>
            <a:r>
              <a:rPr lang="ru-RU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</a:t>
            </a:r>
            <a:r>
              <a:rPr lang="ru-RU" dirty="0" smtClean="0">
                <a:sym typeface="Symbol"/>
              </a:rPr>
              <a:t> </a:t>
            </a:r>
            <a:r>
              <a:rPr lang="en-US" dirty="0" smtClean="0"/>
              <a:t>¬B </a:t>
            </a:r>
            <a:r>
              <a:rPr lang="ru-RU" dirty="0" smtClean="0">
                <a:sym typeface="Symbol"/>
              </a:rPr>
              <a:t>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¬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A</a:t>
            </a:r>
            <a:r>
              <a:rPr lang="ru-RU" b="1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</a:t>
            </a:r>
            <a:r>
              <a:rPr lang="ru-RU" b="1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¬B </a:t>
            </a:r>
            <a:endParaRPr lang="ru-RU" b="1" dirty="0" smtClean="0">
              <a:solidFill>
                <a:srgbClr val="FF0000"/>
              </a:solidFill>
              <a:sym typeface="Symbo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500174"/>
            <a:ext cx="8515352" cy="5000660"/>
          </a:xfrm>
        </p:spPr>
        <p:txBody>
          <a:bodyPr>
            <a:normAutofit/>
          </a:bodyPr>
          <a:lstStyle/>
          <a:p>
            <a:r>
              <a:rPr lang="ru-RU" dirty="0" smtClean="0"/>
              <a:t>Упростите: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¬(</a:t>
            </a:r>
            <a:r>
              <a:rPr lang="en-US" dirty="0" smtClean="0"/>
              <a:t>A </a:t>
            </a:r>
            <a:r>
              <a:rPr lang="en-US" dirty="0" smtClean="0">
                <a:sym typeface="Symbol"/>
              </a:rPr>
              <a:t></a:t>
            </a:r>
            <a:r>
              <a:rPr lang="en-US" dirty="0" smtClean="0"/>
              <a:t> ¬B </a:t>
            </a:r>
            <a:r>
              <a:rPr lang="en-US" dirty="0" smtClean="0">
                <a:sym typeface="Symbol"/>
              </a:rPr>
              <a:t></a:t>
            </a:r>
            <a:r>
              <a:rPr lang="en-US" dirty="0" smtClean="0"/>
              <a:t> C</a:t>
            </a:r>
            <a:r>
              <a:rPr lang="en-US" dirty="0" smtClean="0"/>
              <a:t>)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</a:t>
            </a: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¬(¬A </a:t>
            </a:r>
            <a:r>
              <a:rPr lang="ru-RU" dirty="0" smtClean="0">
                <a:sym typeface="Symbol"/>
              </a:rPr>
              <a:t></a:t>
            </a:r>
            <a:r>
              <a:rPr lang="en-US" dirty="0" smtClean="0"/>
              <a:t> (¬B </a:t>
            </a:r>
            <a:r>
              <a:rPr lang="ru-RU" dirty="0" smtClean="0">
                <a:sym typeface="Symbol"/>
              </a:rPr>
              <a:t></a:t>
            </a:r>
            <a:r>
              <a:rPr lang="en-US" dirty="0" smtClean="0"/>
              <a:t> C))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</a:t>
            </a: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¬(A </a:t>
            </a:r>
            <a:r>
              <a:rPr lang="ru-RU" dirty="0" smtClean="0">
                <a:sym typeface="Symbol"/>
              </a:rPr>
              <a:t></a:t>
            </a:r>
            <a:r>
              <a:rPr lang="en-US" dirty="0" smtClean="0"/>
              <a:t> ¬C </a:t>
            </a:r>
            <a:r>
              <a:rPr lang="ru-RU" dirty="0" smtClean="0">
                <a:sym typeface="Symbol"/>
              </a:rPr>
              <a:t></a:t>
            </a:r>
            <a:r>
              <a:rPr lang="en-US" dirty="0" smtClean="0"/>
              <a:t> B</a:t>
            </a:r>
            <a:r>
              <a:rPr lang="en-US" dirty="0" smtClean="0"/>
              <a:t>) </a:t>
            </a:r>
            <a:r>
              <a:rPr lang="ru-RU" dirty="0" smtClean="0">
                <a:sym typeface="Symbol"/>
              </a:rPr>
              <a:t></a:t>
            </a: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¬(</a:t>
            </a:r>
            <a:r>
              <a:rPr lang="en-US" dirty="0" smtClean="0"/>
              <a:t>A </a:t>
            </a:r>
            <a:r>
              <a:rPr lang="ru-RU" dirty="0" smtClean="0">
                <a:sym typeface="Symbol"/>
              </a:rPr>
              <a:t></a:t>
            </a:r>
            <a:r>
              <a:rPr lang="en-US" dirty="0" smtClean="0"/>
              <a:t> </a:t>
            </a:r>
            <a:r>
              <a:rPr lang="en-US" dirty="0" smtClean="0"/>
              <a:t>B </a:t>
            </a:r>
            <a:r>
              <a:rPr lang="en-US" dirty="0" smtClean="0"/>
              <a:t>→ </a:t>
            </a:r>
            <a:r>
              <a:rPr lang="en-US" dirty="0" smtClean="0"/>
              <a:t>C)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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Решение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500174"/>
            <a:ext cx="8929718" cy="5000660"/>
          </a:xfrm>
        </p:spPr>
        <p:txBody>
          <a:bodyPr>
            <a:normAutofit/>
          </a:bodyPr>
          <a:lstStyle/>
          <a:p>
            <a:r>
              <a:rPr lang="ru-RU" dirty="0" smtClean="0"/>
              <a:t>Упростите: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¬(</a:t>
            </a:r>
            <a:r>
              <a:rPr lang="en-US" dirty="0" smtClean="0"/>
              <a:t>A </a:t>
            </a:r>
            <a:r>
              <a:rPr lang="en-US" dirty="0" smtClean="0">
                <a:sym typeface="Symbol"/>
              </a:rPr>
              <a:t></a:t>
            </a:r>
            <a:r>
              <a:rPr lang="en-US" dirty="0" smtClean="0"/>
              <a:t> ¬B </a:t>
            </a:r>
            <a:r>
              <a:rPr lang="en-US" dirty="0" smtClean="0">
                <a:sym typeface="Symbol"/>
              </a:rPr>
              <a:t></a:t>
            </a:r>
            <a:r>
              <a:rPr lang="en-US" dirty="0" smtClean="0"/>
              <a:t> C</a:t>
            </a:r>
            <a:r>
              <a:rPr lang="en-US" dirty="0" smtClean="0"/>
              <a:t>)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 (действия одинаковые)</a:t>
            </a:r>
            <a:br>
              <a:rPr lang="ru-RU" dirty="0" smtClean="0">
                <a:sym typeface="Symbol"/>
              </a:rPr>
            </a:br>
            <a:r>
              <a:rPr lang="ru-RU" dirty="0" smtClean="0">
                <a:sym typeface="Symbol"/>
              </a:rPr>
              <a:t> </a:t>
            </a:r>
            <a:r>
              <a:rPr lang="en-US" b="1" dirty="0" smtClean="0">
                <a:solidFill>
                  <a:srgbClr val="FF0000"/>
                </a:solidFill>
              </a:rPr>
              <a:t>¬A </a:t>
            </a:r>
            <a:r>
              <a:rPr lang="ru-RU" b="1" dirty="0" smtClean="0">
                <a:solidFill>
                  <a:srgbClr val="FF0000"/>
                </a:solidFill>
                <a:sym typeface="Symbol"/>
              </a:rPr>
              <a:t></a:t>
            </a:r>
            <a:r>
              <a:rPr lang="en-US" b="1" dirty="0" smtClean="0">
                <a:solidFill>
                  <a:srgbClr val="FF0000"/>
                </a:solidFill>
              </a:rPr>
              <a:t> B </a:t>
            </a:r>
            <a:r>
              <a:rPr lang="ru-RU" b="1" dirty="0" smtClean="0">
                <a:solidFill>
                  <a:srgbClr val="FF0000"/>
                </a:solidFill>
                <a:sym typeface="Symbol"/>
              </a:rPr>
              <a:t>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¬ </a:t>
            </a:r>
            <a:r>
              <a:rPr lang="en-US" b="1" dirty="0" smtClean="0">
                <a:solidFill>
                  <a:srgbClr val="FF0000"/>
                </a:solidFill>
              </a:rPr>
              <a:t>C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¬(¬A </a:t>
            </a:r>
            <a:r>
              <a:rPr lang="ru-RU" dirty="0" smtClean="0">
                <a:sym typeface="Symbol"/>
              </a:rPr>
              <a:t></a:t>
            </a:r>
            <a:r>
              <a:rPr lang="en-US" dirty="0" smtClean="0"/>
              <a:t> (¬B </a:t>
            </a:r>
            <a:r>
              <a:rPr lang="ru-RU" dirty="0" smtClean="0">
                <a:sym typeface="Symbol"/>
              </a:rPr>
              <a:t></a:t>
            </a:r>
            <a:r>
              <a:rPr lang="en-US" dirty="0" smtClean="0"/>
              <a:t> C))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 </a:t>
            </a:r>
            <a:r>
              <a:rPr lang="ru-RU" dirty="0" smtClean="0">
                <a:sym typeface="Symbol"/>
              </a:rPr>
              <a:t>(действия </a:t>
            </a:r>
            <a:r>
              <a:rPr lang="ru-RU" dirty="0" smtClean="0">
                <a:sym typeface="Symbol"/>
              </a:rPr>
              <a:t>разные, но есть скобки)  </a:t>
            </a:r>
            <a:r>
              <a:rPr lang="en-US" dirty="0" smtClean="0"/>
              <a:t>A </a:t>
            </a:r>
            <a:r>
              <a:rPr lang="ru-RU" dirty="0" smtClean="0">
                <a:sym typeface="Symbol"/>
              </a:rPr>
              <a:t></a:t>
            </a:r>
            <a:r>
              <a:rPr lang="en-US" dirty="0" smtClean="0"/>
              <a:t> ¬</a:t>
            </a:r>
            <a:r>
              <a:rPr lang="ru-RU" dirty="0" smtClean="0"/>
              <a:t>(</a:t>
            </a:r>
            <a:r>
              <a:rPr lang="en-US" dirty="0" smtClean="0"/>
              <a:t>¬</a:t>
            </a:r>
            <a:r>
              <a:rPr lang="en-US" dirty="0" smtClean="0"/>
              <a:t>B </a:t>
            </a:r>
            <a:r>
              <a:rPr lang="ru-RU" dirty="0" smtClean="0">
                <a:sym typeface="Symbol"/>
              </a:rPr>
              <a:t></a:t>
            </a:r>
            <a:r>
              <a:rPr lang="en-US" dirty="0" smtClean="0"/>
              <a:t> C</a:t>
            </a:r>
            <a:r>
              <a:rPr lang="en-US" dirty="0" smtClean="0"/>
              <a:t>)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 </a:t>
            </a:r>
            <a:r>
              <a:rPr lang="en-US" dirty="0" smtClean="0"/>
              <a:t>A </a:t>
            </a:r>
            <a:r>
              <a:rPr lang="ru-RU" dirty="0" smtClean="0">
                <a:sym typeface="Symbol"/>
              </a:rPr>
              <a:t>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en-US" dirty="0" smtClean="0"/>
              <a:t>B </a:t>
            </a:r>
            <a:r>
              <a:rPr lang="ru-RU" dirty="0" smtClean="0">
                <a:sym typeface="Symbol"/>
              </a:rPr>
              <a:t></a:t>
            </a:r>
            <a:r>
              <a:rPr lang="en-US" dirty="0" smtClean="0"/>
              <a:t> </a:t>
            </a:r>
            <a:r>
              <a:rPr lang="en-US" dirty="0" smtClean="0"/>
              <a:t>¬C</a:t>
            </a:r>
            <a:r>
              <a:rPr lang="en-US" dirty="0" smtClean="0"/>
              <a:t>)</a:t>
            </a:r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ym typeface="Symbol"/>
              </a:rPr>
              <a:t>  </a:t>
            </a:r>
            <a:r>
              <a:rPr lang="en-US" b="1" dirty="0" smtClean="0">
                <a:solidFill>
                  <a:srgbClr val="FF0000"/>
                </a:solidFill>
              </a:rPr>
              <a:t>A </a:t>
            </a:r>
            <a:r>
              <a:rPr lang="ru-RU" b="1" dirty="0" smtClean="0">
                <a:solidFill>
                  <a:srgbClr val="FF0000"/>
                </a:solidFill>
                <a:sym typeface="Symbol"/>
              </a:rPr>
              <a:t>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B </a:t>
            </a:r>
            <a:r>
              <a:rPr lang="ru-RU" b="1" dirty="0" smtClean="0">
                <a:solidFill>
                  <a:srgbClr val="FF0000"/>
                </a:solidFill>
                <a:sym typeface="Symbol"/>
              </a:rPr>
              <a:t></a:t>
            </a:r>
            <a:r>
              <a:rPr lang="en-US" b="1" dirty="0" smtClean="0">
                <a:solidFill>
                  <a:srgbClr val="FF0000"/>
                </a:solidFill>
              </a:rPr>
              <a:t> ¬</a:t>
            </a:r>
            <a:r>
              <a:rPr lang="en-US" b="1" dirty="0" smtClean="0">
                <a:solidFill>
                  <a:srgbClr val="FF0000"/>
                </a:solidFill>
              </a:rPr>
              <a:t>C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(</a:t>
            </a:r>
            <a:r>
              <a:rPr lang="ru-RU" dirty="0" smtClean="0">
                <a:sym typeface="Symbol"/>
              </a:rPr>
              <a:t> сильнее, чем )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¬(A </a:t>
            </a:r>
            <a:r>
              <a:rPr lang="ru-RU" dirty="0" smtClean="0">
                <a:sym typeface="Symbol"/>
              </a:rPr>
              <a:t></a:t>
            </a:r>
            <a:r>
              <a:rPr lang="en-US" dirty="0" smtClean="0"/>
              <a:t> ¬C </a:t>
            </a:r>
            <a:r>
              <a:rPr lang="ru-RU" dirty="0" smtClean="0">
                <a:sym typeface="Symbol"/>
              </a:rPr>
              <a:t></a:t>
            </a:r>
            <a:r>
              <a:rPr lang="en-US" dirty="0" smtClean="0"/>
              <a:t> B</a:t>
            </a:r>
            <a:r>
              <a:rPr lang="en-US" dirty="0" smtClean="0"/>
              <a:t>) </a:t>
            </a:r>
            <a:r>
              <a:rPr lang="ru-RU" dirty="0" smtClean="0">
                <a:sym typeface="Symbol"/>
              </a:rPr>
              <a:t></a:t>
            </a:r>
            <a:r>
              <a:rPr lang="ru-RU" dirty="0" smtClean="0">
                <a:sym typeface="Symbol"/>
              </a:rPr>
              <a:t> (действия </a:t>
            </a:r>
            <a:r>
              <a:rPr lang="ru-RU" dirty="0" smtClean="0">
                <a:sym typeface="Symbol"/>
              </a:rPr>
              <a:t>разные и нет скобок) </a:t>
            </a:r>
            <a:r>
              <a:rPr lang="en-US" dirty="0" smtClean="0"/>
              <a:t> ¬(A </a:t>
            </a:r>
            <a:r>
              <a:rPr lang="ru-RU" dirty="0" smtClean="0">
                <a:sym typeface="Symbol"/>
              </a:rPr>
              <a:t></a:t>
            </a:r>
            <a:r>
              <a:rPr lang="en-US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(</a:t>
            </a:r>
            <a:r>
              <a:rPr lang="en-US" dirty="0" smtClean="0"/>
              <a:t>¬</a:t>
            </a:r>
            <a:r>
              <a:rPr lang="en-US" dirty="0" smtClean="0"/>
              <a:t>C </a:t>
            </a:r>
            <a:r>
              <a:rPr lang="ru-RU" dirty="0" smtClean="0">
                <a:sym typeface="Symbol"/>
              </a:rPr>
              <a:t></a:t>
            </a:r>
            <a:r>
              <a:rPr lang="en-US" dirty="0" smtClean="0"/>
              <a:t> </a:t>
            </a:r>
            <a:r>
              <a:rPr lang="en-US" dirty="0" smtClean="0"/>
              <a:t>B</a:t>
            </a:r>
            <a:r>
              <a:rPr lang="ru-RU" b="1" dirty="0" smtClean="0">
                <a:solidFill>
                  <a:srgbClr val="FF0000"/>
                </a:solidFill>
              </a:rPr>
              <a:t>)</a:t>
            </a:r>
            <a:r>
              <a:rPr lang="en-US" dirty="0" smtClean="0"/>
              <a:t>) </a:t>
            </a:r>
            <a:r>
              <a:rPr lang="ru-RU" dirty="0" smtClean="0">
                <a:sym typeface="Symbol"/>
              </a:rPr>
              <a:t> </a:t>
            </a:r>
            <a:r>
              <a:rPr lang="en-US" dirty="0" smtClean="0"/>
              <a:t>¬A </a:t>
            </a:r>
            <a:r>
              <a:rPr lang="ru-RU" dirty="0" smtClean="0">
                <a:sym typeface="Symbol"/>
              </a:rPr>
              <a:t></a:t>
            </a:r>
            <a:r>
              <a:rPr lang="en-US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(</a:t>
            </a:r>
            <a:r>
              <a:rPr lang="en-US" dirty="0" smtClean="0"/>
              <a:t>C </a:t>
            </a:r>
            <a:r>
              <a:rPr lang="ru-RU" dirty="0" smtClean="0">
                <a:sym typeface="Symbol"/>
              </a:rPr>
              <a:t></a:t>
            </a:r>
            <a:r>
              <a:rPr lang="en-US" dirty="0" smtClean="0"/>
              <a:t> </a:t>
            </a:r>
            <a:r>
              <a:rPr lang="en-US" dirty="0" smtClean="0"/>
              <a:t>¬</a:t>
            </a:r>
            <a:r>
              <a:rPr lang="en-US" dirty="0" smtClean="0"/>
              <a:t>B</a:t>
            </a:r>
            <a:r>
              <a:rPr lang="ru-RU" b="1" dirty="0" smtClean="0">
                <a:solidFill>
                  <a:srgbClr val="FF0000"/>
                </a:solidFill>
              </a:rPr>
              <a:t>)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dirty="0" smtClean="0">
                <a:sym typeface="Symbol"/>
              </a:rPr>
              <a:t>  </a:t>
            </a:r>
            <a:r>
              <a:rPr lang="en-US" b="1" dirty="0" smtClean="0">
                <a:solidFill>
                  <a:srgbClr val="FF0000"/>
                </a:solidFill>
              </a:rPr>
              <a:t>¬A </a:t>
            </a:r>
            <a:r>
              <a:rPr lang="ru-RU" b="1" dirty="0" smtClean="0">
                <a:solidFill>
                  <a:srgbClr val="FF0000"/>
                </a:solidFill>
                <a:sym typeface="Symbol"/>
              </a:rPr>
              <a:t>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(</a:t>
            </a:r>
            <a:r>
              <a:rPr lang="en-US" b="1" dirty="0" smtClean="0">
                <a:solidFill>
                  <a:srgbClr val="FF0000"/>
                </a:solidFill>
              </a:rPr>
              <a:t>C </a:t>
            </a:r>
            <a:r>
              <a:rPr lang="ru-RU" b="1" dirty="0" smtClean="0">
                <a:solidFill>
                  <a:srgbClr val="FF0000"/>
                </a:solidFill>
                <a:sym typeface="Symbol"/>
              </a:rPr>
              <a:t></a:t>
            </a:r>
            <a:r>
              <a:rPr lang="en-US" b="1" dirty="0" smtClean="0">
                <a:solidFill>
                  <a:srgbClr val="FF0000"/>
                </a:solidFill>
              </a:rPr>
              <a:t> ¬B</a:t>
            </a:r>
            <a:r>
              <a:rPr lang="ru-RU" b="1" dirty="0" smtClean="0">
                <a:solidFill>
                  <a:srgbClr val="FF0000"/>
                </a:solidFill>
              </a:rPr>
              <a:t>) </a:t>
            </a:r>
            <a:r>
              <a:rPr lang="ru-RU" dirty="0" smtClean="0"/>
              <a:t>(скобки убирать нельзя)</a:t>
            </a:r>
            <a:r>
              <a:rPr lang="en-US" dirty="0" smtClean="0"/>
              <a:t> </a:t>
            </a: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¬(</a:t>
            </a:r>
            <a:r>
              <a:rPr lang="en-US" dirty="0" smtClean="0"/>
              <a:t>A </a:t>
            </a:r>
            <a:r>
              <a:rPr lang="ru-RU" dirty="0" smtClean="0">
                <a:sym typeface="Symbol"/>
              </a:rPr>
              <a:t></a:t>
            </a:r>
            <a:r>
              <a:rPr lang="en-US" dirty="0" smtClean="0"/>
              <a:t> </a:t>
            </a:r>
            <a:r>
              <a:rPr lang="en-US" dirty="0" smtClean="0"/>
              <a:t>B </a:t>
            </a:r>
            <a:r>
              <a:rPr lang="en-US" dirty="0" smtClean="0"/>
              <a:t>→ </a:t>
            </a:r>
            <a:r>
              <a:rPr lang="en-US" dirty="0" smtClean="0"/>
              <a:t>C)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 </a:t>
            </a:r>
            <a:r>
              <a:rPr lang="en-US" dirty="0" smtClean="0"/>
              <a:t>¬(¬</a:t>
            </a:r>
            <a:r>
              <a:rPr lang="ru-RU" dirty="0" smtClean="0"/>
              <a:t>(</a:t>
            </a:r>
            <a:r>
              <a:rPr lang="en-US" dirty="0" smtClean="0"/>
              <a:t>A </a:t>
            </a:r>
            <a:r>
              <a:rPr lang="ru-RU" dirty="0" smtClean="0">
                <a:sym typeface="Symbol"/>
              </a:rPr>
              <a:t></a:t>
            </a:r>
            <a:r>
              <a:rPr lang="en-US" dirty="0" smtClean="0"/>
              <a:t> </a:t>
            </a:r>
            <a:r>
              <a:rPr lang="en-US" dirty="0" smtClean="0"/>
              <a:t>B</a:t>
            </a:r>
            <a:r>
              <a:rPr lang="ru-RU" dirty="0" smtClean="0"/>
              <a:t>)</a:t>
            </a:r>
            <a:r>
              <a:rPr lang="en-US" dirty="0" smtClean="0"/>
              <a:t> </a:t>
            </a:r>
            <a:r>
              <a:rPr lang="ru-RU" dirty="0" smtClean="0">
                <a:sym typeface="Symbol"/>
              </a:rPr>
              <a:t></a:t>
            </a:r>
            <a:r>
              <a:rPr lang="en-US" dirty="0" smtClean="0"/>
              <a:t> </a:t>
            </a:r>
            <a:r>
              <a:rPr lang="en-US" dirty="0" smtClean="0"/>
              <a:t>C)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  <a:sym typeface="Symbol"/>
              </a:rPr>
              <a:t> </a:t>
            </a:r>
            <a:r>
              <a:rPr lang="ru-RU" b="1" dirty="0" smtClean="0">
                <a:solidFill>
                  <a:srgbClr val="FF0000"/>
                </a:solidFill>
              </a:rPr>
              <a:t>(</a:t>
            </a:r>
            <a:r>
              <a:rPr lang="en-US" b="1" dirty="0" smtClean="0">
                <a:solidFill>
                  <a:srgbClr val="FF0000"/>
                </a:solidFill>
              </a:rPr>
              <a:t>A </a:t>
            </a:r>
            <a:r>
              <a:rPr lang="ru-RU" b="1" dirty="0" smtClean="0">
                <a:solidFill>
                  <a:srgbClr val="FF0000"/>
                </a:solidFill>
                <a:sym typeface="Symbol"/>
              </a:rPr>
              <a:t></a:t>
            </a:r>
            <a:r>
              <a:rPr lang="en-US" b="1" dirty="0" smtClean="0">
                <a:solidFill>
                  <a:srgbClr val="FF0000"/>
                </a:solidFill>
              </a:rPr>
              <a:t> B</a:t>
            </a:r>
            <a:r>
              <a:rPr lang="ru-RU" b="1" dirty="0" smtClean="0">
                <a:solidFill>
                  <a:srgbClr val="FF0000"/>
                </a:solidFill>
              </a:rPr>
              <a:t>)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  <a:sym typeface="Symbol"/>
              </a:rPr>
              <a:t></a:t>
            </a:r>
            <a:r>
              <a:rPr lang="en-US" b="1" dirty="0" smtClean="0">
                <a:solidFill>
                  <a:srgbClr val="FF0000"/>
                </a:solidFill>
              </a:rPr>
              <a:t> ¬C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(скобки убирать нельзя)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Логические операции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500174"/>
            <a:ext cx="4071966" cy="2214578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Приоритет операций:</a:t>
            </a:r>
          </a:p>
          <a:p>
            <a:pPr lvl="1"/>
            <a:r>
              <a:rPr lang="ru-RU" sz="2200" dirty="0" smtClean="0">
                <a:sym typeface="Symbol"/>
              </a:rPr>
              <a:t></a:t>
            </a:r>
          </a:p>
          <a:p>
            <a:pPr lvl="1"/>
            <a:r>
              <a:rPr lang="en-US" sz="2200" b="1" dirty="0" smtClean="0">
                <a:latin typeface="Symbol"/>
              </a:rPr>
              <a:t>Ù</a:t>
            </a:r>
            <a:endParaRPr lang="ru-RU" sz="2200" b="1" dirty="0" smtClean="0">
              <a:latin typeface="Symbol"/>
            </a:endParaRPr>
          </a:p>
          <a:p>
            <a:pPr lvl="1"/>
            <a:r>
              <a:rPr lang="en-US" sz="2200" b="1" dirty="0" smtClean="0">
                <a:latin typeface="Symbol"/>
              </a:rPr>
              <a:t>Ú</a:t>
            </a:r>
            <a:r>
              <a:rPr lang="ru-RU" sz="2200" b="1" dirty="0" smtClean="0">
                <a:latin typeface="Symbol"/>
              </a:rPr>
              <a:t>, </a:t>
            </a:r>
            <a:r>
              <a:rPr lang="en-US" sz="2200" b="1" dirty="0" smtClean="0">
                <a:latin typeface="Symbol"/>
              </a:rPr>
              <a:t>Å</a:t>
            </a:r>
            <a:endParaRPr lang="ru-RU" sz="2200" b="1" dirty="0" smtClean="0">
              <a:latin typeface="Symbol"/>
            </a:endParaRPr>
          </a:p>
          <a:p>
            <a:pPr lvl="1"/>
            <a:r>
              <a:rPr lang="en-US" sz="2200" b="1" dirty="0" smtClean="0">
                <a:latin typeface="Symbol"/>
              </a:rPr>
              <a:t>®</a:t>
            </a:r>
            <a:endParaRPr lang="ru-RU" sz="2200" b="1" dirty="0" smtClean="0">
              <a:latin typeface="Symbol"/>
            </a:endParaRPr>
          </a:p>
          <a:p>
            <a:pPr lvl="1"/>
            <a:r>
              <a:rPr lang="en-US" sz="2200" b="1" dirty="0" smtClean="0">
                <a:latin typeface="Symbol"/>
              </a:rPr>
              <a:t>«</a:t>
            </a:r>
            <a:endParaRPr lang="ru-RU" sz="2200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3783011"/>
          <a:ext cx="8215369" cy="2932137"/>
        </p:xfrm>
        <a:graphic>
          <a:graphicData uri="http://schemas.openxmlformats.org/drawingml/2006/table">
            <a:tbl>
              <a:tblPr/>
              <a:tblGrid>
                <a:gridCol w="673392"/>
                <a:gridCol w="673392"/>
                <a:gridCol w="1373717"/>
                <a:gridCol w="1373717"/>
                <a:gridCol w="1373717"/>
                <a:gridCol w="1373717"/>
                <a:gridCol w="1373717"/>
              </a:tblGrid>
              <a:tr h="8572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0" u="none" strike="noStrike" dirty="0" smtClean="0">
                          <a:latin typeface="Arial"/>
                        </a:rPr>
                        <a:t>A</a:t>
                      </a:r>
                      <a:r>
                        <a:rPr lang="en-US" sz="2800" b="1" i="0" u="none" strike="noStrike" dirty="0" smtClean="0">
                          <a:latin typeface="Symbol"/>
                        </a:rPr>
                        <a:t>ÙB,</a:t>
                      </a:r>
                      <a:r>
                        <a:rPr lang="en-US" sz="2800" b="1" i="0" u="none" strike="noStrike" baseline="0" dirty="0" smtClean="0">
                          <a:latin typeface="Symbol"/>
                        </a:rPr>
                        <a:t> </a:t>
                      </a:r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A</a:t>
                      </a:r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Symbol"/>
                          <a:sym typeface="Symbol"/>
                        </a:rPr>
                        <a:t></a:t>
                      </a:r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Symbol"/>
                        </a:rPr>
                        <a:t>B</a:t>
                      </a:r>
                      <a:endParaRPr lang="en-US" sz="2800" b="1" i="0" u="none" strike="noStrike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0" u="none" strike="noStrike" dirty="0" smtClean="0">
                          <a:latin typeface="Arial"/>
                        </a:rPr>
                        <a:t>A</a:t>
                      </a:r>
                      <a:r>
                        <a:rPr lang="en-US" sz="2800" b="1" i="0" u="none" strike="noStrike" dirty="0" smtClean="0">
                          <a:latin typeface="Symbol"/>
                        </a:rPr>
                        <a:t>ÚB,</a:t>
                      </a:r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 A+B</a:t>
                      </a:r>
                      <a:endParaRPr lang="ru-RU" sz="2800" b="1" i="0" u="none" strike="noStrike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latin typeface="Arial"/>
                        </a:rPr>
                        <a:t>A</a:t>
                      </a:r>
                      <a:r>
                        <a:rPr lang="en-US" sz="2800" b="1" i="0" u="none" strike="noStrike" dirty="0">
                          <a:latin typeface="Symbol"/>
                        </a:rPr>
                        <a:t>Å</a:t>
                      </a:r>
                      <a:r>
                        <a:rPr lang="en-US" sz="2800" b="1" i="0" u="none" strike="noStrike" dirty="0">
                          <a:latin typeface="Arial"/>
                        </a:rPr>
                        <a:t>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latin typeface="Arial"/>
                        </a:rPr>
                        <a:t>A</a:t>
                      </a:r>
                      <a:r>
                        <a:rPr lang="en-US" sz="2800" b="1" i="0" u="none" strike="noStrike" dirty="0">
                          <a:latin typeface="Symbol"/>
                        </a:rPr>
                        <a:t>®B</a:t>
                      </a:r>
                      <a:endParaRPr lang="en-US" sz="28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0" u="none" strike="noStrike" dirty="0" smtClean="0">
                          <a:latin typeface="Arial"/>
                        </a:rPr>
                        <a:t>A</a:t>
                      </a:r>
                      <a:r>
                        <a:rPr lang="en-US" sz="2800" b="1" i="0" u="none" strike="noStrike" dirty="0" smtClean="0">
                          <a:latin typeface="Symbol"/>
                        </a:rPr>
                        <a:t>«B, </a:t>
                      </a:r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A</a:t>
                      </a:r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rial"/>
                          <a:sym typeface="Symbol"/>
                        </a:rPr>
                        <a:t>B</a:t>
                      </a:r>
                      <a:endParaRPr lang="ru-RU" sz="2800" b="1" i="0" u="none" strike="noStrike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2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2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2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2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500826" y="1071546"/>
          <a:ext cx="2047109" cy="1891842"/>
        </p:xfrm>
        <a:graphic>
          <a:graphicData uri="http://schemas.openxmlformats.org/drawingml/2006/table">
            <a:tbl>
              <a:tblPr/>
              <a:tblGrid>
                <a:gridCol w="673392"/>
                <a:gridCol w="1373717"/>
              </a:tblGrid>
              <a:tr h="8572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A</a:t>
                      </a:r>
                      <a:endParaRPr lang="en-US" sz="28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b="1" i="0" u="none" strike="noStrike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2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2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7223125" y="1214438"/>
          <a:ext cx="1277938" cy="627062"/>
        </p:xfrm>
        <a:graphic>
          <a:graphicData uri="http://schemas.openxmlformats.org/presentationml/2006/ole">
            <p:oleObj spid="_x0000_s28673" name="Формула" r:id="rId3" imgW="45720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8AF03A-C4E0-4FE7-A570-C197444F0F4D}" type="slidenum">
              <a:rPr lang="ru-RU" smtClean="0">
                <a:latin typeface="Arial" pitchFamily="34" charset="0"/>
              </a:rPr>
              <a:pPr/>
              <a:t>3</a:t>
            </a:fld>
            <a:endParaRPr lang="ru-RU" smtClean="0">
              <a:latin typeface="Arial" pitchFamily="34" charset="0"/>
            </a:endParaRPr>
          </a:p>
        </p:txBody>
      </p:sp>
      <p:graphicFrame>
        <p:nvGraphicFramePr>
          <p:cNvPr id="145528" name="Group 120"/>
          <p:cNvGraphicFramePr>
            <a:graphicFrameLocks noGrp="1"/>
          </p:cNvGraphicFramePr>
          <p:nvPr/>
        </p:nvGraphicFramePr>
        <p:xfrm>
          <a:off x="317500" y="1319234"/>
          <a:ext cx="8547100" cy="5395914"/>
        </p:xfrm>
        <a:graphic>
          <a:graphicData uri="http://schemas.openxmlformats.org/drawingml/2006/table">
            <a:tbl>
              <a:tblPr/>
              <a:tblGrid>
                <a:gridCol w="2470150"/>
                <a:gridCol w="3036888"/>
                <a:gridCol w="3040062"/>
              </a:tblGrid>
              <a:tr h="442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название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для </a:t>
                      </a:r>
                      <a:r>
                        <a:rPr lang="en-US" sz="2000" b="1" i="0" u="none" strike="noStrike" dirty="0" smtClean="0">
                          <a:latin typeface="Symbol"/>
                        </a:rPr>
                        <a:t>Ù</a:t>
                      </a:r>
                      <a:r>
                        <a:rPr lang="ru-RU" sz="2000" b="1" i="0" u="none" strike="noStrike" dirty="0" smtClean="0">
                          <a:latin typeface="Symbol"/>
                        </a:rPr>
                        <a:t> , </a:t>
                      </a:r>
                      <a:r>
                        <a:rPr lang="ru-RU" sz="2000" b="1" i="0" u="none" strike="noStrike" dirty="0" smtClean="0">
                          <a:latin typeface="Symbol"/>
                          <a:sym typeface="Symbol"/>
                        </a:rPr>
                        <a:t>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для </a:t>
                      </a:r>
                      <a:r>
                        <a:rPr lang="en-US" sz="2000" b="1" i="0" u="none" strike="noStrike" dirty="0" smtClean="0">
                          <a:latin typeface="Symbol"/>
                        </a:rPr>
                        <a:t>Ú</a:t>
                      </a:r>
                      <a:r>
                        <a:rPr lang="ru-RU" sz="2000" b="1" i="0" u="none" strike="noStrike" dirty="0" smtClean="0">
                          <a:latin typeface="Symbol"/>
                        </a:rPr>
                        <a:t>, +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двойного отрицания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исключения третьего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операции с константами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повторения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поглощения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переместительный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сочетательный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распределительный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законы де Моргана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5453" name="Object 45"/>
          <p:cNvGraphicFramePr>
            <a:graphicFrameLocks noChangeAspect="1"/>
          </p:cNvGraphicFramePr>
          <p:nvPr/>
        </p:nvGraphicFramePr>
        <p:xfrm>
          <a:off x="5378450" y="1812948"/>
          <a:ext cx="923925" cy="504825"/>
        </p:xfrm>
        <a:graphic>
          <a:graphicData uri="http://schemas.openxmlformats.org/presentationml/2006/ole">
            <p:oleObj spid="_x0000_s30722" name="Формула" r:id="rId4" imgW="419040" imgH="228600" progId="Equation.3">
              <p:embed/>
            </p:oleObj>
          </a:graphicData>
        </a:graphic>
      </p:graphicFrame>
      <p:graphicFrame>
        <p:nvGraphicFramePr>
          <p:cNvPr id="145457" name="Object 49"/>
          <p:cNvGraphicFramePr>
            <a:graphicFrameLocks noChangeAspect="1"/>
          </p:cNvGraphicFramePr>
          <p:nvPr/>
        </p:nvGraphicFramePr>
        <p:xfrm>
          <a:off x="3706813" y="2408238"/>
          <a:ext cx="1377950" cy="479425"/>
        </p:xfrm>
        <a:graphic>
          <a:graphicData uri="http://schemas.openxmlformats.org/presentationml/2006/ole">
            <p:oleObj spid="_x0000_s30723" name="Формула" r:id="rId5" imgW="583920" imgH="203040" progId="Equation.3">
              <p:embed/>
            </p:oleObj>
          </a:graphicData>
        </a:graphic>
      </p:graphicFrame>
      <p:graphicFrame>
        <p:nvGraphicFramePr>
          <p:cNvPr id="145458" name="Object 50"/>
          <p:cNvGraphicFramePr>
            <a:graphicFrameLocks noChangeAspect="1"/>
          </p:cNvGraphicFramePr>
          <p:nvPr/>
        </p:nvGraphicFramePr>
        <p:xfrm>
          <a:off x="6588125" y="2422548"/>
          <a:ext cx="1438275" cy="449262"/>
        </p:xfrm>
        <a:graphic>
          <a:graphicData uri="http://schemas.openxmlformats.org/presentationml/2006/ole">
            <p:oleObj spid="_x0000_s30724" name="Формула" r:id="rId6" imgW="609480" imgH="190440" progId="Equation.3">
              <p:embed/>
            </p:oleObj>
          </a:graphicData>
        </a:graphic>
      </p:graphicFrame>
      <p:graphicFrame>
        <p:nvGraphicFramePr>
          <p:cNvPr id="145461" name="Object 53"/>
          <p:cNvGraphicFramePr>
            <a:graphicFrameLocks noChangeAspect="1"/>
          </p:cNvGraphicFramePr>
          <p:nvPr/>
        </p:nvGraphicFramePr>
        <p:xfrm>
          <a:off x="3098800" y="3055960"/>
          <a:ext cx="2430463" cy="474663"/>
        </p:xfrm>
        <a:graphic>
          <a:graphicData uri="http://schemas.openxmlformats.org/presentationml/2006/ole">
            <p:oleObj spid="_x0000_s30725" name="Формула" r:id="rId7" imgW="1193760" imgH="203040" progId="Equation.3">
              <p:embed/>
            </p:oleObj>
          </a:graphicData>
        </a:graphic>
      </p:graphicFrame>
      <p:graphicFrame>
        <p:nvGraphicFramePr>
          <p:cNvPr id="145475" name="Object 67"/>
          <p:cNvGraphicFramePr>
            <a:graphicFrameLocks noChangeAspect="1"/>
          </p:cNvGraphicFramePr>
          <p:nvPr/>
        </p:nvGraphicFramePr>
        <p:xfrm>
          <a:off x="5967413" y="3043260"/>
          <a:ext cx="2568575" cy="474663"/>
        </p:xfrm>
        <a:graphic>
          <a:graphicData uri="http://schemas.openxmlformats.org/presentationml/2006/ole">
            <p:oleObj spid="_x0000_s30726" name="Формула" r:id="rId8" imgW="1269720" imgH="203040" progId="Equation.3">
              <p:embed/>
            </p:oleObj>
          </a:graphicData>
        </a:graphic>
      </p:graphicFrame>
      <p:graphicFrame>
        <p:nvGraphicFramePr>
          <p:cNvPr id="145481" name="Object 73"/>
          <p:cNvGraphicFramePr>
            <a:graphicFrameLocks noChangeAspect="1"/>
          </p:cNvGraphicFramePr>
          <p:nvPr/>
        </p:nvGraphicFramePr>
        <p:xfrm>
          <a:off x="3609975" y="3733823"/>
          <a:ext cx="1308100" cy="354012"/>
        </p:xfrm>
        <a:graphic>
          <a:graphicData uri="http://schemas.openxmlformats.org/presentationml/2006/ole">
            <p:oleObj spid="_x0000_s30727" name="Формула" r:id="rId9" imgW="609480" imgH="164880" progId="Equation.3">
              <p:embed/>
            </p:oleObj>
          </a:graphicData>
        </a:graphic>
      </p:graphicFrame>
      <p:graphicFrame>
        <p:nvGraphicFramePr>
          <p:cNvPr id="145482" name="Object 74"/>
          <p:cNvGraphicFramePr>
            <a:graphicFrameLocks noChangeAspect="1"/>
          </p:cNvGraphicFramePr>
          <p:nvPr/>
        </p:nvGraphicFramePr>
        <p:xfrm>
          <a:off x="6567488" y="3744935"/>
          <a:ext cx="1444625" cy="354013"/>
        </p:xfrm>
        <a:graphic>
          <a:graphicData uri="http://schemas.openxmlformats.org/presentationml/2006/ole">
            <p:oleObj spid="_x0000_s30728" name="Формула" r:id="rId10" imgW="672840" imgH="164880" progId="Equation.3">
              <p:embed/>
            </p:oleObj>
          </a:graphicData>
        </a:graphic>
      </p:graphicFrame>
      <p:graphicFrame>
        <p:nvGraphicFramePr>
          <p:cNvPr id="145511" name="Object 103"/>
          <p:cNvGraphicFramePr>
            <a:graphicFrameLocks noChangeAspect="1"/>
          </p:cNvGraphicFramePr>
          <p:nvPr/>
        </p:nvGraphicFramePr>
        <p:xfrm>
          <a:off x="3425825" y="4279923"/>
          <a:ext cx="2016125" cy="434975"/>
        </p:xfrm>
        <a:graphic>
          <a:graphicData uri="http://schemas.openxmlformats.org/presentationml/2006/ole">
            <p:oleObj spid="_x0000_s30729" name="Формула" r:id="rId11" imgW="939600" imgH="203040" progId="Equation.3">
              <p:embed/>
            </p:oleObj>
          </a:graphicData>
        </a:graphic>
      </p:graphicFrame>
      <p:graphicFrame>
        <p:nvGraphicFramePr>
          <p:cNvPr id="145512" name="Object 104"/>
          <p:cNvGraphicFramePr>
            <a:graphicFrameLocks noChangeAspect="1"/>
          </p:cNvGraphicFramePr>
          <p:nvPr/>
        </p:nvGraphicFramePr>
        <p:xfrm>
          <a:off x="6345238" y="4286273"/>
          <a:ext cx="1800225" cy="354012"/>
        </p:xfrm>
        <a:graphic>
          <a:graphicData uri="http://schemas.openxmlformats.org/presentationml/2006/ole">
            <p:oleObj spid="_x0000_s30730" name="Формула" r:id="rId12" imgW="838080" imgH="164880" progId="Equation.3">
              <p:embed/>
            </p:oleObj>
          </a:graphicData>
        </a:graphic>
      </p:graphicFrame>
      <p:graphicFrame>
        <p:nvGraphicFramePr>
          <p:cNvPr id="145513" name="Object 105"/>
          <p:cNvGraphicFramePr>
            <a:graphicFrameLocks noChangeAspect="1"/>
          </p:cNvGraphicFramePr>
          <p:nvPr/>
        </p:nvGraphicFramePr>
        <p:xfrm>
          <a:off x="3581400" y="4786335"/>
          <a:ext cx="1635125" cy="352425"/>
        </p:xfrm>
        <a:graphic>
          <a:graphicData uri="http://schemas.openxmlformats.org/presentationml/2006/ole">
            <p:oleObj spid="_x0000_s30731" name="Формула" r:id="rId13" imgW="761760" imgH="164880" progId="Equation.3">
              <p:embed/>
            </p:oleObj>
          </a:graphicData>
        </a:graphic>
      </p:graphicFrame>
      <p:graphicFrame>
        <p:nvGraphicFramePr>
          <p:cNvPr id="145514" name="Object 106"/>
          <p:cNvGraphicFramePr>
            <a:graphicFrameLocks noChangeAspect="1"/>
          </p:cNvGraphicFramePr>
          <p:nvPr/>
        </p:nvGraphicFramePr>
        <p:xfrm>
          <a:off x="6372225" y="4784748"/>
          <a:ext cx="1879600" cy="352425"/>
        </p:xfrm>
        <a:graphic>
          <a:graphicData uri="http://schemas.openxmlformats.org/presentationml/2006/ole">
            <p:oleObj spid="_x0000_s30732" name="Формула" r:id="rId14" imgW="876240" imgH="164880" progId="Equation.3">
              <p:embed/>
            </p:oleObj>
          </a:graphicData>
        </a:graphic>
      </p:graphicFrame>
      <p:graphicFrame>
        <p:nvGraphicFramePr>
          <p:cNvPr id="145515" name="Object 107"/>
          <p:cNvGraphicFramePr>
            <a:graphicFrameLocks noChangeAspect="1"/>
          </p:cNvGraphicFramePr>
          <p:nvPr/>
        </p:nvGraphicFramePr>
        <p:xfrm>
          <a:off x="2895600" y="5321323"/>
          <a:ext cx="2873375" cy="411162"/>
        </p:xfrm>
        <a:graphic>
          <a:graphicData uri="http://schemas.openxmlformats.org/presentationml/2006/ole">
            <p:oleObj spid="_x0000_s30733" name="Формула" r:id="rId15" imgW="1307880" imgH="203040" progId="Equation.3">
              <p:embed/>
            </p:oleObj>
          </a:graphicData>
        </a:graphic>
      </p:graphicFrame>
      <p:graphicFrame>
        <p:nvGraphicFramePr>
          <p:cNvPr id="145516" name="Object 108"/>
          <p:cNvGraphicFramePr>
            <a:graphicFrameLocks noChangeAspect="1"/>
          </p:cNvGraphicFramePr>
          <p:nvPr/>
        </p:nvGraphicFramePr>
        <p:xfrm>
          <a:off x="5980113" y="5300685"/>
          <a:ext cx="2693987" cy="422275"/>
        </p:xfrm>
        <a:graphic>
          <a:graphicData uri="http://schemas.openxmlformats.org/presentationml/2006/ole">
            <p:oleObj spid="_x0000_s30734" name="Формула" r:id="rId16" imgW="1562040" imgH="203040" progId="Equation.3">
              <p:embed/>
            </p:oleObj>
          </a:graphicData>
        </a:graphic>
      </p:graphicFrame>
      <p:graphicFrame>
        <p:nvGraphicFramePr>
          <p:cNvPr id="145517" name="Object 109"/>
          <p:cNvGraphicFramePr>
            <a:graphicFrameLocks noChangeAspect="1"/>
          </p:cNvGraphicFramePr>
          <p:nvPr/>
        </p:nvGraphicFramePr>
        <p:xfrm>
          <a:off x="2897188" y="5840435"/>
          <a:ext cx="2809875" cy="411163"/>
        </p:xfrm>
        <a:graphic>
          <a:graphicData uri="http://schemas.openxmlformats.org/presentationml/2006/ole">
            <p:oleObj spid="_x0000_s30735" name="Формула" r:id="rId17" imgW="1739880" imgH="203040" progId="Equation.3">
              <p:embed/>
            </p:oleObj>
          </a:graphicData>
        </a:graphic>
      </p:graphicFrame>
      <p:graphicFrame>
        <p:nvGraphicFramePr>
          <p:cNvPr id="145518" name="Object 110"/>
          <p:cNvGraphicFramePr>
            <a:graphicFrameLocks noChangeAspect="1"/>
          </p:cNvGraphicFramePr>
          <p:nvPr/>
        </p:nvGraphicFramePr>
        <p:xfrm>
          <a:off x="5892800" y="5816623"/>
          <a:ext cx="2914650" cy="411162"/>
        </p:xfrm>
        <a:graphic>
          <a:graphicData uri="http://schemas.openxmlformats.org/presentationml/2006/ole">
            <p:oleObj spid="_x0000_s30736" name="Формула" r:id="rId18" imgW="1523880" imgH="203040" progId="Equation.3">
              <p:embed/>
            </p:oleObj>
          </a:graphicData>
        </a:graphic>
      </p:graphicFrame>
      <p:graphicFrame>
        <p:nvGraphicFramePr>
          <p:cNvPr id="145526" name="Object 118"/>
          <p:cNvGraphicFramePr>
            <a:graphicFrameLocks noChangeAspect="1"/>
          </p:cNvGraphicFramePr>
          <p:nvPr/>
        </p:nvGraphicFramePr>
        <p:xfrm>
          <a:off x="3343275" y="6281760"/>
          <a:ext cx="1800225" cy="433388"/>
        </p:xfrm>
        <a:graphic>
          <a:graphicData uri="http://schemas.openxmlformats.org/presentationml/2006/ole">
            <p:oleObj spid="_x0000_s30737" name="Формула" r:id="rId19" imgW="838080" imgH="203040" progId="Equation.3">
              <p:embed/>
            </p:oleObj>
          </a:graphicData>
        </a:graphic>
      </p:graphicFrame>
      <p:graphicFrame>
        <p:nvGraphicFramePr>
          <p:cNvPr id="145527" name="Object 119"/>
          <p:cNvGraphicFramePr>
            <a:graphicFrameLocks noChangeAspect="1"/>
          </p:cNvGraphicFramePr>
          <p:nvPr/>
        </p:nvGraphicFramePr>
        <p:xfrm>
          <a:off x="6481763" y="6280173"/>
          <a:ext cx="1800225" cy="433387"/>
        </p:xfrm>
        <a:graphic>
          <a:graphicData uri="http://schemas.openxmlformats.org/presentationml/2006/ole">
            <p:oleObj spid="_x0000_s30738" name="Формула" r:id="rId20" imgW="838080" imgH="203040" progId="Equation.3">
              <p:embed/>
            </p:oleObj>
          </a:graphicData>
        </a:graphic>
      </p:graphicFrame>
      <p:sp>
        <p:nvSpPr>
          <p:cNvPr id="24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>
            <a:normAutofit/>
          </a:bodyPr>
          <a:lstStyle/>
          <a:p>
            <a:r>
              <a:rPr lang="ru-RU" b="1" dirty="0" smtClean="0"/>
              <a:t>Логические законы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5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5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5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5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5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5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5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45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45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45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45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45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45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45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45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145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45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500174"/>
            <a:ext cx="8715436" cy="5072098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/>
              <a:t>Для какого имени истинно высказывание:</a:t>
            </a:r>
          </a:p>
          <a:p>
            <a:pPr algn="ctr">
              <a:buNone/>
            </a:pPr>
            <a:r>
              <a:rPr lang="ru-RU" sz="2400" b="1" dirty="0" smtClean="0"/>
              <a:t>¬</a:t>
            </a:r>
            <a:r>
              <a:rPr lang="ru-RU" sz="2400" dirty="0" smtClean="0"/>
              <a:t> (</a:t>
            </a:r>
            <a:r>
              <a:rPr lang="ru-RU" sz="2400" i="1" dirty="0" smtClean="0"/>
              <a:t>Первая буква согласная </a:t>
            </a:r>
            <a:r>
              <a:rPr lang="ru-RU" sz="2400" dirty="0" smtClean="0"/>
              <a:t> → </a:t>
            </a:r>
            <a:r>
              <a:rPr lang="ru-RU" sz="2400" i="1" dirty="0" smtClean="0"/>
              <a:t>Последняя</a:t>
            </a:r>
            <a:r>
              <a:rPr lang="ru-RU" sz="2400" dirty="0" smtClean="0"/>
              <a:t> </a:t>
            </a:r>
            <a:r>
              <a:rPr lang="ru-RU" sz="2400" i="1" dirty="0" smtClean="0"/>
              <a:t>буква гласная</a:t>
            </a:r>
            <a:r>
              <a:rPr lang="ru-RU" sz="2400" dirty="0" smtClean="0"/>
              <a:t>)</a:t>
            </a:r>
            <a:r>
              <a:rPr lang="ru-RU" sz="2400" b="1" dirty="0" smtClean="0"/>
              <a:t> </a:t>
            </a:r>
            <a:r>
              <a:rPr lang="en-US" sz="2400" b="1" dirty="0" smtClean="0">
                <a:sym typeface="Symbol"/>
              </a:rPr>
              <a:t></a:t>
            </a:r>
            <a:r>
              <a:rPr lang="ru-RU" sz="2400" b="1" dirty="0" smtClean="0">
                <a:sym typeface="Symbol"/>
              </a:rPr>
              <a:t> </a:t>
            </a:r>
            <a:r>
              <a:rPr lang="ru-RU" sz="2400" dirty="0" smtClean="0"/>
              <a:t> </a:t>
            </a:r>
            <a:r>
              <a:rPr lang="ru-RU" sz="2400" i="1" dirty="0" smtClean="0"/>
              <a:t>Вторая буква согласная</a:t>
            </a:r>
            <a:r>
              <a:rPr lang="ru-RU" sz="2400" dirty="0" smtClean="0"/>
              <a:t>?</a:t>
            </a:r>
          </a:p>
          <a:p>
            <a:pPr>
              <a:buNone/>
            </a:pPr>
            <a:r>
              <a:rPr lang="ru-RU" sz="2400" dirty="0" smtClean="0"/>
              <a:t>1) ИРИНА</a:t>
            </a:r>
          </a:p>
          <a:p>
            <a:pPr>
              <a:buNone/>
            </a:pPr>
            <a:r>
              <a:rPr lang="ru-RU" sz="2400" dirty="0" smtClean="0"/>
              <a:t>2) СТЕПАН</a:t>
            </a:r>
          </a:p>
          <a:p>
            <a:pPr>
              <a:buNone/>
            </a:pPr>
            <a:r>
              <a:rPr lang="ru-RU" sz="2400" dirty="0" smtClean="0"/>
              <a:t>3) МА</a:t>
            </a:r>
            <a:r>
              <a:rPr lang="en-US" sz="2400" dirty="0" smtClean="0"/>
              <a:t>РИНА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4) ИВАН</a:t>
            </a:r>
          </a:p>
          <a:p>
            <a:endParaRPr lang="ru-RU" sz="2400" dirty="0" smtClean="0"/>
          </a:p>
          <a:p>
            <a:endParaRPr lang="en-US" sz="2400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Решение (1 способ)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500174"/>
            <a:ext cx="8715436" cy="535782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/>
              <a:t>¬</a:t>
            </a:r>
            <a:r>
              <a:rPr lang="ru-RU" sz="2400" dirty="0" smtClean="0"/>
              <a:t> (</a:t>
            </a:r>
            <a:r>
              <a:rPr lang="ru-RU" sz="2400" i="1" dirty="0" smtClean="0"/>
              <a:t>Первая буква согласная </a:t>
            </a:r>
            <a:r>
              <a:rPr lang="ru-RU" sz="2400" dirty="0" smtClean="0"/>
              <a:t> → </a:t>
            </a:r>
            <a:r>
              <a:rPr lang="ru-RU" sz="2400" i="1" dirty="0" smtClean="0"/>
              <a:t>Последняя</a:t>
            </a:r>
            <a:r>
              <a:rPr lang="ru-RU" sz="2400" dirty="0" smtClean="0"/>
              <a:t> </a:t>
            </a:r>
            <a:r>
              <a:rPr lang="ru-RU" sz="2400" i="1" dirty="0" smtClean="0"/>
              <a:t>буква гласная</a:t>
            </a:r>
            <a:r>
              <a:rPr lang="ru-RU" sz="2400" dirty="0" smtClean="0"/>
              <a:t>)</a:t>
            </a:r>
            <a:r>
              <a:rPr lang="ru-RU" sz="2400" b="1" dirty="0" smtClean="0"/>
              <a:t> </a:t>
            </a:r>
            <a:r>
              <a:rPr lang="en-US" sz="2400" b="1" dirty="0" smtClean="0">
                <a:sym typeface="Symbol"/>
              </a:rPr>
              <a:t></a:t>
            </a:r>
            <a:r>
              <a:rPr lang="ru-RU" sz="2400" b="1" dirty="0" smtClean="0">
                <a:sym typeface="Symbol"/>
              </a:rPr>
              <a:t> </a:t>
            </a:r>
            <a:r>
              <a:rPr lang="ru-RU" sz="2400" dirty="0" smtClean="0"/>
              <a:t> </a:t>
            </a:r>
            <a:r>
              <a:rPr lang="ru-RU" sz="2400" i="1" dirty="0" smtClean="0"/>
              <a:t>Вторая буква </a:t>
            </a:r>
            <a:r>
              <a:rPr lang="ru-RU" sz="2400" i="1" dirty="0" smtClean="0"/>
              <a:t>согласная</a:t>
            </a:r>
            <a:endParaRPr lang="ru-RU" sz="2400" dirty="0" smtClean="0"/>
          </a:p>
          <a:p>
            <a:r>
              <a:rPr lang="ru-RU" sz="2400" dirty="0" smtClean="0"/>
              <a:t>Решение: найдем значение выражения для каждого варианта ответов.</a:t>
            </a:r>
          </a:p>
          <a:p>
            <a:pPr>
              <a:buNone/>
            </a:pPr>
            <a:r>
              <a:rPr lang="ru-RU" sz="2400" dirty="0" smtClean="0"/>
              <a:t>1) ИРИНА</a:t>
            </a:r>
          </a:p>
          <a:p>
            <a:pPr>
              <a:buNone/>
            </a:pPr>
            <a:r>
              <a:rPr lang="ru-RU" sz="2400" b="1" i="1" dirty="0" smtClean="0"/>
              <a:t>¬</a:t>
            </a:r>
            <a:r>
              <a:rPr lang="ru-RU" sz="2400" i="1" dirty="0" smtClean="0"/>
              <a:t> (</a:t>
            </a:r>
            <a:r>
              <a:rPr lang="en-US" sz="2400" i="1" dirty="0" smtClean="0"/>
              <a:t>I</a:t>
            </a:r>
            <a:r>
              <a:rPr lang="ru-RU" sz="2400" i="1" dirty="0" smtClean="0"/>
              <a:t>с  → </a:t>
            </a:r>
            <a:r>
              <a:rPr lang="ru-RU" sz="2400" i="1" dirty="0" err="1" smtClean="0"/>
              <a:t>Пг</a:t>
            </a:r>
            <a:r>
              <a:rPr lang="en-US" sz="2400" i="1" dirty="0" smtClean="0"/>
              <a:t>)</a:t>
            </a:r>
            <a:r>
              <a:rPr lang="ru-RU" sz="2400" b="1" i="1" dirty="0" smtClean="0"/>
              <a:t> </a:t>
            </a:r>
            <a:r>
              <a:rPr lang="en-US" sz="2400" b="1" i="1" dirty="0" smtClean="0">
                <a:sym typeface="Symbol"/>
              </a:rPr>
              <a:t></a:t>
            </a:r>
            <a:r>
              <a:rPr lang="ru-RU" sz="2400" b="1" i="1" dirty="0" smtClean="0">
                <a:sym typeface="Symbol"/>
              </a:rPr>
              <a:t> </a:t>
            </a:r>
            <a:r>
              <a:rPr lang="ru-RU" sz="2400" i="1" dirty="0" smtClean="0"/>
              <a:t> </a:t>
            </a:r>
            <a:r>
              <a:rPr lang="en-US" sz="2400" i="1" dirty="0" smtClean="0"/>
              <a:t>II</a:t>
            </a:r>
            <a:r>
              <a:rPr lang="ru-RU" sz="2400" i="1" dirty="0" smtClean="0"/>
              <a:t>с</a:t>
            </a:r>
            <a:r>
              <a:rPr lang="en-US" sz="2400" i="1" dirty="0" smtClean="0"/>
              <a:t>   = </a:t>
            </a:r>
            <a:r>
              <a:rPr lang="ru-RU" sz="2400" b="1" i="1" dirty="0" smtClean="0"/>
              <a:t>¬</a:t>
            </a:r>
            <a:r>
              <a:rPr lang="ru-RU" sz="2400" i="1" dirty="0" smtClean="0"/>
              <a:t> (</a:t>
            </a:r>
            <a:r>
              <a:rPr lang="en-US" sz="2400" i="1" dirty="0" smtClean="0"/>
              <a:t>0</a:t>
            </a:r>
            <a:r>
              <a:rPr lang="ru-RU" sz="2400" i="1" dirty="0" smtClean="0"/>
              <a:t>  → </a:t>
            </a:r>
            <a:r>
              <a:rPr lang="en-US" sz="2400" i="1" dirty="0" smtClean="0"/>
              <a:t>1)</a:t>
            </a:r>
            <a:r>
              <a:rPr lang="ru-RU" sz="2400" b="1" i="1" dirty="0" smtClean="0"/>
              <a:t> </a:t>
            </a:r>
            <a:r>
              <a:rPr lang="en-US" sz="2400" b="1" i="1" dirty="0" smtClean="0">
                <a:sym typeface="Symbol"/>
              </a:rPr>
              <a:t></a:t>
            </a:r>
            <a:r>
              <a:rPr lang="ru-RU" sz="2400" b="1" i="1" dirty="0" smtClean="0">
                <a:sym typeface="Symbol"/>
              </a:rPr>
              <a:t> </a:t>
            </a:r>
            <a:r>
              <a:rPr lang="ru-RU" sz="2400" i="1" dirty="0" smtClean="0"/>
              <a:t> </a:t>
            </a:r>
            <a:r>
              <a:rPr lang="en-US" sz="2400" i="1" dirty="0" smtClean="0"/>
              <a:t>1  =  0 </a:t>
            </a:r>
            <a:endParaRPr lang="ru-RU" sz="2400" i="1" dirty="0" smtClean="0"/>
          </a:p>
          <a:p>
            <a:pPr>
              <a:buNone/>
            </a:pPr>
            <a:r>
              <a:rPr lang="ru-RU" sz="2400" dirty="0" smtClean="0"/>
              <a:t>2) СТЕПАН</a:t>
            </a:r>
          </a:p>
          <a:p>
            <a:pPr>
              <a:buNone/>
            </a:pPr>
            <a:r>
              <a:rPr lang="ru-RU" sz="2400" b="1" i="1" dirty="0" smtClean="0"/>
              <a:t>¬</a:t>
            </a:r>
            <a:r>
              <a:rPr lang="ru-RU" sz="2400" i="1" dirty="0" smtClean="0"/>
              <a:t> (</a:t>
            </a:r>
            <a:r>
              <a:rPr lang="en-US" sz="2400" i="1" dirty="0" smtClean="0"/>
              <a:t>I</a:t>
            </a:r>
            <a:r>
              <a:rPr lang="ru-RU" sz="2400" i="1" dirty="0" smtClean="0"/>
              <a:t>с  → </a:t>
            </a:r>
            <a:r>
              <a:rPr lang="ru-RU" sz="2400" i="1" dirty="0" err="1" smtClean="0"/>
              <a:t>Пг</a:t>
            </a:r>
            <a:r>
              <a:rPr lang="en-US" sz="2400" i="1" dirty="0" smtClean="0"/>
              <a:t>)</a:t>
            </a:r>
            <a:r>
              <a:rPr lang="ru-RU" sz="2400" b="1" i="1" dirty="0" smtClean="0"/>
              <a:t> </a:t>
            </a:r>
            <a:r>
              <a:rPr lang="en-US" sz="2400" b="1" i="1" dirty="0" smtClean="0">
                <a:sym typeface="Symbol"/>
              </a:rPr>
              <a:t></a:t>
            </a:r>
            <a:r>
              <a:rPr lang="ru-RU" sz="2400" b="1" i="1" dirty="0" smtClean="0">
                <a:sym typeface="Symbol"/>
              </a:rPr>
              <a:t> </a:t>
            </a:r>
            <a:r>
              <a:rPr lang="ru-RU" sz="2400" i="1" dirty="0" smtClean="0"/>
              <a:t> </a:t>
            </a:r>
            <a:r>
              <a:rPr lang="en-US" sz="2400" i="1" dirty="0" smtClean="0"/>
              <a:t>II</a:t>
            </a:r>
            <a:r>
              <a:rPr lang="ru-RU" sz="2400" i="1" dirty="0" smtClean="0"/>
              <a:t>с</a:t>
            </a:r>
            <a:r>
              <a:rPr lang="en-US" sz="2400" i="1" dirty="0" smtClean="0"/>
              <a:t>   = </a:t>
            </a:r>
            <a:r>
              <a:rPr lang="ru-RU" sz="2400" b="1" i="1" dirty="0" smtClean="0"/>
              <a:t>¬</a:t>
            </a:r>
            <a:r>
              <a:rPr lang="ru-RU" sz="2400" i="1" dirty="0" smtClean="0"/>
              <a:t> (</a:t>
            </a:r>
            <a:r>
              <a:rPr lang="en-US" sz="2400" i="1" dirty="0" smtClean="0"/>
              <a:t>1</a:t>
            </a:r>
            <a:r>
              <a:rPr lang="ru-RU" sz="2400" i="1" dirty="0" smtClean="0"/>
              <a:t>  → </a:t>
            </a:r>
            <a:r>
              <a:rPr lang="en-US" sz="2400" i="1" dirty="0" smtClean="0"/>
              <a:t>0)</a:t>
            </a:r>
            <a:r>
              <a:rPr lang="ru-RU" sz="2400" b="1" i="1" dirty="0" smtClean="0"/>
              <a:t> </a:t>
            </a:r>
            <a:r>
              <a:rPr lang="en-US" sz="2400" b="1" i="1" dirty="0" smtClean="0">
                <a:sym typeface="Symbol"/>
              </a:rPr>
              <a:t></a:t>
            </a:r>
            <a:r>
              <a:rPr lang="ru-RU" sz="2400" b="1" i="1" dirty="0" smtClean="0">
                <a:sym typeface="Symbol"/>
              </a:rPr>
              <a:t> </a:t>
            </a:r>
            <a:r>
              <a:rPr lang="ru-RU" sz="2400" i="1" dirty="0" smtClean="0"/>
              <a:t> </a:t>
            </a:r>
            <a:r>
              <a:rPr lang="en-US" sz="2400" i="1" dirty="0" smtClean="0"/>
              <a:t>1  =  1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3) МА</a:t>
            </a:r>
            <a:r>
              <a:rPr lang="en-US" sz="2400" dirty="0" smtClean="0"/>
              <a:t>РИНА</a:t>
            </a:r>
            <a:endParaRPr lang="ru-RU" sz="2400" dirty="0" smtClean="0"/>
          </a:p>
          <a:p>
            <a:pPr>
              <a:buNone/>
            </a:pPr>
            <a:r>
              <a:rPr lang="ru-RU" sz="2400" b="1" i="1" dirty="0" smtClean="0"/>
              <a:t>¬</a:t>
            </a:r>
            <a:r>
              <a:rPr lang="ru-RU" sz="2400" i="1" dirty="0" smtClean="0"/>
              <a:t> (</a:t>
            </a:r>
            <a:r>
              <a:rPr lang="en-US" sz="2400" i="1" dirty="0" smtClean="0"/>
              <a:t>I</a:t>
            </a:r>
            <a:r>
              <a:rPr lang="ru-RU" sz="2400" i="1" dirty="0" smtClean="0"/>
              <a:t>с  → </a:t>
            </a:r>
            <a:r>
              <a:rPr lang="ru-RU" sz="2400" i="1" dirty="0" err="1" smtClean="0"/>
              <a:t>Пг</a:t>
            </a:r>
            <a:r>
              <a:rPr lang="en-US" sz="2400" i="1" dirty="0" smtClean="0"/>
              <a:t>)</a:t>
            </a:r>
            <a:r>
              <a:rPr lang="ru-RU" sz="2400" b="1" i="1" dirty="0" smtClean="0"/>
              <a:t> </a:t>
            </a:r>
            <a:r>
              <a:rPr lang="en-US" sz="2400" b="1" i="1" dirty="0" smtClean="0">
                <a:sym typeface="Symbol"/>
              </a:rPr>
              <a:t></a:t>
            </a:r>
            <a:r>
              <a:rPr lang="ru-RU" sz="2400" b="1" i="1" dirty="0" smtClean="0">
                <a:sym typeface="Symbol"/>
              </a:rPr>
              <a:t> </a:t>
            </a:r>
            <a:r>
              <a:rPr lang="ru-RU" sz="2400" i="1" dirty="0" smtClean="0"/>
              <a:t> </a:t>
            </a:r>
            <a:r>
              <a:rPr lang="en-US" sz="2400" i="1" dirty="0" smtClean="0"/>
              <a:t>II</a:t>
            </a:r>
            <a:r>
              <a:rPr lang="ru-RU" sz="2400" i="1" dirty="0" smtClean="0"/>
              <a:t>с</a:t>
            </a:r>
            <a:r>
              <a:rPr lang="en-US" sz="2400" i="1" dirty="0" smtClean="0"/>
              <a:t>   = </a:t>
            </a:r>
            <a:r>
              <a:rPr lang="ru-RU" sz="2400" b="1" i="1" dirty="0" smtClean="0"/>
              <a:t>¬</a:t>
            </a:r>
            <a:r>
              <a:rPr lang="ru-RU" sz="2400" i="1" dirty="0" smtClean="0"/>
              <a:t> (</a:t>
            </a:r>
            <a:r>
              <a:rPr lang="en-US" sz="2400" i="1" dirty="0" smtClean="0"/>
              <a:t>1</a:t>
            </a:r>
            <a:r>
              <a:rPr lang="ru-RU" sz="2400" i="1" dirty="0" smtClean="0"/>
              <a:t>  → </a:t>
            </a:r>
            <a:r>
              <a:rPr lang="en-US" sz="2400" i="1" dirty="0" smtClean="0"/>
              <a:t>1)</a:t>
            </a:r>
            <a:r>
              <a:rPr lang="ru-RU" sz="2400" b="1" i="1" dirty="0" smtClean="0"/>
              <a:t> </a:t>
            </a:r>
            <a:r>
              <a:rPr lang="en-US" sz="2400" b="1" i="1" dirty="0" smtClean="0">
                <a:sym typeface="Symbol"/>
              </a:rPr>
              <a:t></a:t>
            </a:r>
            <a:r>
              <a:rPr lang="ru-RU" sz="2400" b="1" i="1" dirty="0" smtClean="0">
                <a:sym typeface="Symbol"/>
              </a:rPr>
              <a:t> </a:t>
            </a:r>
            <a:r>
              <a:rPr lang="ru-RU" sz="2400" i="1" dirty="0" smtClean="0"/>
              <a:t> </a:t>
            </a:r>
            <a:r>
              <a:rPr lang="en-US" sz="2400" i="1" dirty="0" smtClean="0"/>
              <a:t>0  =  0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4) ИВАН</a:t>
            </a:r>
          </a:p>
          <a:p>
            <a:pPr>
              <a:buNone/>
            </a:pPr>
            <a:r>
              <a:rPr lang="ru-RU" sz="2400" b="1" i="1" dirty="0" smtClean="0"/>
              <a:t>¬</a:t>
            </a:r>
            <a:r>
              <a:rPr lang="ru-RU" sz="2400" i="1" dirty="0" smtClean="0"/>
              <a:t> (</a:t>
            </a:r>
            <a:r>
              <a:rPr lang="en-US" sz="2400" i="1" dirty="0" smtClean="0"/>
              <a:t>I</a:t>
            </a:r>
            <a:r>
              <a:rPr lang="ru-RU" sz="2400" i="1" dirty="0" smtClean="0"/>
              <a:t>с  → </a:t>
            </a:r>
            <a:r>
              <a:rPr lang="ru-RU" sz="2400" i="1" dirty="0" err="1" smtClean="0"/>
              <a:t>Пг</a:t>
            </a:r>
            <a:r>
              <a:rPr lang="en-US" sz="2400" i="1" dirty="0" smtClean="0"/>
              <a:t>)</a:t>
            </a:r>
            <a:r>
              <a:rPr lang="ru-RU" sz="2400" b="1" i="1" dirty="0" smtClean="0"/>
              <a:t> </a:t>
            </a:r>
            <a:r>
              <a:rPr lang="en-US" sz="2400" b="1" i="1" dirty="0" smtClean="0">
                <a:sym typeface="Symbol"/>
              </a:rPr>
              <a:t></a:t>
            </a:r>
            <a:r>
              <a:rPr lang="ru-RU" sz="2400" b="1" i="1" dirty="0" smtClean="0">
                <a:sym typeface="Symbol"/>
              </a:rPr>
              <a:t> </a:t>
            </a:r>
            <a:r>
              <a:rPr lang="ru-RU" sz="2400" i="1" dirty="0" smtClean="0"/>
              <a:t> </a:t>
            </a:r>
            <a:r>
              <a:rPr lang="en-US" sz="2400" i="1" dirty="0" smtClean="0"/>
              <a:t>II</a:t>
            </a:r>
            <a:r>
              <a:rPr lang="ru-RU" sz="2400" i="1" dirty="0" smtClean="0"/>
              <a:t>с</a:t>
            </a:r>
            <a:r>
              <a:rPr lang="en-US" sz="2400" i="1" dirty="0" smtClean="0"/>
              <a:t>   = </a:t>
            </a:r>
            <a:r>
              <a:rPr lang="ru-RU" sz="2400" b="1" i="1" dirty="0" smtClean="0"/>
              <a:t>¬</a:t>
            </a:r>
            <a:r>
              <a:rPr lang="ru-RU" sz="2400" i="1" dirty="0" smtClean="0"/>
              <a:t> (</a:t>
            </a:r>
            <a:r>
              <a:rPr lang="en-US" sz="2400" i="1" dirty="0" smtClean="0"/>
              <a:t>0</a:t>
            </a:r>
            <a:r>
              <a:rPr lang="ru-RU" sz="2400" i="1" dirty="0" smtClean="0"/>
              <a:t>  → </a:t>
            </a:r>
            <a:r>
              <a:rPr lang="en-US" sz="2400" i="1" dirty="0" smtClean="0"/>
              <a:t>0)</a:t>
            </a:r>
            <a:r>
              <a:rPr lang="ru-RU" sz="2400" b="1" i="1" dirty="0" smtClean="0"/>
              <a:t> </a:t>
            </a:r>
            <a:r>
              <a:rPr lang="en-US" sz="2400" b="1" i="1" dirty="0" smtClean="0">
                <a:sym typeface="Symbol"/>
              </a:rPr>
              <a:t></a:t>
            </a:r>
            <a:r>
              <a:rPr lang="ru-RU" sz="2400" b="1" i="1" dirty="0" smtClean="0">
                <a:sym typeface="Symbol"/>
              </a:rPr>
              <a:t> </a:t>
            </a:r>
            <a:r>
              <a:rPr lang="ru-RU" sz="2400" i="1" dirty="0" smtClean="0"/>
              <a:t> </a:t>
            </a:r>
            <a:r>
              <a:rPr lang="en-US" sz="2400" i="1" dirty="0" smtClean="0"/>
              <a:t>1  =  0</a:t>
            </a:r>
          </a:p>
          <a:p>
            <a:r>
              <a:rPr lang="ru-RU" sz="2400" dirty="0" smtClean="0"/>
              <a:t>Ответ: </a:t>
            </a:r>
            <a:r>
              <a:rPr lang="ru-RU" sz="2400" b="1" dirty="0" smtClean="0">
                <a:solidFill>
                  <a:srgbClr val="FF0000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Решение (2 способ)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500174"/>
            <a:ext cx="8715436" cy="53578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1) ИРИНА        2) СТЕПАН       3) МА</a:t>
            </a:r>
            <a:r>
              <a:rPr lang="en-US" sz="2400" dirty="0" smtClean="0"/>
              <a:t>РИНА</a:t>
            </a:r>
            <a:r>
              <a:rPr lang="ru-RU" sz="2400" dirty="0" smtClean="0"/>
              <a:t>        4) ИВАН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3333FF"/>
                </a:solidFill>
              </a:rPr>
              <a:t>¬</a:t>
            </a:r>
            <a:r>
              <a:rPr lang="ru-RU" sz="2400" dirty="0" smtClean="0">
                <a:solidFill>
                  <a:srgbClr val="3333FF"/>
                </a:solidFill>
              </a:rPr>
              <a:t> (</a:t>
            </a:r>
            <a:r>
              <a:rPr lang="ru-RU" sz="2400" i="1" dirty="0" smtClean="0">
                <a:solidFill>
                  <a:srgbClr val="3333FF"/>
                </a:solidFill>
              </a:rPr>
              <a:t>Первая буква согласная </a:t>
            </a:r>
            <a:r>
              <a:rPr lang="ru-RU" sz="2400" dirty="0" smtClean="0">
                <a:solidFill>
                  <a:srgbClr val="3333FF"/>
                </a:solidFill>
              </a:rPr>
              <a:t> → </a:t>
            </a:r>
            <a:r>
              <a:rPr lang="ru-RU" sz="2400" i="1" dirty="0" smtClean="0">
                <a:solidFill>
                  <a:srgbClr val="3333FF"/>
                </a:solidFill>
              </a:rPr>
              <a:t>Последняя</a:t>
            </a:r>
            <a:r>
              <a:rPr lang="ru-RU" sz="2400" dirty="0" smtClean="0">
                <a:solidFill>
                  <a:srgbClr val="3333FF"/>
                </a:solidFill>
              </a:rPr>
              <a:t> </a:t>
            </a:r>
            <a:r>
              <a:rPr lang="ru-RU" sz="2400" i="1" dirty="0" smtClean="0">
                <a:solidFill>
                  <a:srgbClr val="3333FF"/>
                </a:solidFill>
              </a:rPr>
              <a:t>буква гласная</a:t>
            </a:r>
            <a:r>
              <a:rPr lang="ru-RU" sz="2400" dirty="0" smtClean="0">
                <a:solidFill>
                  <a:srgbClr val="3333FF"/>
                </a:solidFill>
              </a:rPr>
              <a:t>)</a:t>
            </a:r>
            <a:r>
              <a:rPr lang="ru-RU" sz="2400" b="1" dirty="0" smtClean="0">
                <a:solidFill>
                  <a:srgbClr val="3333FF"/>
                </a:solidFill>
              </a:rPr>
              <a:t> </a:t>
            </a:r>
            <a:r>
              <a:rPr lang="en-US" sz="2400" b="1" dirty="0" smtClean="0">
                <a:solidFill>
                  <a:srgbClr val="3333FF"/>
                </a:solidFill>
                <a:sym typeface="Symbol"/>
              </a:rPr>
              <a:t></a:t>
            </a:r>
            <a:r>
              <a:rPr lang="ru-RU" sz="2400" b="1" dirty="0" smtClean="0">
                <a:solidFill>
                  <a:srgbClr val="3333FF"/>
                </a:solidFill>
                <a:sym typeface="Symbol"/>
              </a:rPr>
              <a:t> </a:t>
            </a:r>
            <a:r>
              <a:rPr lang="ru-RU" sz="2400" dirty="0" smtClean="0">
                <a:solidFill>
                  <a:srgbClr val="3333FF"/>
                </a:solidFill>
              </a:rPr>
              <a:t> </a:t>
            </a:r>
            <a:r>
              <a:rPr lang="ru-RU" sz="2400" i="1" dirty="0" smtClean="0">
                <a:solidFill>
                  <a:srgbClr val="3333FF"/>
                </a:solidFill>
              </a:rPr>
              <a:t>Вторая буква </a:t>
            </a:r>
            <a:r>
              <a:rPr lang="ru-RU" sz="2400" i="1" dirty="0" smtClean="0">
                <a:solidFill>
                  <a:srgbClr val="3333FF"/>
                </a:solidFill>
              </a:rPr>
              <a:t>согласная</a:t>
            </a:r>
            <a:endParaRPr lang="ru-RU" sz="2400" dirty="0" smtClean="0">
              <a:solidFill>
                <a:srgbClr val="3333FF"/>
              </a:solidFill>
            </a:endParaRPr>
          </a:p>
          <a:p>
            <a:r>
              <a:rPr lang="ru-RU" sz="2400" dirty="0" smtClean="0"/>
              <a:t>Решение: запишем выражение кратко</a:t>
            </a:r>
          </a:p>
          <a:p>
            <a:pPr algn="ctr">
              <a:buNone/>
            </a:pPr>
            <a:r>
              <a:rPr lang="ru-RU" sz="2400" b="1" i="1" dirty="0" smtClean="0"/>
              <a:t>¬</a:t>
            </a:r>
            <a:r>
              <a:rPr lang="ru-RU" sz="2400" i="1" dirty="0" smtClean="0"/>
              <a:t> (</a:t>
            </a:r>
            <a:r>
              <a:rPr lang="en-US" sz="2400" i="1" dirty="0" smtClean="0"/>
              <a:t>I</a:t>
            </a:r>
            <a:r>
              <a:rPr lang="ru-RU" sz="2400" i="1" dirty="0" smtClean="0"/>
              <a:t>с  → </a:t>
            </a:r>
            <a:r>
              <a:rPr lang="ru-RU" sz="2400" i="1" dirty="0" err="1" smtClean="0"/>
              <a:t>Пг</a:t>
            </a:r>
            <a:r>
              <a:rPr lang="en-US" sz="2400" i="1" dirty="0" smtClean="0"/>
              <a:t>)</a:t>
            </a:r>
            <a:r>
              <a:rPr lang="ru-RU" sz="2400" b="1" i="1" dirty="0" smtClean="0"/>
              <a:t> </a:t>
            </a:r>
            <a:r>
              <a:rPr lang="en-US" sz="2400" b="1" i="1" dirty="0" smtClean="0">
                <a:sym typeface="Symbol"/>
              </a:rPr>
              <a:t></a:t>
            </a:r>
            <a:r>
              <a:rPr lang="ru-RU" sz="2400" b="1" i="1" dirty="0" smtClean="0">
                <a:sym typeface="Symbol"/>
              </a:rPr>
              <a:t> </a:t>
            </a:r>
            <a:r>
              <a:rPr lang="ru-RU" sz="2400" i="1" dirty="0" smtClean="0"/>
              <a:t> </a:t>
            </a:r>
            <a:r>
              <a:rPr lang="en-US" sz="2400" i="1" dirty="0" smtClean="0"/>
              <a:t>II</a:t>
            </a:r>
            <a:r>
              <a:rPr lang="ru-RU" sz="2400" i="1" dirty="0" smtClean="0"/>
              <a:t>с</a:t>
            </a:r>
            <a:endParaRPr lang="en-US" sz="2400" i="1" dirty="0" smtClean="0"/>
          </a:p>
          <a:p>
            <a:r>
              <a:rPr lang="ru-RU" sz="2400" dirty="0" smtClean="0"/>
              <a:t>Упростим: </a:t>
            </a:r>
            <a:r>
              <a:rPr lang="ru-RU" sz="2400" b="1" i="1" dirty="0" smtClean="0"/>
              <a:t>¬</a:t>
            </a:r>
            <a:r>
              <a:rPr lang="ru-RU" sz="2400" i="1" dirty="0" smtClean="0"/>
              <a:t> (</a:t>
            </a:r>
            <a:r>
              <a:rPr lang="en-US" sz="2400" i="1" dirty="0" smtClean="0"/>
              <a:t>I</a:t>
            </a:r>
            <a:r>
              <a:rPr lang="ru-RU" sz="2400" i="1" dirty="0" smtClean="0"/>
              <a:t>с  → </a:t>
            </a:r>
            <a:r>
              <a:rPr lang="ru-RU" sz="2400" i="1" dirty="0" err="1" smtClean="0"/>
              <a:t>Пг</a:t>
            </a:r>
            <a:r>
              <a:rPr lang="en-US" sz="2400" i="1" dirty="0" smtClean="0"/>
              <a:t>)</a:t>
            </a:r>
            <a:r>
              <a:rPr lang="ru-RU" sz="2400" b="1" i="1" dirty="0" smtClean="0"/>
              <a:t> </a:t>
            </a:r>
            <a:r>
              <a:rPr lang="en-US" sz="2400" b="1" i="1" dirty="0" smtClean="0">
                <a:sym typeface="Symbol"/>
              </a:rPr>
              <a:t></a:t>
            </a:r>
            <a:r>
              <a:rPr lang="ru-RU" sz="2400" b="1" i="1" dirty="0" smtClean="0">
                <a:sym typeface="Symbol"/>
              </a:rPr>
              <a:t> </a:t>
            </a:r>
            <a:r>
              <a:rPr lang="ru-RU" sz="2400" i="1" dirty="0" smtClean="0"/>
              <a:t> </a:t>
            </a:r>
            <a:r>
              <a:rPr lang="en-US" sz="2400" i="1" dirty="0" smtClean="0"/>
              <a:t>II</a:t>
            </a:r>
            <a:r>
              <a:rPr lang="ru-RU" sz="2400" i="1" dirty="0" smtClean="0"/>
              <a:t>с  = </a:t>
            </a:r>
            <a:r>
              <a:rPr lang="ru-RU" sz="2400" b="1" i="1" dirty="0" smtClean="0"/>
              <a:t>¬</a:t>
            </a:r>
            <a:r>
              <a:rPr lang="ru-RU" sz="2400" i="1" dirty="0" smtClean="0"/>
              <a:t> (</a:t>
            </a:r>
            <a:r>
              <a:rPr lang="ru-RU" sz="2400" b="1" i="1" dirty="0" smtClean="0"/>
              <a:t>¬ </a:t>
            </a:r>
            <a:r>
              <a:rPr lang="en-US" sz="2400" i="1" dirty="0" smtClean="0"/>
              <a:t>I</a:t>
            </a:r>
            <a:r>
              <a:rPr lang="ru-RU" sz="2400" i="1" dirty="0" smtClean="0"/>
              <a:t>с </a:t>
            </a:r>
            <a:r>
              <a:rPr lang="ru-RU" sz="2400" b="1" i="1" dirty="0" smtClean="0">
                <a:sym typeface="Symbol"/>
              </a:rPr>
              <a:t>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Пг</a:t>
            </a:r>
            <a:r>
              <a:rPr lang="en-US" sz="2400" i="1" dirty="0" smtClean="0"/>
              <a:t>)</a:t>
            </a:r>
            <a:r>
              <a:rPr lang="ru-RU" sz="2400" b="1" i="1" dirty="0" smtClean="0"/>
              <a:t> </a:t>
            </a:r>
            <a:r>
              <a:rPr lang="en-US" sz="2400" b="1" i="1" dirty="0" smtClean="0">
                <a:sym typeface="Symbol"/>
              </a:rPr>
              <a:t></a:t>
            </a:r>
            <a:r>
              <a:rPr lang="ru-RU" sz="2400" b="1" i="1" dirty="0" smtClean="0">
                <a:sym typeface="Symbol"/>
              </a:rPr>
              <a:t> </a:t>
            </a:r>
            <a:r>
              <a:rPr lang="ru-RU" sz="2400" i="1" dirty="0" smtClean="0"/>
              <a:t> </a:t>
            </a:r>
            <a:r>
              <a:rPr lang="en-US" sz="2400" i="1" dirty="0" smtClean="0"/>
              <a:t>II</a:t>
            </a:r>
            <a:r>
              <a:rPr lang="ru-RU" sz="2400" i="1" dirty="0" smtClean="0"/>
              <a:t>с  =</a:t>
            </a:r>
          </a:p>
          <a:p>
            <a:pPr algn="ctr">
              <a:buNone/>
            </a:pPr>
            <a:r>
              <a:rPr lang="ru-RU" sz="2400" i="1" dirty="0" smtClean="0"/>
              <a:t>= </a:t>
            </a:r>
            <a:r>
              <a:rPr lang="en-US" sz="2400" i="1" dirty="0" smtClean="0"/>
              <a:t>I</a:t>
            </a:r>
            <a:r>
              <a:rPr lang="ru-RU" sz="2400" i="1" dirty="0" smtClean="0"/>
              <a:t>с </a:t>
            </a:r>
            <a:r>
              <a:rPr lang="en-US" sz="2400" b="1" i="1" dirty="0" smtClean="0">
                <a:sym typeface="Symbol"/>
              </a:rPr>
              <a:t></a:t>
            </a:r>
            <a:r>
              <a:rPr lang="ru-RU" sz="2400" i="1" dirty="0" smtClean="0"/>
              <a:t> </a:t>
            </a:r>
            <a:r>
              <a:rPr lang="ru-RU" sz="2400" b="1" i="1" dirty="0" smtClean="0"/>
              <a:t>¬ </a:t>
            </a:r>
            <a:r>
              <a:rPr lang="ru-RU" sz="2400" i="1" dirty="0" err="1" smtClean="0"/>
              <a:t>Пг</a:t>
            </a:r>
            <a:r>
              <a:rPr lang="ru-RU" sz="2400" b="1" i="1" dirty="0" smtClean="0"/>
              <a:t> </a:t>
            </a:r>
            <a:r>
              <a:rPr lang="en-US" sz="2400" b="1" i="1" dirty="0" smtClean="0">
                <a:sym typeface="Symbol"/>
              </a:rPr>
              <a:t></a:t>
            </a:r>
            <a:r>
              <a:rPr lang="ru-RU" sz="2400" b="1" i="1" dirty="0" smtClean="0">
                <a:sym typeface="Symbol"/>
              </a:rPr>
              <a:t> </a:t>
            </a:r>
            <a:r>
              <a:rPr lang="ru-RU" sz="2400" i="1" dirty="0" smtClean="0"/>
              <a:t> </a:t>
            </a:r>
            <a:r>
              <a:rPr lang="en-US" sz="2400" i="1" dirty="0" smtClean="0"/>
              <a:t>II</a:t>
            </a:r>
            <a:r>
              <a:rPr lang="ru-RU" sz="2400" i="1" dirty="0" smtClean="0"/>
              <a:t>с</a:t>
            </a:r>
            <a:endParaRPr lang="en-US" sz="2400" i="1" dirty="0" smtClean="0"/>
          </a:p>
          <a:p>
            <a:r>
              <a:rPr lang="ru-RU" sz="2400" dirty="0" smtClean="0"/>
              <a:t>Следовательно, нам надо имя, в котором первая буква - согласная, последняя – </a:t>
            </a:r>
            <a:r>
              <a:rPr lang="ru-RU" sz="2400" dirty="0" smtClean="0"/>
              <a:t>согласная </a:t>
            </a:r>
            <a:r>
              <a:rPr lang="ru-RU" sz="2400" dirty="0" smtClean="0"/>
              <a:t>и вторая – </a:t>
            </a:r>
            <a:r>
              <a:rPr lang="ru-RU" sz="2400" dirty="0" smtClean="0"/>
              <a:t>согласная.</a:t>
            </a:r>
            <a:endParaRPr lang="ru-RU" sz="2400" dirty="0" smtClean="0"/>
          </a:p>
          <a:p>
            <a:r>
              <a:rPr lang="ru-RU" sz="2400" dirty="0" smtClean="0"/>
              <a:t>Этому сложному условию удовлетворяет только </a:t>
            </a:r>
          </a:p>
          <a:p>
            <a:pPr algn="ctr">
              <a:buNone/>
            </a:pPr>
            <a:r>
              <a:rPr lang="ru-RU" sz="2400" dirty="0" smtClean="0"/>
              <a:t>СТЕПАН</a:t>
            </a:r>
          </a:p>
          <a:p>
            <a:r>
              <a:rPr lang="ru-RU" sz="2400" dirty="0" smtClean="0"/>
              <a:t>Ответ: </a:t>
            </a:r>
            <a:r>
              <a:rPr lang="ru-RU" sz="2400" b="1" dirty="0" smtClean="0">
                <a:solidFill>
                  <a:srgbClr val="FF0000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500174"/>
            <a:ext cx="8515352" cy="507209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Дан фрагмент таблицы истинности выражения F.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ru-RU" sz="2400" dirty="0" smtClean="0"/>
              <a:t>Какое выражение соответствует F?</a:t>
            </a:r>
          </a:p>
          <a:p>
            <a:pPr>
              <a:buNone/>
            </a:pPr>
            <a:r>
              <a:rPr lang="es-ES" sz="2400" dirty="0" smtClean="0"/>
              <a:t>1)  x1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x2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¬x3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¬x4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x5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x6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¬x7</a:t>
            </a:r>
            <a:endParaRPr lang="ru-RU" sz="2400" dirty="0" smtClean="0"/>
          </a:p>
          <a:p>
            <a:pPr>
              <a:buNone/>
            </a:pPr>
            <a:r>
              <a:rPr lang="es-ES" sz="2400" dirty="0" smtClean="0"/>
              <a:t>2)  x1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x2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¬x3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¬x4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x5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x6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¬x7</a:t>
            </a:r>
            <a:endParaRPr lang="ru-RU" sz="2400" dirty="0" smtClean="0"/>
          </a:p>
          <a:p>
            <a:pPr>
              <a:buNone/>
            </a:pPr>
            <a:r>
              <a:rPr lang="es-ES" sz="2400" dirty="0" smtClean="0"/>
              <a:t>3)  ¬x1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¬x2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x3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x4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¬x5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¬x6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x7</a:t>
            </a:r>
            <a:endParaRPr lang="ru-RU" sz="2400" dirty="0" smtClean="0"/>
          </a:p>
          <a:p>
            <a:pPr>
              <a:buNone/>
            </a:pPr>
            <a:r>
              <a:rPr lang="es-ES" sz="2400" dirty="0" smtClean="0"/>
              <a:t>4)  ¬x1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¬x2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x3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x4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¬x5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¬x6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x7</a:t>
            </a: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357419" y="2071678"/>
          <a:ext cx="3357588" cy="1714512"/>
        </p:xfrm>
        <a:graphic>
          <a:graphicData uri="http://schemas.openxmlformats.org/drawingml/2006/table">
            <a:tbl>
              <a:tblPr/>
              <a:tblGrid>
                <a:gridCol w="424592"/>
                <a:gridCol w="424592"/>
                <a:gridCol w="424592"/>
                <a:gridCol w="424592"/>
                <a:gridCol w="424592"/>
                <a:gridCol w="424592"/>
                <a:gridCol w="424592"/>
                <a:gridCol w="385444"/>
              </a:tblGrid>
              <a:tr h="6250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+mn-lt"/>
                          <a:ea typeface="Calibri"/>
                          <a:cs typeface="Times New Roman"/>
                        </a:rPr>
                        <a:t>x1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i="1" dirty="0">
                          <a:latin typeface="+mn-lt"/>
                          <a:ea typeface="Calibri"/>
                          <a:cs typeface="Times New Roman"/>
                        </a:rPr>
                        <a:t>x2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i="1" dirty="0">
                          <a:latin typeface="+mn-lt"/>
                          <a:ea typeface="Calibri"/>
                          <a:cs typeface="Times New Roman"/>
                        </a:rPr>
                        <a:t>x3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i="1" dirty="0">
                          <a:latin typeface="+mn-lt"/>
                          <a:ea typeface="Calibri"/>
                          <a:cs typeface="Times New Roman"/>
                        </a:rPr>
                        <a:t>x4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i="1" dirty="0">
                          <a:latin typeface="+mn-lt"/>
                          <a:ea typeface="Calibri"/>
                          <a:cs typeface="Times New Roman"/>
                        </a:rPr>
                        <a:t>x5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i="1">
                          <a:latin typeface="+mn-lt"/>
                          <a:ea typeface="Calibri"/>
                          <a:cs typeface="Times New Roman"/>
                        </a:rPr>
                        <a:t>x6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i="1">
                          <a:latin typeface="+mn-lt"/>
                          <a:ea typeface="Calibri"/>
                          <a:cs typeface="Times New Roman"/>
                        </a:rPr>
                        <a:t>x7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i="1">
                          <a:latin typeface="+mn-lt"/>
                          <a:ea typeface="Calibri"/>
                          <a:cs typeface="Times New Roman"/>
                        </a:rPr>
                        <a:t>F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</a:tr>
              <a:tr h="363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</a:tr>
              <a:tr h="363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500174"/>
            <a:ext cx="8515352" cy="507209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Дан фрагмент таблицы истинности выражения F.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ru-RU" sz="2400" dirty="0" smtClean="0"/>
              <a:t>Какое выражение соответствует F?</a:t>
            </a:r>
          </a:p>
          <a:p>
            <a:pPr>
              <a:buNone/>
            </a:pPr>
            <a:r>
              <a:rPr lang="es-ES" sz="2400" dirty="0" smtClean="0"/>
              <a:t>1)  x1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x2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¬x3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¬x4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x5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x6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¬x7 (</a:t>
            </a:r>
            <a:r>
              <a:rPr lang="ru-RU" sz="2400" b="1" dirty="0" smtClean="0">
                <a:solidFill>
                  <a:srgbClr val="FF0000"/>
                </a:solidFill>
              </a:rPr>
              <a:t>2 строка!</a:t>
            </a:r>
            <a:r>
              <a:rPr lang="ru-RU" sz="2400" dirty="0" smtClean="0"/>
              <a:t>)</a:t>
            </a:r>
          </a:p>
          <a:p>
            <a:pPr>
              <a:buNone/>
            </a:pPr>
            <a:r>
              <a:rPr lang="es-ES" sz="2400" dirty="0" smtClean="0"/>
              <a:t>2)  x1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x2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¬x3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¬x4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x5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x6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¬x7</a:t>
            </a:r>
            <a:r>
              <a:rPr lang="ru-RU" sz="2400" dirty="0" smtClean="0"/>
              <a:t> </a:t>
            </a:r>
            <a:r>
              <a:rPr lang="es-ES" sz="2400" dirty="0" smtClean="0"/>
              <a:t>(</a:t>
            </a:r>
            <a:r>
              <a:rPr lang="ru-RU" sz="2400" b="1" dirty="0" smtClean="0">
                <a:solidFill>
                  <a:srgbClr val="FF0000"/>
                </a:solidFill>
              </a:rPr>
              <a:t>2 строка!</a:t>
            </a:r>
            <a:r>
              <a:rPr lang="ru-RU" sz="2400" dirty="0" smtClean="0"/>
              <a:t>)</a:t>
            </a:r>
          </a:p>
          <a:p>
            <a:pPr>
              <a:buNone/>
            </a:pPr>
            <a:r>
              <a:rPr lang="es-ES" sz="2400" dirty="0" smtClean="0"/>
              <a:t>3)  ¬x1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¬x2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x3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x4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¬x5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¬x6 </a:t>
            </a:r>
            <a:r>
              <a:rPr lang="ru-RU" sz="2400" dirty="0" smtClean="0">
                <a:sym typeface="Symbol"/>
              </a:rPr>
              <a:t></a:t>
            </a:r>
            <a:r>
              <a:rPr lang="ru-RU" sz="2400" dirty="0" smtClean="0"/>
              <a:t> </a:t>
            </a:r>
            <a:r>
              <a:rPr lang="es-ES" sz="2400" dirty="0" smtClean="0"/>
              <a:t>x7</a:t>
            </a:r>
            <a:endParaRPr lang="ru-RU" sz="2400" dirty="0" smtClean="0"/>
          </a:p>
          <a:p>
            <a:pPr>
              <a:buNone/>
            </a:pPr>
            <a:r>
              <a:rPr lang="es-ES" sz="2400" dirty="0" smtClean="0"/>
              <a:t>4)  ¬x1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¬x2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x3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x4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¬x5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¬x6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s-ES" sz="2400" dirty="0" smtClean="0"/>
              <a:t>x7</a:t>
            </a:r>
            <a:r>
              <a:rPr lang="ru-RU" sz="2400" dirty="0" smtClean="0"/>
              <a:t> </a:t>
            </a:r>
            <a:r>
              <a:rPr lang="es-ES" sz="2400" dirty="0" smtClean="0"/>
              <a:t>(</a:t>
            </a:r>
            <a:r>
              <a:rPr lang="ru-RU" sz="2400" b="1" dirty="0" smtClean="0">
                <a:solidFill>
                  <a:srgbClr val="FF0000"/>
                </a:solidFill>
              </a:rPr>
              <a:t>1 строка!</a:t>
            </a:r>
            <a:r>
              <a:rPr lang="ru-RU" sz="2400" dirty="0" smtClean="0"/>
              <a:t>)</a:t>
            </a:r>
          </a:p>
          <a:p>
            <a:r>
              <a:rPr lang="ru-RU" sz="2400" dirty="0" smtClean="0"/>
              <a:t>Ответ: </a:t>
            </a:r>
            <a:r>
              <a:rPr lang="ru-RU" sz="2400" b="1" dirty="0" smtClean="0">
                <a:solidFill>
                  <a:srgbClr val="FF0000"/>
                </a:solidFill>
              </a:rPr>
              <a:t>3</a:t>
            </a:r>
          </a:p>
          <a:p>
            <a:pPr>
              <a:buNone/>
            </a:pPr>
            <a:endParaRPr lang="ru-RU" dirty="0" smtClean="0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357419" y="2071678"/>
          <a:ext cx="3357588" cy="1714512"/>
        </p:xfrm>
        <a:graphic>
          <a:graphicData uri="http://schemas.openxmlformats.org/drawingml/2006/table">
            <a:tbl>
              <a:tblPr/>
              <a:tblGrid>
                <a:gridCol w="424592"/>
                <a:gridCol w="424592"/>
                <a:gridCol w="424592"/>
                <a:gridCol w="424592"/>
                <a:gridCol w="424592"/>
                <a:gridCol w="424592"/>
                <a:gridCol w="424592"/>
                <a:gridCol w="385444"/>
              </a:tblGrid>
              <a:tr h="6250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+mn-lt"/>
                          <a:ea typeface="Calibri"/>
                          <a:cs typeface="Times New Roman"/>
                        </a:rPr>
                        <a:t>x1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i="1" dirty="0">
                          <a:latin typeface="+mn-lt"/>
                          <a:ea typeface="Calibri"/>
                          <a:cs typeface="Times New Roman"/>
                        </a:rPr>
                        <a:t>x2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i="1" dirty="0">
                          <a:latin typeface="+mn-lt"/>
                          <a:ea typeface="Calibri"/>
                          <a:cs typeface="Times New Roman"/>
                        </a:rPr>
                        <a:t>x3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i="1" dirty="0">
                          <a:latin typeface="+mn-lt"/>
                          <a:ea typeface="Calibri"/>
                          <a:cs typeface="Times New Roman"/>
                        </a:rPr>
                        <a:t>x4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i="1" dirty="0">
                          <a:latin typeface="+mn-lt"/>
                          <a:ea typeface="Calibri"/>
                          <a:cs typeface="Times New Roman"/>
                        </a:rPr>
                        <a:t>x5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i="1">
                          <a:latin typeface="+mn-lt"/>
                          <a:ea typeface="Calibri"/>
                          <a:cs typeface="Times New Roman"/>
                        </a:rPr>
                        <a:t>x6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i="1">
                          <a:latin typeface="+mn-lt"/>
                          <a:ea typeface="Calibri"/>
                          <a:cs typeface="Times New Roman"/>
                        </a:rPr>
                        <a:t>x7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i="1">
                          <a:latin typeface="+mn-lt"/>
                          <a:ea typeface="Calibri"/>
                          <a:cs typeface="Times New Roman"/>
                        </a:rPr>
                        <a:t>F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</a:tr>
              <a:tr h="363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</a:tr>
              <a:tr h="363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500174"/>
            <a:ext cx="8515352" cy="2857520"/>
          </a:xfrm>
        </p:spPr>
        <p:txBody>
          <a:bodyPr/>
          <a:lstStyle/>
          <a:p>
            <a:r>
              <a:rPr lang="ru-RU" sz="2400" dirty="0" smtClean="0"/>
              <a:t>Логическая функция </a:t>
            </a:r>
            <a:r>
              <a:rPr lang="ru-RU" sz="2400" i="1" dirty="0" smtClean="0"/>
              <a:t>F</a:t>
            </a:r>
            <a:r>
              <a:rPr lang="ru-RU" sz="2400" dirty="0" smtClean="0"/>
              <a:t> задаётся выражением</a:t>
            </a:r>
            <a:br>
              <a:rPr lang="ru-RU" sz="2400" dirty="0" smtClean="0"/>
            </a:br>
            <a:r>
              <a:rPr lang="ru-RU" sz="2400" dirty="0" smtClean="0"/>
              <a:t>(</a:t>
            </a:r>
            <a:r>
              <a:rPr lang="en-US" sz="2400" i="1" dirty="0" smtClean="0"/>
              <a:t>x</a:t>
            </a:r>
            <a:r>
              <a:rPr lang="en-US" sz="2400" dirty="0" smtClean="0"/>
              <a:t> </a:t>
            </a:r>
            <a:r>
              <a:rPr lang="en-US" sz="2400" dirty="0" smtClean="0">
                <a:sym typeface="Symbol"/>
              </a:rPr>
              <a:t></a:t>
            </a:r>
            <a:r>
              <a:rPr lang="en-US" sz="2400" dirty="0" smtClean="0"/>
              <a:t> </a:t>
            </a:r>
            <a:r>
              <a:rPr lang="en-US" sz="2400" dirty="0" smtClean="0">
                <a:sym typeface="Symbol"/>
              </a:rPr>
              <a:t></a:t>
            </a:r>
            <a:r>
              <a:rPr lang="en-US" sz="2400" i="1" dirty="0" smtClean="0"/>
              <a:t>y</a:t>
            </a:r>
            <a:r>
              <a:rPr lang="ru-RU" sz="2400" dirty="0" smtClean="0"/>
              <a:t>)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(</a:t>
            </a:r>
            <a:r>
              <a:rPr lang="en-US" sz="2400" i="1" dirty="0" smtClean="0"/>
              <a:t>y</a:t>
            </a:r>
            <a:r>
              <a:rPr lang="en-US" sz="2400" dirty="0" smtClean="0"/>
              <a:t> </a:t>
            </a:r>
            <a:r>
              <a:rPr lang="ru-RU" sz="2400" dirty="0" smtClean="0">
                <a:sym typeface="Symbol"/>
              </a:rPr>
              <a:t></a:t>
            </a:r>
            <a:r>
              <a:rPr lang="ru-RU" sz="2400" dirty="0" smtClean="0"/>
              <a:t> </a:t>
            </a:r>
            <a:r>
              <a:rPr lang="ru-RU" sz="2400" i="1" dirty="0" err="1" smtClean="0"/>
              <a:t>z</a:t>
            </a:r>
            <a:r>
              <a:rPr lang="ru-RU" sz="2400" dirty="0" smtClean="0"/>
              <a:t>) </a:t>
            </a:r>
            <a:r>
              <a:rPr lang="ru-RU" sz="2400" dirty="0" smtClean="0">
                <a:sym typeface="Symbol"/>
              </a:rPr>
              <a:t></a:t>
            </a:r>
            <a:r>
              <a:rPr lang="ru-RU" sz="2400" dirty="0" smtClean="0"/>
              <a:t> </a:t>
            </a:r>
            <a:r>
              <a:rPr lang="en-US" sz="2400" i="1" dirty="0" smtClean="0"/>
              <a:t>w</a:t>
            </a:r>
            <a:r>
              <a:rPr lang="ru-RU" sz="2400" dirty="0" smtClean="0"/>
              <a:t>. На рисунке приведён частично заполненный фрагмент таблицы истинности функции </a:t>
            </a:r>
            <a:r>
              <a:rPr lang="ru-RU" sz="2400" i="1" dirty="0" smtClean="0"/>
              <a:t>F</a:t>
            </a:r>
            <a:r>
              <a:rPr lang="ru-RU" sz="2400" dirty="0" smtClean="0"/>
              <a:t>, содержащий </a:t>
            </a:r>
            <a:r>
              <a:rPr lang="ru-RU" sz="2400" b="1" dirty="0" smtClean="0"/>
              <a:t>неповторяющиеся строки</a:t>
            </a:r>
            <a:r>
              <a:rPr lang="ru-RU" sz="2400" dirty="0" smtClean="0"/>
              <a:t>. Определите, какому столбцу таблицы истинности функции </a:t>
            </a:r>
            <a:r>
              <a:rPr lang="ru-RU" sz="2400" i="1" dirty="0" smtClean="0"/>
              <a:t>F</a:t>
            </a:r>
            <a:r>
              <a:rPr lang="ru-RU" sz="2400" dirty="0" smtClean="0"/>
              <a:t> соответствует каждая из переменных </a:t>
            </a:r>
            <a:r>
              <a:rPr lang="ru-RU" sz="2400" i="1" dirty="0" err="1" smtClean="0"/>
              <a:t>x</a:t>
            </a:r>
            <a:r>
              <a:rPr lang="ru-RU" sz="2400" dirty="0" smtClean="0"/>
              <a:t>, </a:t>
            </a:r>
            <a:r>
              <a:rPr lang="ru-RU" sz="2400" i="1" dirty="0" err="1" smtClean="0"/>
              <a:t>y</a:t>
            </a:r>
            <a:r>
              <a:rPr lang="ru-RU" sz="2400" dirty="0" smtClean="0"/>
              <a:t>, </a:t>
            </a:r>
            <a:r>
              <a:rPr lang="ru-RU" sz="2400" i="1" dirty="0" err="1" smtClean="0"/>
              <a:t>z</a:t>
            </a:r>
            <a:r>
              <a:rPr lang="ru-RU" sz="2400" i="1" dirty="0" smtClean="0"/>
              <a:t>, </a:t>
            </a:r>
            <a:r>
              <a:rPr lang="en-US" sz="2400" i="1" dirty="0" smtClean="0"/>
              <a:t>w</a:t>
            </a:r>
            <a:r>
              <a:rPr lang="ru-RU" sz="2400" dirty="0" smtClean="0"/>
              <a:t>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4286256"/>
          <a:ext cx="3429025" cy="1627632"/>
        </p:xfrm>
        <a:graphic>
          <a:graphicData uri="http://schemas.openxmlformats.org/drawingml/2006/table">
            <a:tbl>
              <a:tblPr/>
              <a:tblGrid>
                <a:gridCol w="685805"/>
                <a:gridCol w="685805"/>
                <a:gridCol w="685805"/>
                <a:gridCol w="685805"/>
                <a:gridCol w="685805"/>
              </a:tblGrid>
              <a:tr h="3277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n-lt"/>
                          <a:cs typeface="Times New Roman"/>
                        </a:rPr>
                        <a:t>?</a:t>
                      </a:r>
                      <a:endParaRPr lang="ru-RU" sz="2400" dirty="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+mn-lt"/>
                          <a:cs typeface="Times New Roman"/>
                        </a:rPr>
                        <a:t>?</a:t>
                      </a:r>
                      <a:endParaRPr lang="ru-RU" sz="2400" dirty="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n-lt"/>
                          <a:cs typeface="Times New Roman"/>
                        </a:rPr>
                        <a:t>?</a:t>
                      </a:r>
                      <a:endParaRPr lang="ru-RU" sz="2400" dirty="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+mn-lt"/>
                          <a:cs typeface="Times New Roman"/>
                        </a:rPr>
                        <a:t>?</a:t>
                      </a:r>
                      <a:endParaRPr lang="ru-RU" sz="240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+mn-lt"/>
                          <a:cs typeface="Times New Roman"/>
                        </a:rPr>
                        <a:t>F</a:t>
                      </a:r>
                      <a:endParaRPr lang="ru-RU" sz="2400"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6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6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6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Содержимое 3"/>
          <p:cNvSpPr txBox="1">
            <a:spLocks/>
          </p:cNvSpPr>
          <p:nvPr/>
        </p:nvSpPr>
        <p:spPr>
          <a:xfrm>
            <a:off x="3929058" y="3929066"/>
            <a:ext cx="5000660" cy="250033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ответе напишите буквы </a:t>
            </a:r>
            <a:r>
              <a:rPr kumimoji="0" lang="ru-RU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том порядке, в котором идут соответствующие им столбцы. Буквы в ответе пишите подряд, никаких разделителей между буквами ставить не нужно.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3625</TotalTime>
  <Words>1459</Words>
  <Application>Microsoft Office PowerPoint</Application>
  <PresentationFormat>Экран (4:3)</PresentationFormat>
  <Paragraphs>389</Paragraphs>
  <Slides>19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Городская</vt:lpstr>
      <vt:lpstr>Microsoft Equation 3.0</vt:lpstr>
      <vt:lpstr>Формула</vt:lpstr>
      <vt:lpstr>Информатика. Повторение. 10 класс</vt:lpstr>
      <vt:lpstr>Логические операции</vt:lpstr>
      <vt:lpstr>Логические законы</vt:lpstr>
      <vt:lpstr>Задача</vt:lpstr>
      <vt:lpstr>Решение (1 способ)</vt:lpstr>
      <vt:lpstr>Решение (2 способ)</vt:lpstr>
      <vt:lpstr>Задача</vt:lpstr>
      <vt:lpstr>Задача</vt:lpstr>
      <vt:lpstr>Задача</vt:lpstr>
      <vt:lpstr>Задача</vt:lpstr>
      <vt:lpstr>Задача</vt:lpstr>
      <vt:lpstr>Задача</vt:lpstr>
      <vt:lpstr>Решение</vt:lpstr>
      <vt:lpstr>Задача</vt:lpstr>
      <vt:lpstr>Решение</vt:lpstr>
      <vt:lpstr>Задача</vt:lpstr>
      <vt:lpstr>Решение</vt:lpstr>
      <vt:lpstr>Задача</vt:lpstr>
      <vt:lpstr>Решение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Информатика. Повторение. 10 класс</dc:title>
  <dc:creator>Пользователь Windows</dc:creator>
  <cp:lastModifiedBy>Пользователь Windows</cp:lastModifiedBy>
  <cp:revision>302</cp:revision>
  <dcterms:created xsi:type="dcterms:W3CDTF">2020-05-03T11:54:04Z</dcterms:created>
  <dcterms:modified xsi:type="dcterms:W3CDTF">2020-05-09T20:48:51Z</dcterms:modified>
</cp:coreProperties>
</file>