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418" r:id="rId3"/>
    <p:sldId id="419" r:id="rId4"/>
    <p:sldId id="431" r:id="rId5"/>
    <p:sldId id="438" r:id="rId6"/>
    <p:sldId id="287" r:id="rId7"/>
    <p:sldId id="432" r:id="rId8"/>
    <p:sldId id="407" r:id="rId9"/>
    <p:sldId id="426" r:id="rId10"/>
    <p:sldId id="413" r:id="rId11"/>
    <p:sldId id="388" r:id="rId12"/>
    <p:sldId id="433" r:id="rId13"/>
    <p:sldId id="434" r:id="rId14"/>
    <p:sldId id="427" r:id="rId15"/>
    <p:sldId id="429" r:id="rId16"/>
    <p:sldId id="436" r:id="rId17"/>
    <p:sldId id="428" r:id="rId18"/>
    <p:sldId id="437" r:id="rId19"/>
    <p:sldId id="439" r:id="rId20"/>
    <p:sldId id="440" r:id="rId21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33CC33"/>
    <a:srgbClr val="66FF33"/>
    <a:srgbClr val="CCFFCC"/>
    <a:srgbClr val="C9F1FF"/>
    <a:srgbClr val="8FE2FF"/>
    <a:srgbClr val="5BD4FF"/>
    <a:srgbClr val="B686DA"/>
    <a:srgbClr val="C8A5E3"/>
    <a:srgbClr val="E6D6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05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2">
              <a:lumMod val="75000"/>
            </a:schemeClr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34" name="Picture 10" descr="https://img-fotki.yandex.ru/get/6823/156241142.236/0_13b75f_eba52c53_orig.png">
            <a:extLst>
              <a:ext uri="{FF2B5EF4-FFF2-40B4-BE49-F238E27FC236}">
                <a16:creationId xmlns:a16="http://schemas.microsoft.com/office/drawing/2014/main" xmlns="" id="{F5DB6BA1-8F7C-4420-A827-F86AA00627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7007" y="-1840356"/>
            <a:ext cx="5869986" cy="936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rId2" action="ppaction://hlinksldjump" highlightClick="1"/>
          </p:cNvPr>
          <p:cNvSpPr/>
          <p:nvPr/>
        </p:nvSpPr>
        <p:spPr>
          <a:xfrm>
            <a:off x="284040" y="290563"/>
            <a:ext cx="360040" cy="490804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1415638-7453-43ED-A761-AF22F2664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609" y="-2796"/>
            <a:ext cx="6858594" cy="1390008"/>
          </a:xfrm>
          <a:prstGeom prst="rect">
            <a:avLst/>
          </a:prstGeom>
        </p:spPr>
      </p:pic>
      <p:pic>
        <p:nvPicPr>
          <p:cNvPr id="1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890CADAB-85B5-44B8-BE13-DB4D4B36F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/>
          <a:srcRect t="15638" r="3602" b="7920"/>
          <a:stretch/>
        </p:blipFill>
        <p:spPr bwMode="auto">
          <a:xfrm rot="441831">
            <a:off x="5826909" y="2638704"/>
            <a:ext cx="1640865" cy="17544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504A267F-C24B-42FB-9D0C-7A5A143483B4}"/>
              </a:ext>
            </a:extLst>
          </p:cNvPr>
          <p:cNvGrpSpPr/>
          <p:nvPr/>
        </p:nvGrpSpPr>
        <p:grpSpPr>
          <a:xfrm>
            <a:off x="2817735" y="2031376"/>
            <a:ext cx="2987639" cy="2041491"/>
            <a:chOff x="2817735" y="2031376"/>
            <a:chExt cx="2987639" cy="204149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xmlns="" id="{87210C50-1852-4EF2-AFFC-372F2E21C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00346" y="2904054"/>
              <a:ext cx="1305028" cy="1161533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17B29CC0-0CDD-4874-9123-70A003CD54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 rot="19704488" flipH="1">
              <a:off x="2817735" y="2855405"/>
              <a:ext cx="1545567" cy="1217462"/>
            </a:xfrm>
            <a:prstGeom prst="ellipse">
              <a:avLst/>
            </a:prstGeom>
            <a:noFill/>
            <a:ln w="28575">
              <a:noFill/>
            </a:ln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886DE5E3-EC08-4D5A-B81A-37FC2EDFE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8911461">
              <a:off x="3416145" y="2031376"/>
              <a:ext cx="1656606" cy="1604934"/>
            </a:xfrm>
            <a:prstGeom prst="ellipse">
              <a:avLst/>
            </a:prstGeom>
            <a:noFill/>
            <a:ln w="28575">
              <a:noFill/>
            </a:ln>
          </p:spPr>
        </p:pic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03EAC17-BD6A-4ED0-8C5A-16CC59D4EB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244" y="1236477"/>
            <a:ext cx="777917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362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79512" y="463886"/>
            <a:ext cx="86042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Но есть ещё много вредных червей-паразитов. У человека и животных внутри кишечника могут жить ленточные и круглые черви . Они вызывают различные заболевания . Немытые фрукты и овощи, грязные руки и грязная вода- вот причины этих заболеваний.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31BA7FB3-9C9B-4A18-B61C-73FA80D1A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79616" y="2715096"/>
            <a:ext cx="2669569" cy="235589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ED1A4814-12D6-4B5A-BDC6-B3D84B4485C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Вредные черви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DD44F390-3BC9-4F7E-9013-418615DC1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52993" y="2715097"/>
            <a:ext cx="3362042" cy="235589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87B333E-4140-447B-8345-A3FDA7721F1F}"/>
              </a:ext>
            </a:extLst>
          </p:cNvPr>
          <p:cNvSpPr txBox="1"/>
          <p:nvPr/>
        </p:nvSpPr>
        <p:spPr>
          <a:xfrm>
            <a:off x="1604033" y="5165942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АСКАРИДЫ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911F751-6B4C-4692-98FB-B085F03B9039}"/>
              </a:ext>
            </a:extLst>
          </p:cNvPr>
          <p:cNvSpPr txBox="1"/>
          <p:nvPr/>
        </p:nvSpPr>
        <p:spPr>
          <a:xfrm>
            <a:off x="5573092" y="5130358"/>
            <a:ext cx="252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ЛЕНТОЧНЫЙ ЧЕРВЬ</a:t>
            </a:r>
          </a:p>
        </p:txBody>
      </p:sp>
    </p:spTree>
    <p:extLst>
      <p:ext uri="{BB962C8B-B14F-4D97-AF65-F5344CB8AC3E}">
        <p14:creationId xmlns:p14="http://schemas.microsoft.com/office/powerpoint/2010/main" xmlns="" val="284313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34225" y="747513"/>
            <a:ext cx="4393487" cy="276022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6FE6AC1-D83A-4938-9BEF-4C152733A519}"/>
              </a:ext>
            </a:extLst>
          </p:cNvPr>
          <p:cNvSpPr/>
          <p:nvPr/>
        </p:nvSpPr>
        <p:spPr>
          <a:xfrm>
            <a:off x="89756" y="3889311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Название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«моллюски» </a:t>
            </a:r>
            <a:r>
              <a:rPr lang="ru-RU" sz="2400" b="1" dirty="0">
                <a:latin typeface="Comic Sans MS" pitchFamily="66" charset="0"/>
              </a:rPr>
              <a:t>происходит от латинского слова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«мягкие» </a:t>
            </a:r>
            <a:r>
              <a:rPr lang="ru-RU" sz="2400" b="1" dirty="0">
                <a:latin typeface="Comic Sans MS" pitchFamily="66" charset="0"/>
              </a:rPr>
              <a:t>. Действительно, тело моллюсков мягкое, у многих защищено раковиной. Питаются они растениями и мелкими животными.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B87AB024-5EF9-4948-A564-9900B5D47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951056" y="755375"/>
            <a:ext cx="3791389" cy="277214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CA36D80C-309D-400F-AE56-0862897651BA}"/>
              </a:ext>
            </a:extLst>
          </p:cNvPr>
          <p:cNvSpPr txBox="1">
            <a:spLocks noChangeArrowheads="1"/>
          </p:cNvSpPr>
          <p:nvPr/>
        </p:nvSpPr>
        <p:spPr>
          <a:xfrm>
            <a:off x="1259681" y="121196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Моллюски.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28171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10851" y="1645283"/>
            <a:ext cx="4161149" cy="276022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B87AB024-5EF9-4948-A564-9900B5D47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832845" y="1645283"/>
            <a:ext cx="3900304" cy="277214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CA36D80C-309D-400F-AE56-0862897651BA}"/>
              </a:ext>
            </a:extLst>
          </p:cNvPr>
          <p:cNvSpPr txBox="1">
            <a:spLocks noChangeArrowheads="1"/>
          </p:cNvSpPr>
          <p:nvPr/>
        </p:nvSpPr>
        <p:spPr>
          <a:xfrm>
            <a:off x="1259681" y="160270"/>
            <a:ext cx="6624638" cy="8995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Двустворчатые моллюски (ракушки).</a:t>
            </a:r>
          </a:p>
        </p:txBody>
      </p:sp>
    </p:spTree>
    <p:extLst>
      <p:ext uri="{BB962C8B-B14F-4D97-AF65-F5344CB8AC3E}">
        <p14:creationId xmlns:p14="http://schemas.microsoft.com/office/powerpoint/2010/main" xmlns="" val="105949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921620" y="73589"/>
            <a:ext cx="723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Моллюски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D628CCE-3A3B-4EC2-BFB1-E8557FC44A5A}"/>
              </a:ext>
            </a:extLst>
          </p:cNvPr>
          <p:cNvSpPr/>
          <p:nvPr/>
        </p:nvSpPr>
        <p:spPr>
          <a:xfrm>
            <a:off x="934720" y="721090"/>
            <a:ext cx="25291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Улитки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36B5655-7245-4A45-8F8A-B919575C1464}"/>
              </a:ext>
            </a:extLst>
          </p:cNvPr>
          <p:cNvSpPr/>
          <p:nvPr/>
        </p:nvSpPr>
        <p:spPr>
          <a:xfrm>
            <a:off x="5341747" y="741120"/>
            <a:ext cx="254575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Слизни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C9AAE8-5AE8-4880-884D-1C54C666F4ED}"/>
              </a:ext>
            </a:extLst>
          </p:cNvPr>
          <p:cNvSpPr/>
          <p:nvPr/>
        </p:nvSpPr>
        <p:spPr>
          <a:xfrm>
            <a:off x="921620" y="3028327"/>
            <a:ext cx="25422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Осьминоги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6AE6AAB2-F946-4AC8-9000-003845D172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74664" y="1334820"/>
            <a:ext cx="1677709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A3C9582-F34C-41B9-BEB2-97AEBC577D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27812" y="1347096"/>
            <a:ext cx="1656607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FDB50BD-023C-4FC2-A0F9-9012CBD35FFD}"/>
              </a:ext>
            </a:extLst>
          </p:cNvPr>
          <p:cNvSpPr/>
          <p:nvPr/>
        </p:nvSpPr>
        <p:spPr>
          <a:xfrm>
            <a:off x="5497670" y="3035447"/>
            <a:ext cx="246829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Кальмары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201F3A2-9012-442D-8274-CA96B8D4EE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00182" y="3737835"/>
            <a:ext cx="1729251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D480EE7-9F2C-47D9-B968-06C8C19ED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891799" y="3737836"/>
            <a:ext cx="1680037" cy="162133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xmlns="" val="417818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 animBg="1"/>
      <p:bldP spid="11" grpId="0" animBg="1"/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6FE6AC1-D83A-4938-9BEF-4C152733A519}"/>
              </a:ext>
            </a:extLst>
          </p:cNvPr>
          <p:cNvSpPr/>
          <p:nvPr/>
        </p:nvSpPr>
        <p:spPr>
          <a:xfrm>
            <a:off x="89755" y="3834031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Иглокожие- малоподвижные животные, которые обитают на дне морей и океанов .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Иглы им нужны для защиты и передвижения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. Многие иглокожие хищники, а некоторые питаются растительной пищей.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CA36D80C-309D-400F-AE56-0862897651BA}"/>
              </a:ext>
            </a:extLst>
          </p:cNvPr>
          <p:cNvSpPr txBox="1">
            <a:spLocks noChangeArrowheads="1"/>
          </p:cNvSpPr>
          <p:nvPr/>
        </p:nvSpPr>
        <p:spPr>
          <a:xfrm>
            <a:off x="1259681" y="49188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Иглокожие.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9DB3B9EA-66A1-4470-B0D6-C9BAB1324313}"/>
              </a:ext>
            </a:extLst>
          </p:cNvPr>
          <p:cNvGrpSpPr/>
          <p:nvPr/>
        </p:nvGrpSpPr>
        <p:grpSpPr>
          <a:xfrm>
            <a:off x="2159707" y="625252"/>
            <a:ext cx="4824585" cy="3213705"/>
            <a:chOff x="574729" y="-1463261"/>
            <a:chExt cx="6552728" cy="4118157"/>
          </a:xfrm>
        </p:grpSpPr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xmlns="" id="{C2093DB1-146A-4228-A8AD-EE8027A43733}"/>
                </a:ext>
              </a:extLst>
            </p:cNvPr>
            <p:cNvGrpSpPr/>
            <p:nvPr/>
          </p:nvGrpSpPr>
          <p:grpSpPr>
            <a:xfrm>
              <a:off x="574729" y="-1463261"/>
              <a:ext cx="6552728" cy="4118157"/>
              <a:chOff x="574729" y="-1463261"/>
              <a:chExt cx="6552728" cy="4118157"/>
            </a:xfrm>
          </p:grpSpPr>
          <p:grpSp>
            <p:nvGrpSpPr>
              <p:cNvPr id="20" name="Группа 19">
                <a:extLst>
                  <a:ext uri="{FF2B5EF4-FFF2-40B4-BE49-F238E27FC236}">
                    <a16:creationId xmlns:a16="http://schemas.microsoft.com/office/drawing/2014/main" xmlns="" id="{35DC324D-0988-4B25-876A-45B633FF7055}"/>
                  </a:ext>
                </a:extLst>
              </p:cNvPr>
              <p:cNvGrpSpPr/>
              <p:nvPr/>
            </p:nvGrpSpPr>
            <p:grpSpPr>
              <a:xfrm>
                <a:off x="574729" y="-1463261"/>
                <a:ext cx="6552728" cy="4118157"/>
                <a:chOff x="574729" y="-1463261"/>
                <a:chExt cx="6552728" cy="4118157"/>
              </a:xfrm>
            </p:grpSpPr>
            <p:grpSp>
              <p:nvGrpSpPr>
                <p:cNvPr id="18" name="Группа 17">
                  <a:extLst>
                    <a:ext uri="{FF2B5EF4-FFF2-40B4-BE49-F238E27FC236}">
                      <a16:creationId xmlns:a16="http://schemas.microsoft.com/office/drawing/2014/main" xmlns="" id="{B816E5F3-1E0E-4CF6-B124-C3FFC19B09BB}"/>
                    </a:ext>
                  </a:extLst>
                </p:cNvPr>
                <p:cNvGrpSpPr/>
                <p:nvPr/>
              </p:nvGrpSpPr>
              <p:grpSpPr>
                <a:xfrm>
                  <a:off x="574729" y="-1463261"/>
                  <a:ext cx="6552728" cy="4118157"/>
                  <a:chOff x="574729" y="-1463261"/>
                  <a:chExt cx="6552728" cy="4118157"/>
                </a:xfrm>
              </p:grpSpPr>
              <p:grpSp>
                <p:nvGrpSpPr>
                  <p:cNvPr id="16" name="Группа 15">
                    <a:extLst>
                      <a:ext uri="{FF2B5EF4-FFF2-40B4-BE49-F238E27FC236}">
                        <a16:creationId xmlns:a16="http://schemas.microsoft.com/office/drawing/2014/main" xmlns="" id="{F7B1BC3A-6C27-4AC7-9FCF-02749AB7D611}"/>
                      </a:ext>
                    </a:extLst>
                  </p:cNvPr>
                  <p:cNvGrpSpPr/>
                  <p:nvPr/>
                </p:nvGrpSpPr>
                <p:grpSpPr>
                  <a:xfrm>
                    <a:off x="574729" y="-1463261"/>
                    <a:ext cx="6552728" cy="4118157"/>
                    <a:chOff x="574729" y="-1463261"/>
                    <a:chExt cx="6552728" cy="4118157"/>
                  </a:xfrm>
                </p:grpSpPr>
                <p:grpSp>
                  <p:nvGrpSpPr>
                    <p:cNvPr id="14" name="Группа 13">
                      <a:extLst>
                        <a:ext uri="{FF2B5EF4-FFF2-40B4-BE49-F238E27FC236}">
                          <a16:creationId xmlns:a16="http://schemas.microsoft.com/office/drawing/2014/main" xmlns="" id="{14C1F6CF-A86C-4B0F-A477-B8097800FA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74729" y="-1463261"/>
                      <a:ext cx="6552728" cy="4118157"/>
                      <a:chOff x="574729" y="-1463261"/>
                      <a:chExt cx="6552728" cy="4118157"/>
                    </a:xfrm>
                  </p:grpSpPr>
                  <p:grpSp>
                    <p:nvGrpSpPr>
                      <p:cNvPr id="12" name="Группа 11">
                        <a:extLst>
                          <a:ext uri="{FF2B5EF4-FFF2-40B4-BE49-F238E27FC236}">
                            <a16:creationId xmlns:a16="http://schemas.microsoft.com/office/drawing/2014/main" xmlns="" id="{06072B74-CAB9-49C5-9EF3-76612C2D801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74729" y="-1463261"/>
                        <a:ext cx="6552728" cy="4118157"/>
                        <a:chOff x="574729" y="-1463261"/>
                        <a:chExt cx="6552728" cy="4118157"/>
                      </a:xfrm>
                    </p:grpSpPr>
                    <p:grpSp>
                      <p:nvGrpSpPr>
                        <p:cNvPr id="10" name="Группа 9">
                          <a:extLst>
                            <a:ext uri="{FF2B5EF4-FFF2-40B4-BE49-F238E27FC236}">
                              <a16:creationId xmlns:a16="http://schemas.microsoft.com/office/drawing/2014/main" xmlns="" id="{E4CF8A15-98DA-46D5-89F9-66421014D94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74729" y="-1463261"/>
                          <a:ext cx="6552728" cy="4118157"/>
                          <a:chOff x="574729" y="-1463261"/>
                          <a:chExt cx="6552728" cy="4118157"/>
                        </a:xfrm>
                      </p:grpSpPr>
                      <p:grpSp>
                        <p:nvGrpSpPr>
                          <p:cNvPr id="8" name="Группа 7">
                            <a:extLst>
                              <a:ext uri="{FF2B5EF4-FFF2-40B4-BE49-F238E27FC236}">
                                <a16:creationId xmlns:a16="http://schemas.microsoft.com/office/drawing/2014/main" xmlns="" id="{91A5C9D6-E0CC-4644-B0DF-31E4CBC3B63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574729" y="-1463261"/>
                            <a:ext cx="6552728" cy="4118157"/>
                            <a:chOff x="574729" y="-1463261"/>
                            <a:chExt cx="6552728" cy="4118157"/>
                          </a:xfrm>
                        </p:grpSpPr>
                        <p:pic>
                          <p:nvPicPr>
                            <p:cNvPr id="3" name="Рисунок 2">
                              <a:extLst>
                                <a:ext uri="{FF2B5EF4-FFF2-40B4-BE49-F238E27FC236}">
                                  <a16:creationId xmlns:a16="http://schemas.microsoft.com/office/drawing/2014/main" xmlns="" id="{55D248F7-8CE5-4F77-93C5-BE59196888BB}"/>
                                </a:ext>
                              </a:extLst>
                            </p:cNvPr>
                            <p:cNvPicPr>
                              <a:picLocks noChangeAspect="1"/>
                            </p:cNvPicPr>
                            <p:nvPr/>
                          </p:nvPicPr>
                          <p:blipFill rotWithShape="1">
                            <a:blip r:embed="rId2"/>
                            <a:srcRect l="9366" t="27941" r="4640"/>
                            <a:stretch/>
                          </p:blipFill>
                          <p:spPr>
                            <a:xfrm>
                              <a:off x="574729" y="-1463261"/>
                              <a:ext cx="6552728" cy="4118157"/>
                            </a:xfrm>
                            <a:prstGeom prst="rect">
                              <a:avLst/>
                            </a:prstGeom>
                            <a:ln w="28575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ln>
                          </p:spPr>
                        </p:pic>
                        <p:sp>
                          <p:nvSpPr>
                            <p:cNvPr id="4" name="Прямоугольник 3">
                              <a:extLst>
                                <a:ext uri="{FF2B5EF4-FFF2-40B4-BE49-F238E27FC236}">
                                  <a16:creationId xmlns:a16="http://schemas.microsoft.com/office/drawing/2014/main" xmlns="" id="{6CED932C-46AD-4FE7-B4C0-4D1C3BF7FCB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755576" y="-1318964"/>
                              <a:ext cx="288032" cy="288032"/>
                            </a:xfrm>
                            <a:prstGeom prst="rect">
                              <a:avLst/>
                            </a:prstGeom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</p:grpSp>
                      <p:sp>
                        <p:nvSpPr>
                          <p:cNvPr id="11" name="Прямоугольник 10">
                            <a:extLst>
                              <a:ext uri="{FF2B5EF4-FFF2-40B4-BE49-F238E27FC236}">
                                <a16:creationId xmlns:a16="http://schemas.microsoft.com/office/drawing/2014/main" xmlns="" id="{E56231EC-4DD3-44F2-80A5-74E54D2532E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31840" y="-1347814"/>
                            <a:ext cx="288032" cy="288032"/>
                          </a:xfrm>
                          <a:prstGeom prst="rect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13" name="Прямоугольник 12">
                          <a:extLst>
                            <a:ext uri="{FF2B5EF4-FFF2-40B4-BE49-F238E27FC236}">
                              <a16:creationId xmlns:a16="http://schemas.microsoft.com/office/drawing/2014/main" xmlns="" id="{1F1530D2-290D-4FA7-887E-5718B5E300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85632" y="-1376664"/>
                          <a:ext cx="288032" cy="288032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15" name="Прямоугольник 14">
                        <a:extLst>
                          <a:ext uri="{FF2B5EF4-FFF2-40B4-BE49-F238E27FC236}">
                            <a16:creationId xmlns:a16="http://schemas.microsoft.com/office/drawing/2014/main" xmlns="" id="{C81C136C-479B-4E07-8BC7-AABC2FEA31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29648" y="-15666"/>
                        <a:ext cx="288032" cy="288032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7" name="Прямоугольник 16">
                      <a:extLst>
                        <a:ext uri="{FF2B5EF4-FFF2-40B4-BE49-F238E27FC236}">
                          <a16:creationId xmlns:a16="http://schemas.microsoft.com/office/drawing/2014/main" xmlns="" id="{49286898-7D1C-4418-8C0C-54EAB4ADE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737" y="-94828"/>
                      <a:ext cx="288032" cy="288032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9" name="Прямоугольник 18">
                    <a:extLst>
                      <a:ext uri="{FF2B5EF4-FFF2-40B4-BE49-F238E27FC236}">
                        <a16:creationId xmlns:a16="http://schemas.microsoft.com/office/drawing/2014/main" xmlns="" id="{F60BA37B-227C-4B02-8702-21B2A0265F01}"/>
                      </a:ext>
                    </a:extLst>
                  </p:cNvPr>
                  <p:cNvSpPr/>
                  <p:nvPr/>
                </p:nvSpPr>
                <p:spPr>
                  <a:xfrm>
                    <a:off x="574729" y="1599972"/>
                    <a:ext cx="288032" cy="288032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1" name="Прямоугольник 20">
                  <a:extLst>
                    <a:ext uri="{FF2B5EF4-FFF2-40B4-BE49-F238E27FC236}">
                      <a16:creationId xmlns:a16="http://schemas.microsoft.com/office/drawing/2014/main" xmlns="" id="{39223F7A-B4F5-431C-9680-BCCF11BF1592}"/>
                    </a:ext>
                  </a:extLst>
                </p:cNvPr>
                <p:cNvSpPr/>
                <p:nvPr/>
              </p:nvSpPr>
              <p:spPr>
                <a:xfrm>
                  <a:off x="1276155" y="1942575"/>
                  <a:ext cx="288032" cy="288032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xmlns="" id="{549CA12D-6F95-4CCE-8F73-D9188A94610A}"/>
                  </a:ext>
                </a:extLst>
              </p:cNvPr>
              <p:cNvSpPr/>
              <p:nvPr/>
            </p:nvSpPr>
            <p:spPr>
              <a:xfrm>
                <a:off x="3419872" y="2207159"/>
                <a:ext cx="288032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9003393-DF77-4D7B-B89B-D19ED226B8FC}"/>
                </a:ext>
              </a:extLst>
            </p:cNvPr>
            <p:cNvSpPr/>
            <p:nvPr/>
          </p:nvSpPr>
          <p:spPr>
            <a:xfrm>
              <a:off x="5304557" y="2086591"/>
              <a:ext cx="288032" cy="2880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910554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778604" y="452710"/>
            <a:ext cx="267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Морская звезда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589662" y="877835"/>
            <a:ext cx="2865445" cy="212949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2203C21-1584-4273-B9A2-22341E835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86498" y="841038"/>
            <a:ext cx="2888390" cy="2166293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Иглокожие.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BC6CF5C-1A68-42D6-A5BE-FB7450EB4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621144" y="3392438"/>
            <a:ext cx="2865445" cy="206498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09D48498-1621-4B31-A2B5-83263629DBCA}"/>
              </a:ext>
            </a:extLst>
          </p:cNvPr>
          <p:cNvSpPr/>
          <p:nvPr/>
        </p:nvSpPr>
        <p:spPr>
          <a:xfrm>
            <a:off x="5677189" y="2954592"/>
            <a:ext cx="2753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Морской огурец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B7373086-6EDD-484D-86AE-8694566BB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386498" y="3411419"/>
            <a:ext cx="2888390" cy="2112723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828ED147-C5EB-4FDA-B944-8703D078CD72}"/>
              </a:ext>
            </a:extLst>
          </p:cNvPr>
          <p:cNvSpPr/>
          <p:nvPr/>
        </p:nvSpPr>
        <p:spPr>
          <a:xfrm>
            <a:off x="5561462" y="371224"/>
            <a:ext cx="267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Морская лилия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C318F8F5-598F-44C7-9CF6-C1FE77439C47}"/>
              </a:ext>
            </a:extLst>
          </p:cNvPr>
          <p:cNvSpPr/>
          <p:nvPr/>
        </p:nvSpPr>
        <p:spPr>
          <a:xfrm>
            <a:off x="1683163" y="2954593"/>
            <a:ext cx="267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Морской ёж</a:t>
            </a:r>
          </a:p>
        </p:txBody>
      </p:sp>
    </p:spTree>
    <p:extLst>
      <p:ext uri="{BB962C8B-B14F-4D97-AF65-F5344CB8AC3E}">
        <p14:creationId xmlns:p14="http://schemas.microsoft.com/office/powerpoint/2010/main" xmlns="" val="2472798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/>
      <p:bldP spid="10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238927" y="597745"/>
            <a:ext cx="81373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Ракообразные, в основном, ведут водный образ жизни. Но есть также и сухопутные формы .Тело их покрыто жёстким хитиновым панцирем . По мере роста раки линяют-сбрасывают ставшую тесной оболочку.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39023" y="2631409"/>
            <a:ext cx="2799877" cy="210314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2203C21-1584-4273-B9A2-22341E835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130567" y="2631409"/>
            <a:ext cx="2799876" cy="209990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Ракообразные.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BC6CF5C-1A68-42D6-A5BE-FB7450EB45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16517" y="2651464"/>
            <a:ext cx="2922490" cy="209990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x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EF8F5D2-722B-4BC6-AF45-1428A3E757D7}"/>
              </a:ext>
            </a:extLst>
          </p:cNvPr>
          <p:cNvSpPr txBox="1"/>
          <p:nvPr/>
        </p:nvSpPr>
        <p:spPr>
          <a:xfrm>
            <a:off x="611560" y="499410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РАК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9813F93-E983-42D0-BAA3-174F05E105D9}"/>
              </a:ext>
            </a:extLst>
          </p:cNvPr>
          <p:cNvSpPr txBox="1"/>
          <p:nvPr/>
        </p:nvSpPr>
        <p:spPr>
          <a:xfrm>
            <a:off x="3408890" y="5017740"/>
            <a:ext cx="224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КРЕВЕТКА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EF57063-7204-45CA-8624-46839C0C32D5}"/>
              </a:ext>
            </a:extLst>
          </p:cNvPr>
          <p:cNvSpPr txBox="1"/>
          <p:nvPr/>
        </p:nvSpPr>
        <p:spPr>
          <a:xfrm>
            <a:off x="6435030" y="5017740"/>
            <a:ext cx="224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КРАБ</a:t>
            </a:r>
          </a:p>
        </p:txBody>
      </p:sp>
    </p:spTree>
    <p:extLst>
      <p:ext uri="{BB962C8B-B14F-4D97-AF65-F5344CB8AC3E}">
        <p14:creationId xmlns:p14="http://schemas.microsoft.com/office/powerpoint/2010/main" xmlns="" val="385190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/>
      <p:bldP spid="2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068159" y="636519"/>
            <a:ext cx="5007681" cy="32950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xtLst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6FE6AC1-D83A-4938-9BEF-4C152733A519}"/>
              </a:ext>
            </a:extLst>
          </p:cNvPr>
          <p:cNvSpPr/>
          <p:nvPr/>
        </p:nvSpPr>
        <p:spPr>
          <a:xfrm>
            <a:off x="89756" y="3897656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Паукообразные преимущественно наземные обитатели. Все пауки-хищники. У пауков-8 ног (4 пары).Все пауки плетут паутину. Паучья нить очень прочная. Паутина служит и домом, и местом для охоты.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CA36D80C-309D-400F-AE56-0862897651BA}"/>
              </a:ext>
            </a:extLst>
          </p:cNvPr>
          <p:cNvSpPr txBox="1">
            <a:spLocks noChangeArrowheads="1"/>
          </p:cNvSpPr>
          <p:nvPr/>
        </p:nvSpPr>
        <p:spPr>
          <a:xfrm>
            <a:off x="1259681" y="49188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Паукообразные.</a:t>
            </a:r>
          </a:p>
        </p:txBody>
      </p:sp>
    </p:spTree>
    <p:extLst>
      <p:ext uri="{BB962C8B-B14F-4D97-AF65-F5344CB8AC3E}">
        <p14:creationId xmlns:p14="http://schemas.microsoft.com/office/powerpoint/2010/main" xmlns="" val="3471177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778604" y="452710"/>
            <a:ext cx="267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Сенокосец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566497" y="862613"/>
            <a:ext cx="2974738" cy="214374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2203C21-1584-4273-B9A2-22341E835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267281" y="829717"/>
            <a:ext cx="3126824" cy="216513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Паукообразные.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BC6CF5C-1A68-42D6-A5BE-FB7450EB4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275856" y="3518657"/>
            <a:ext cx="2865445" cy="1989581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828ED147-C5EB-4FDA-B944-8703D078CD72}"/>
              </a:ext>
            </a:extLst>
          </p:cNvPr>
          <p:cNvSpPr/>
          <p:nvPr/>
        </p:nvSpPr>
        <p:spPr>
          <a:xfrm>
            <a:off x="5267281" y="441921"/>
            <a:ext cx="312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Клещ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C318F8F5-598F-44C7-9CF6-C1FE77439C47}"/>
              </a:ext>
            </a:extLst>
          </p:cNvPr>
          <p:cNvSpPr/>
          <p:nvPr/>
        </p:nvSpPr>
        <p:spPr>
          <a:xfrm>
            <a:off x="3369355" y="3031673"/>
            <a:ext cx="267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Скорпион</a:t>
            </a:r>
          </a:p>
        </p:txBody>
      </p:sp>
    </p:spTree>
    <p:extLst>
      <p:ext uri="{BB962C8B-B14F-4D97-AF65-F5344CB8AC3E}">
        <p14:creationId xmlns:p14="http://schemas.microsoft.com/office/powerpoint/2010/main" xmlns="" val="3185903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428740"/>
            <a:ext cx="78890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РТ с.51 задание 2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097106" y="115679"/>
            <a:ext cx="69867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Вспомните, на какие группы делят животных?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24265" y="1737810"/>
            <a:ext cx="3864489" cy="273108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0AA673A1-DE47-4262-BC63-A7B63479D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793561" y="1745668"/>
            <a:ext cx="3854669" cy="2725071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4907B33-E6AA-4939-B31E-419E9B6C6309}"/>
              </a:ext>
            </a:extLst>
          </p:cNvPr>
          <p:cNvSpPr/>
          <p:nvPr/>
        </p:nvSpPr>
        <p:spPr>
          <a:xfrm>
            <a:off x="1124363" y="1069786"/>
            <a:ext cx="223224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Дикие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B56D7BE-24BD-4CB1-93DC-285F28780145}"/>
              </a:ext>
            </a:extLst>
          </p:cNvPr>
          <p:cNvSpPr/>
          <p:nvPr/>
        </p:nvSpPr>
        <p:spPr>
          <a:xfrm>
            <a:off x="5616115" y="1043852"/>
            <a:ext cx="223224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Домашние</a:t>
            </a:r>
            <a:r>
              <a:rPr lang="ru-RU" sz="2400" b="1" dirty="0">
                <a:latin typeface="Comic Sans MS" pitchFamily="66" charset="0"/>
              </a:rPr>
              <a:t>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48D91CF-CBA1-4A37-96A9-671CC56609F9}"/>
              </a:ext>
            </a:extLst>
          </p:cNvPr>
          <p:cNvSpPr/>
          <p:nvPr/>
        </p:nvSpPr>
        <p:spPr>
          <a:xfrm>
            <a:off x="67487" y="109974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вопрос</a:t>
            </a:r>
            <a:endParaRPr lang="ru-RU" sz="140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0D414F7-B2AD-4359-AEBD-D9EFB979FE6B}"/>
              </a:ext>
            </a:extLst>
          </p:cNvPr>
          <p:cNvSpPr/>
          <p:nvPr/>
        </p:nvSpPr>
        <p:spPr>
          <a:xfrm>
            <a:off x="179512" y="4516130"/>
            <a:ext cx="38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Живут в лесу, сами себе добывают пищу.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7DE8B13B-D8DB-4DA8-AC0B-BBB55FF506DC}"/>
              </a:ext>
            </a:extLst>
          </p:cNvPr>
          <p:cNvSpPr/>
          <p:nvPr/>
        </p:nvSpPr>
        <p:spPr>
          <a:xfrm>
            <a:off x="4425443" y="4546783"/>
            <a:ext cx="4294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Животные, за которыми ухаживает человек.</a:t>
            </a:r>
          </a:p>
        </p:txBody>
      </p:sp>
    </p:spTree>
    <p:extLst>
      <p:ext uri="{BB962C8B-B14F-4D97-AF65-F5344CB8AC3E}">
        <p14:creationId xmlns:p14="http://schemas.microsoft.com/office/powerpoint/2010/main" xmlns="" val="355701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 animBg="1"/>
      <p:bldP spid="11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-58307"/>
            <a:ext cx="6624638" cy="89958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3896" y="1241532"/>
            <a:ext cx="6226576" cy="2192032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1.Откройте учебник на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стр. 91.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2.Выполните задания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в РТ </a:t>
            </a:r>
            <a:r>
              <a:rPr lang="ru-RU" smtClean="0">
                <a:solidFill>
                  <a:schemeClr val="tx1"/>
                </a:solidFill>
                <a:latin typeface="Comic Sans MS" pitchFamily="66" charset="0"/>
              </a:rPr>
              <a:t>на странице 52 № 3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marL="609600" indent="-609600" algn="l"/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4588" y="886188"/>
            <a:ext cx="1874196" cy="245787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0FCC5DE6-3E49-40C0-9711-7D03F943F9EC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095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5327576" y="1149340"/>
            <a:ext cx="3816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Наука о животных называется-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ЗООЛОГИЯ.</a:t>
            </a:r>
          </a:p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Это ещё один раздел биологии.</a:t>
            </a:r>
          </a:p>
          <a:p>
            <a:pPr algn="ctr">
              <a:buFontTx/>
              <a:buNone/>
            </a:pP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Учёные-зоологи</a:t>
            </a:r>
            <a:r>
              <a:rPr lang="ru-RU" sz="2400" b="1" dirty="0">
                <a:latin typeface="Comic Sans MS" pitchFamily="66" charset="0"/>
              </a:rPr>
              <a:t> делят царство животных на большое количество групп.</a:t>
            </a:r>
          </a:p>
        </p:txBody>
      </p:sp>
      <p:pic>
        <p:nvPicPr>
          <p:cNvPr id="1026" name="Picture 2" descr="http://900igr.net/datai/biologija/TSarstva-zhivoj-prirody/0006-006-TSarstva-zhivoj-prirody-5.-ZHivotnye.jpg">
            <a:extLst>
              <a:ext uri="{FF2B5EF4-FFF2-40B4-BE49-F238E27FC236}">
                <a16:creationId xmlns:a16="http://schemas.microsoft.com/office/drawing/2014/main" xmlns="" id="{9CAC4B45-E7D7-42F2-9D98-6D96330428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3528" y="409228"/>
            <a:ext cx="4992856" cy="4598683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730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381874" y="73589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Вспомните, какие группы животных мы изучили во 2 классе.</a:t>
            </a:r>
          </a:p>
        </p:txBody>
      </p:sp>
    </p:spTree>
    <p:extLst>
      <p:ext uri="{BB962C8B-B14F-4D97-AF65-F5344CB8AC3E}">
        <p14:creationId xmlns:p14="http://schemas.microsoft.com/office/powerpoint/2010/main" xmlns="" val="254561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381874" y="73589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Вспомните, какие группы животных мы изучили во 2 классе.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D628CCE-3A3B-4EC2-BFB1-E8557FC44A5A}"/>
              </a:ext>
            </a:extLst>
          </p:cNvPr>
          <p:cNvSpPr/>
          <p:nvPr/>
        </p:nvSpPr>
        <p:spPr>
          <a:xfrm>
            <a:off x="382340" y="989627"/>
            <a:ext cx="25291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Звери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36B5655-7245-4A45-8F8A-B919575C1464}"/>
              </a:ext>
            </a:extLst>
          </p:cNvPr>
          <p:cNvSpPr/>
          <p:nvPr/>
        </p:nvSpPr>
        <p:spPr>
          <a:xfrm>
            <a:off x="3299122" y="989627"/>
            <a:ext cx="254575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Насекомые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C9AAE8-5AE8-4880-884D-1C54C666F4ED}"/>
              </a:ext>
            </a:extLst>
          </p:cNvPr>
          <p:cNvSpPr/>
          <p:nvPr/>
        </p:nvSpPr>
        <p:spPr>
          <a:xfrm>
            <a:off x="6232553" y="989627"/>
            <a:ext cx="25422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Рыбы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FFE96B6A-C09B-42EC-81E9-B0D4E70FFCD1}"/>
              </a:ext>
            </a:extLst>
          </p:cNvPr>
          <p:cNvSpPr/>
          <p:nvPr/>
        </p:nvSpPr>
        <p:spPr>
          <a:xfrm>
            <a:off x="2959639" y="3342392"/>
            <a:ext cx="322472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err="1">
                <a:latin typeface="Comic Sans MS" pitchFamily="66" charset="0"/>
              </a:rPr>
              <a:t>Пресмыкающие</a:t>
            </a:r>
            <a:r>
              <a:rPr lang="ru-RU" sz="2800" b="1" dirty="0">
                <a:latin typeface="Comic Sans MS" pitchFamily="66" charset="0"/>
              </a:rPr>
              <a:t>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17D81C0C-0834-44B3-99E4-C85413D2474E}"/>
              </a:ext>
            </a:extLst>
          </p:cNvPr>
          <p:cNvSpPr/>
          <p:nvPr/>
        </p:nvSpPr>
        <p:spPr>
          <a:xfrm>
            <a:off x="6372200" y="3342392"/>
            <a:ext cx="256196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Земноводные 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6AE6AAB2-F946-4AC8-9000-003845D172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1597888"/>
            <a:ext cx="1656606" cy="161342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A3C9582-F34C-41B9-BEB2-97AEBC577D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85140" y="1575573"/>
            <a:ext cx="1656607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BA723B58-F4A3-49FE-9EA1-DA020F3A66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63616" y="3968332"/>
            <a:ext cx="1616768" cy="151284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FDB50BD-023C-4FC2-A0F9-9012CBD35FFD}"/>
              </a:ext>
            </a:extLst>
          </p:cNvPr>
          <p:cNvSpPr/>
          <p:nvPr/>
        </p:nvSpPr>
        <p:spPr>
          <a:xfrm>
            <a:off x="251519" y="3342392"/>
            <a:ext cx="246829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Птицы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E53A6DD-6B20-4AE3-B577-865CFE82533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28062" y="3932125"/>
            <a:ext cx="1616768" cy="1512847"/>
          </a:xfrm>
          <a:prstGeom prst="ellips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201F3A2-9012-442D-8274-CA96B8D4EE7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31818" y="1591971"/>
            <a:ext cx="1656606" cy="160493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D480EE7-9F2C-47D9-B968-06C8C19ED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46864" y="3932125"/>
            <a:ext cx="1630821" cy="158526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xmlns="" val="254561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-58307"/>
            <a:ext cx="6624638" cy="89958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3896" y="1241532"/>
            <a:ext cx="6226576" cy="2192032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1.Откройте учебник на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стр.88-90.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2.Прочитайте текст животных. Назовите новые группы животных.</a:t>
            </a: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marL="609600" indent="-609600" algn="l"/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4588" y="886188"/>
            <a:ext cx="1874196" cy="245787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0FCC5DE6-3E49-40C0-9711-7D03F943F9EC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095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1" uiExpand="1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331640" y="73589"/>
            <a:ext cx="6827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Новые группы животных.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D628CCE-3A3B-4EC2-BFB1-E8557FC44A5A}"/>
              </a:ext>
            </a:extLst>
          </p:cNvPr>
          <p:cNvSpPr/>
          <p:nvPr/>
        </p:nvSpPr>
        <p:spPr>
          <a:xfrm>
            <a:off x="382340" y="989627"/>
            <a:ext cx="25291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Черви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36B5655-7245-4A45-8F8A-B919575C1464}"/>
              </a:ext>
            </a:extLst>
          </p:cNvPr>
          <p:cNvSpPr/>
          <p:nvPr/>
        </p:nvSpPr>
        <p:spPr>
          <a:xfrm>
            <a:off x="3299122" y="989627"/>
            <a:ext cx="254575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Моллюски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C9AAE8-5AE8-4880-884D-1C54C666F4ED}"/>
              </a:ext>
            </a:extLst>
          </p:cNvPr>
          <p:cNvSpPr/>
          <p:nvPr/>
        </p:nvSpPr>
        <p:spPr>
          <a:xfrm>
            <a:off x="6232553" y="989627"/>
            <a:ext cx="254220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Иглокожие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FFE96B6A-C09B-42EC-81E9-B0D4E70FFCD1}"/>
              </a:ext>
            </a:extLst>
          </p:cNvPr>
          <p:cNvSpPr/>
          <p:nvPr/>
        </p:nvSpPr>
        <p:spPr>
          <a:xfrm>
            <a:off x="4537470" y="3322676"/>
            <a:ext cx="322472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Паукообразные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6FDB50BD-023C-4FC2-A0F9-9012CBD35FFD}"/>
              </a:ext>
            </a:extLst>
          </p:cNvPr>
          <p:cNvSpPr/>
          <p:nvPr/>
        </p:nvSpPr>
        <p:spPr>
          <a:xfrm>
            <a:off x="1475656" y="3319341"/>
            <a:ext cx="2701610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Ракообразные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201F3A2-9012-442D-8274-CA96B8D4EE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40389" y="1591971"/>
            <a:ext cx="1639464" cy="160493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6AE6AAB2-F946-4AC8-9000-003845D172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8590" y="1575573"/>
            <a:ext cx="1656606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A3C9582-F34C-41B9-BEB2-97AEBC577D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25472" y="1590644"/>
            <a:ext cx="1656606" cy="16213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AD480EE7-9F2C-47D9-B968-06C8C19ED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114459" y="3934481"/>
            <a:ext cx="1552752" cy="154873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xtLst/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BA723B58-F4A3-49FE-9EA1-DA020F3A661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77502" y="3958009"/>
            <a:ext cx="1544658" cy="154873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88182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238926" y="597745"/>
            <a:ext cx="8797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Черви живут в почве, водоёмах, в корнях культурных растений. Они имеют удлинённую форму и передвигаются, изгибая своё упругое тело.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95536" y="2173651"/>
            <a:ext cx="4078132" cy="2736304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2203C21-1584-4273-B9A2-22341E835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719355" y="2173651"/>
            <a:ext cx="4117050" cy="2719111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Черви</a:t>
            </a:r>
          </a:p>
        </p:txBody>
      </p:sp>
    </p:spTree>
    <p:extLst>
      <p:ext uri="{BB962C8B-B14F-4D97-AF65-F5344CB8AC3E}">
        <p14:creationId xmlns:p14="http://schemas.microsoft.com/office/powerpoint/2010/main" xmlns="" val="2861974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238927" y="597745"/>
            <a:ext cx="81373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Дождевые черви помогают улучшать почву . Пиявки используются в медицине. А морские черви являются основным кормом для рыб и других морских животных. Это полезные черви.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69267" y="2968470"/>
            <a:ext cx="2700850" cy="202563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2203C21-1584-4273-B9A2-22341E835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079145" y="2979072"/>
            <a:ext cx="2985612" cy="200443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31229"/>
            <a:ext cx="6624638" cy="594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Полезные черви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EBC6CF5C-1A68-42D6-A5BE-FB7450EB45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245351" y="2976533"/>
            <a:ext cx="2642448" cy="198206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EF8F5D2-722B-4BC6-AF45-1428A3E757D7}"/>
              </a:ext>
            </a:extLst>
          </p:cNvPr>
          <p:cNvSpPr txBox="1"/>
          <p:nvPr/>
        </p:nvSpPr>
        <p:spPr>
          <a:xfrm>
            <a:off x="611560" y="499410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Дождевой червь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9813F93-E983-42D0-BAA3-174F05E105D9}"/>
              </a:ext>
            </a:extLst>
          </p:cNvPr>
          <p:cNvSpPr txBox="1"/>
          <p:nvPr/>
        </p:nvSpPr>
        <p:spPr>
          <a:xfrm>
            <a:off x="3408890" y="5017740"/>
            <a:ext cx="224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Пиявка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EF57063-7204-45CA-8624-46839C0C32D5}"/>
              </a:ext>
            </a:extLst>
          </p:cNvPr>
          <p:cNvSpPr txBox="1"/>
          <p:nvPr/>
        </p:nvSpPr>
        <p:spPr>
          <a:xfrm>
            <a:off x="6435030" y="5017740"/>
            <a:ext cx="224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Морские черви</a:t>
            </a:r>
          </a:p>
        </p:txBody>
      </p:sp>
    </p:spTree>
    <p:extLst>
      <p:ext uri="{BB962C8B-B14F-4D97-AF65-F5344CB8AC3E}">
        <p14:creationId xmlns:p14="http://schemas.microsoft.com/office/powerpoint/2010/main" xmlns="" val="864455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8" grpId="0"/>
      <p:bldP spid="2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403</Words>
  <Application>Microsoft Office PowerPoint</Application>
  <PresentationFormat>Экран (16:10)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Работа по учебнику.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Работа по учебнику.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животных.Никифорова Н.В.</dc:title>
  <dc:creator>Наталья Никифорова</dc:creator>
  <cp:lastModifiedBy>User</cp:lastModifiedBy>
  <cp:revision>276</cp:revision>
  <dcterms:created xsi:type="dcterms:W3CDTF">2017-12-24T16:16:52Z</dcterms:created>
  <dcterms:modified xsi:type="dcterms:W3CDTF">2020-11-19T08:02:06Z</dcterms:modified>
</cp:coreProperties>
</file>