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80" r:id="rId5"/>
    <p:sldId id="267" r:id="rId6"/>
    <p:sldId id="268" r:id="rId7"/>
    <p:sldId id="269" r:id="rId8"/>
    <p:sldId id="270" r:id="rId9"/>
    <p:sldId id="272" r:id="rId10"/>
    <p:sldId id="271" r:id="rId11"/>
    <p:sldId id="275" r:id="rId12"/>
    <p:sldId id="276" r:id="rId13"/>
    <p:sldId id="259" r:id="rId14"/>
    <p:sldId id="260" r:id="rId15"/>
    <p:sldId id="264" r:id="rId16"/>
    <p:sldId id="261" r:id="rId17"/>
    <p:sldId id="273" r:id="rId18"/>
    <p:sldId id="279" r:id="rId19"/>
    <p:sldId id="265" r:id="rId20"/>
    <p:sldId id="277" r:id="rId21"/>
    <p:sldId id="278" r:id="rId22"/>
    <p:sldId id="281" r:id="rId23"/>
    <p:sldId id="284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66CC"/>
    <a:srgbClr val="FF0000"/>
    <a:srgbClr val="006600"/>
    <a:srgbClr val="CC6600"/>
    <a:srgbClr val="663300"/>
    <a:srgbClr val="4D4D4D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F60C8-D6E1-401D-A4AA-15B0107DC1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62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363780-5DFC-4565-9768-41CC72728D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7402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684BAB-9722-4E0C-A048-BCF8FAD9E7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4572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F7AB48-0CEB-40ED-B8ED-DAA0F8196F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76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08C401-0DDF-4ABE-8203-43B6BA4F56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6335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8CD1E-0FA0-4F14-849F-5D32C85BF7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1134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E64EB-EF63-4526-A0D9-4766BE94BA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5691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788A1-8B19-4A66-9C1C-4C94F5DAAA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3849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74D6C8-69E6-4964-8A06-94508BBC88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522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351EB9-54BF-4797-B9EA-0849342B1D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1444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CECD57-D9CD-4472-B82D-895D3FC87D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8973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D93D62-3D4F-4CBB-B5CF-DE76E3725E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026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F612A604-0D79-4BCD-A137-9BBBF7AEE03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q1z2ktAqPcs?si=Zrib5AdJVbckdaGJ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q4z1eJIiQ4?si=g4ouKEwlKwMtGY0Z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Расшифруй слова</a:t>
            </a:r>
          </a:p>
        </p:txBody>
      </p:sp>
      <p:graphicFrame>
        <p:nvGraphicFramePr>
          <p:cNvPr id="9482" name="Group 266"/>
          <p:cNvGraphicFramePr>
            <a:graphicFrameLocks noGrp="1"/>
          </p:cNvGraphicFramePr>
          <p:nvPr>
            <p:ph idx="1"/>
          </p:nvPr>
        </p:nvGraphicFramePr>
        <p:xfrm>
          <a:off x="1979613" y="1657350"/>
          <a:ext cx="4978400" cy="1341120"/>
        </p:xfrm>
        <a:graphic>
          <a:graphicData uri="http://schemas.openxmlformats.org/drawingml/2006/table">
            <a:tbl>
              <a:tblPr/>
              <a:tblGrid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</a:tblGrid>
              <a:tr h="6270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25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</a:rPr>
                        <a:t>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420" name="Group 204"/>
          <p:cNvGraphicFramePr>
            <a:graphicFrameLocks noGrp="1"/>
          </p:cNvGraphicFramePr>
          <p:nvPr/>
        </p:nvGraphicFramePr>
        <p:xfrm>
          <a:off x="755650" y="3644900"/>
          <a:ext cx="3455988" cy="1158240"/>
        </p:xfrm>
        <a:graphic>
          <a:graphicData uri="http://schemas.openxmlformats.org/drawingml/2006/table">
            <a:tbl>
              <a:tblPr/>
              <a:tblGrid>
                <a:gridCol w="692150"/>
                <a:gridCol w="690563"/>
                <a:gridCol w="690562"/>
                <a:gridCol w="690563"/>
                <a:gridCol w="692150"/>
              </a:tblGrid>
              <a:tr h="439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</a:tr>
              <a:tr h="439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421" name="Group 205"/>
          <p:cNvGraphicFramePr>
            <a:graphicFrameLocks noGrp="1"/>
          </p:cNvGraphicFramePr>
          <p:nvPr/>
        </p:nvGraphicFramePr>
        <p:xfrm>
          <a:off x="5867400" y="3644900"/>
          <a:ext cx="2328863" cy="1158240"/>
        </p:xfrm>
        <a:graphic>
          <a:graphicData uri="http://schemas.openxmlformats.org/drawingml/2006/table">
            <a:tbl>
              <a:tblPr/>
              <a:tblGrid>
                <a:gridCol w="582613"/>
                <a:gridCol w="582612"/>
                <a:gridCol w="581025"/>
                <a:gridCol w="582613"/>
              </a:tblGrid>
              <a:tr h="431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</a:tr>
              <a:tr h="431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FF"/>
                    </a:solidFill>
                  </a:tcPr>
                </a:tc>
              </a:tr>
            </a:tbl>
          </a:graphicData>
        </a:graphic>
      </p:graphicFrame>
      <p:grpSp>
        <p:nvGrpSpPr>
          <p:cNvPr id="9432" name="Group 216"/>
          <p:cNvGrpSpPr>
            <a:grpSpLocks/>
          </p:cNvGrpSpPr>
          <p:nvPr/>
        </p:nvGrpSpPr>
        <p:grpSpPr bwMode="auto">
          <a:xfrm>
            <a:off x="900113" y="4005263"/>
            <a:ext cx="3281362" cy="830262"/>
            <a:chOff x="567" y="2705"/>
            <a:chExt cx="2067" cy="523"/>
          </a:xfrm>
        </p:grpSpPr>
        <p:sp>
          <p:nvSpPr>
            <p:cNvPr id="3145" name="Text Box 206"/>
            <p:cNvSpPr txBox="1">
              <a:spLocks noChangeArrowheads="1"/>
            </p:cNvSpPr>
            <p:nvPr/>
          </p:nvSpPr>
          <p:spPr bwMode="auto">
            <a:xfrm>
              <a:off x="567" y="2705"/>
              <a:ext cx="29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г</a:t>
              </a:r>
            </a:p>
          </p:txBody>
        </p:sp>
        <p:sp>
          <p:nvSpPr>
            <p:cNvPr id="3146" name="Text Box 207"/>
            <p:cNvSpPr txBox="1">
              <a:spLocks noChangeArrowheads="1"/>
            </p:cNvSpPr>
            <p:nvPr/>
          </p:nvSpPr>
          <p:spPr bwMode="auto">
            <a:xfrm>
              <a:off x="1020" y="2705"/>
              <a:ext cx="34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о</a:t>
              </a:r>
            </a:p>
          </p:txBody>
        </p:sp>
        <p:sp>
          <p:nvSpPr>
            <p:cNvPr id="3147" name="Text Box 208"/>
            <p:cNvSpPr txBox="1">
              <a:spLocks noChangeArrowheads="1"/>
            </p:cNvSpPr>
            <p:nvPr/>
          </p:nvSpPr>
          <p:spPr bwMode="auto">
            <a:xfrm>
              <a:off x="1474" y="2705"/>
              <a:ext cx="321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р</a:t>
              </a:r>
            </a:p>
          </p:txBody>
        </p:sp>
        <p:sp>
          <p:nvSpPr>
            <p:cNvPr id="3148" name="Text Box 209"/>
            <p:cNvSpPr txBox="1">
              <a:spLocks noChangeArrowheads="1"/>
            </p:cNvSpPr>
            <p:nvPr/>
          </p:nvSpPr>
          <p:spPr bwMode="auto">
            <a:xfrm>
              <a:off x="1882" y="2709"/>
              <a:ext cx="34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о</a:t>
              </a:r>
            </a:p>
          </p:txBody>
        </p:sp>
        <p:sp>
          <p:nvSpPr>
            <p:cNvPr id="3149" name="Text Box 210"/>
            <p:cNvSpPr txBox="1">
              <a:spLocks noChangeArrowheads="1"/>
            </p:cNvSpPr>
            <p:nvPr/>
          </p:nvSpPr>
          <p:spPr bwMode="auto">
            <a:xfrm>
              <a:off x="2290" y="2709"/>
              <a:ext cx="344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д</a:t>
              </a:r>
            </a:p>
          </p:txBody>
        </p:sp>
      </p:grpSp>
      <p:grpSp>
        <p:nvGrpSpPr>
          <p:cNvPr id="9433" name="Group 217"/>
          <p:cNvGrpSpPr>
            <a:grpSpLocks/>
          </p:cNvGrpSpPr>
          <p:nvPr/>
        </p:nvGrpSpPr>
        <p:grpSpPr bwMode="auto">
          <a:xfrm>
            <a:off x="5940425" y="4005263"/>
            <a:ext cx="2271713" cy="823912"/>
            <a:chOff x="3742" y="2705"/>
            <a:chExt cx="1431" cy="519"/>
          </a:xfrm>
        </p:grpSpPr>
        <p:sp>
          <p:nvSpPr>
            <p:cNvPr id="3141" name="Text Box 211"/>
            <p:cNvSpPr txBox="1">
              <a:spLocks noChangeArrowheads="1"/>
            </p:cNvSpPr>
            <p:nvPr/>
          </p:nvSpPr>
          <p:spPr bwMode="auto">
            <a:xfrm>
              <a:off x="3742" y="2705"/>
              <a:ext cx="31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с</a:t>
              </a:r>
            </a:p>
          </p:txBody>
        </p:sp>
        <p:sp>
          <p:nvSpPr>
            <p:cNvPr id="3142" name="Text Box 212"/>
            <p:cNvSpPr txBox="1">
              <a:spLocks noChangeArrowheads="1"/>
            </p:cNvSpPr>
            <p:nvPr/>
          </p:nvSpPr>
          <p:spPr bwMode="auto">
            <a:xfrm>
              <a:off x="4105" y="2705"/>
              <a:ext cx="326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е</a:t>
              </a:r>
            </a:p>
          </p:txBody>
        </p:sp>
        <p:sp>
          <p:nvSpPr>
            <p:cNvPr id="3143" name="Text Box 213"/>
            <p:cNvSpPr txBox="1">
              <a:spLocks noChangeArrowheads="1"/>
            </p:cNvSpPr>
            <p:nvPr/>
          </p:nvSpPr>
          <p:spPr bwMode="auto">
            <a:xfrm>
              <a:off x="4468" y="2705"/>
              <a:ext cx="364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л</a:t>
              </a:r>
            </a:p>
          </p:txBody>
        </p:sp>
        <p:sp>
          <p:nvSpPr>
            <p:cNvPr id="3144" name="Text Box 214"/>
            <p:cNvSpPr txBox="1">
              <a:spLocks noChangeArrowheads="1"/>
            </p:cNvSpPr>
            <p:nvPr/>
          </p:nvSpPr>
          <p:spPr bwMode="auto">
            <a:xfrm>
              <a:off x="4830" y="2705"/>
              <a:ext cx="34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4800">
                  <a:solidFill>
                    <a:srgbClr val="FF0000"/>
                  </a:solidFill>
                </a:rPr>
                <a:t>о</a:t>
              </a:r>
            </a:p>
          </p:txBody>
        </p:sp>
      </p:grpSp>
      <p:pic>
        <p:nvPicPr>
          <p:cNvPr id="3140" name="Picture 271" descr="Копия (2)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5157788"/>
            <a:ext cx="59531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Транспорт.</a:t>
            </a:r>
          </a:p>
        </p:txBody>
      </p:sp>
      <p:pic>
        <p:nvPicPr>
          <p:cNvPr id="51204" name="Picture 4" descr="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68413"/>
            <a:ext cx="2160588" cy="162083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5" name="Picture 5" descr="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268413"/>
            <a:ext cx="2265362" cy="1652587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 descr="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268413"/>
            <a:ext cx="2254250" cy="167322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7" name="Picture 7" descr="5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933825"/>
            <a:ext cx="2303462" cy="1638300"/>
          </a:xfrm>
          <a:prstGeom prst="rect">
            <a:avLst/>
          </a:prstGeom>
          <a:noFill/>
          <a:ln w="38100">
            <a:solidFill>
              <a:srgbClr val="4D4D4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9" name="Picture 9" descr="5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933825"/>
            <a:ext cx="2447925" cy="170497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0" name="Picture 10" descr="5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933825"/>
            <a:ext cx="2470150" cy="1727200"/>
          </a:xfrm>
          <a:prstGeom prst="rect">
            <a:avLst/>
          </a:prstGeom>
          <a:noFill/>
          <a:ln w="3810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19113" y="2900363"/>
            <a:ext cx="74517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 dirty="0"/>
              <a:t>В городе развит общественный транспорт:</a:t>
            </a:r>
          </a:p>
          <a:p>
            <a:pPr algn="ctr" eaLnBrk="1" hangingPunct="1"/>
            <a:r>
              <a:rPr lang="ru-RU" altLang="ru-RU" sz="2800" dirty="0"/>
              <a:t>автобусы, троллейбусы, трамваи.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922338" y="5589588"/>
            <a:ext cx="701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 dirty="0"/>
              <a:t>В сёлах для передвижения используют</a:t>
            </a:r>
          </a:p>
          <a:p>
            <a:pPr algn="ctr" eaLnBrk="1" hangingPunct="1"/>
            <a:r>
              <a:rPr lang="ru-RU" altLang="ru-RU" sz="2800" dirty="0"/>
              <a:t>автобусы, велосипеды, лошадей.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9" name="Picture 7" descr="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2370137" cy="1778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1" name="Picture 9" descr="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692150"/>
            <a:ext cx="2441575" cy="1831975"/>
          </a:xfrm>
          <a:prstGeom prst="rect">
            <a:avLst/>
          </a:prstGeom>
          <a:noFill/>
          <a:ln w="38100">
            <a:solidFill>
              <a:srgbClr val="00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 descr="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692150"/>
            <a:ext cx="2425700" cy="181927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892175" y="2565400"/>
            <a:ext cx="73517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/>
              <a:t>В городе множество памятников, музеев, </a:t>
            </a:r>
          </a:p>
          <a:p>
            <a:pPr algn="ctr" eaLnBrk="1" hangingPunct="1"/>
            <a:r>
              <a:rPr lang="ru-RU" altLang="ru-RU" sz="2800"/>
              <a:t>кинотеатров и театров.</a:t>
            </a:r>
          </a:p>
        </p:txBody>
      </p:sp>
      <p:pic>
        <p:nvPicPr>
          <p:cNvPr id="59404" name="Picture 12" descr="6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573463"/>
            <a:ext cx="2427287" cy="182086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5" name="Picture 13" descr="6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573463"/>
            <a:ext cx="2584450" cy="180022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6" name="Picture 14" descr="6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73463"/>
            <a:ext cx="2519363" cy="1800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998538" y="5516563"/>
            <a:ext cx="70437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/>
              <a:t>Сёла окружены лесом, в котором много</a:t>
            </a:r>
          </a:p>
          <a:p>
            <a:pPr algn="ctr" eaLnBrk="1" hangingPunct="1"/>
            <a:r>
              <a:rPr lang="ru-RU" altLang="ru-RU" sz="2800"/>
              <a:t>грибов, ягод, трав.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1893888" y="2565400"/>
            <a:ext cx="54784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/>
              <a:t>Подумай, чего много в городе</a:t>
            </a:r>
          </a:p>
          <a:p>
            <a:pPr algn="ctr" eaLnBrk="1" hangingPunct="1"/>
            <a:r>
              <a:rPr lang="ru-RU" altLang="ru-RU" sz="2800"/>
              <a:t>и чем окружены сёла?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/>
      <p:bldP spid="59407" grpId="0"/>
      <p:bldP spid="59408" grpId="0"/>
      <p:bldP spid="5940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96975"/>
            <a:ext cx="2754312" cy="367188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 descr="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196975"/>
            <a:ext cx="2867025" cy="3743325"/>
          </a:xfrm>
          <a:prstGeom prst="rect">
            <a:avLst/>
          </a:prstGeom>
          <a:noFill/>
          <a:ln w="38100">
            <a:solidFill>
              <a:srgbClr val="4D4D4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827088" y="5157788"/>
            <a:ext cx="3324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400"/>
              <a:t>Мало зелени,</a:t>
            </a:r>
          </a:p>
          <a:p>
            <a:pPr algn="ctr" eaLnBrk="1" hangingPunct="1"/>
            <a:r>
              <a:rPr lang="ru-RU" altLang="ru-RU" sz="2400"/>
              <a:t>загазованный воздух.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4716463" y="5157788"/>
            <a:ext cx="34623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400"/>
              <a:t>Чистый воздух,</a:t>
            </a:r>
          </a:p>
          <a:p>
            <a:pPr algn="ctr" eaLnBrk="1" hangingPunct="1"/>
            <a:r>
              <a:rPr lang="ru-RU" altLang="ru-RU" sz="2400"/>
              <a:t>экологически чистые </a:t>
            </a:r>
          </a:p>
          <a:p>
            <a:pPr algn="ctr" eaLnBrk="1" hangingPunct="1"/>
            <a:r>
              <a:rPr lang="ru-RU" altLang="ru-RU" sz="2400"/>
              <a:t>продукты питания.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835150" y="476250"/>
            <a:ext cx="13731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Город</a:t>
            </a:r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6011863" y="476250"/>
            <a:ext cx="1154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Село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684213" y="5157788"/>
            <a:ext cx="75390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/>
              <a:t>Что ты можешь сказать о воздухе и зелени</a:t>
            </a:r>
          </a:p>
          <a:p>
            <a:pPr algn="ctr" eaLnBrk="1" hangingPunct="1"/>
            <a:r>
              <a:rPr lang="ru-RU" altLang="ru-RU" sz="2800"/>
              <a:t>в городе и селе?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/>
      <p:bldP spid="61450" grpId="0"/>
      <p:bldP spid="6145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Город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24400"/>
            <a:ext cx="8229600" cy="17287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	ГОРОД</a:t>
            </a:r>
            <a:r>
              <a:rPr lang="ru-RU" altLang="ru-RU" sz="280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altLang="ru-RU" sz="2800" smtClean="0">
                <a:latin typeface="Comic Sans MS" panose="030F0702030302020204" pitchFamily="66" charset="0"/>
              </a:rPr>
              <a:t>– крупный населённый пункт, где много улиц и высоких домов, работают фабрики и заводы, музеи и театры, много магазинов и  автотранспорта.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smtClean="0">
              <a:latin typeface="Comic Sans MS" panose="030F0702030302020204" pitchFamily="66" charset="0"/>
            </a:endParaRPr>
          </a:p>
        </p:txBody>
      </p:sp>
      <p:pic>
        <p:nvPicPr>
          <p:cNvPr id="27652" name="Picture 4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65175"/>
            <a:ext cx="2952750" cy="2327275"/>
          </a:xfrm>
          <a:prstGeom prst="rect">
            <a:avLst/>
          </a:prstGeom>
          <a:noFill/>
          <a:ln w="381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12875"/>
            <a:ext cx="3025775" cy="2425700"/>
          </a:xfrm>
          <a:prstGeom prst="rect">
            <a:avLst/>
          </a:prstGeom>
          <a:noFill/>
          <a:ln w="38100">
            <a:solidFill>
              <a:srgbClr val="CC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349500"/>
            <a:ext cx="2976563" cy="2293938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20938"/>
            <a:ext cx="2881313" cy="2206625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Село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81525"/>
            <a:ext cx="8229600" cy="18716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	СЕЛО (ДЕРЕВНЯ)</a:t>
            </a:r>
            <a:r>
              <a:rPr lang="ru-RU" altLang="ru-RU" sz="2800" b="1" i="1" smtClean="0">
                <a:latin typeface="Comic Sans MS" panose="030F0702030302020204" pitchFamily="66" charset="0"/>
              </a:rPr>
              <a:t> </a:t>
            </a:r>
            <a:r>
              <a:rPr lang="ru-RU" altLang="ru-RU" sz="2800" smtClean="0">
                <a:latin typeface="Comic Sans MS" panose="030F0702030302020204" pitchFamily="66" charset="0"/>
              </a:rPr>
              <a:t>–небольшой населённый пункт, жители которого занимаются выращиванием культурных растений и разведением домашних животных.</a:t>
            </a:r>
          </a:p>
          <a:p>
            <a:pPr eaLnBrk="1" hangingPunct="1">
              <a:buFontTx/>
              <a:buNone/>
            </a:pPr>
            <a:endParaRPr lang="ru-RU" altLang="ru-RU" sz="2800" smtClean="0">
              <a:latin typeface="Comic Sans MS" panose="030F0702030302020204" pitchFamily="66" charset="0"/>
            </a:endParaRPr>
          </a:p>
        </p:txBody>
      </p:sp>
      <p:pic>
        <p:nvPicPr>
          <p:cNvPr id="29700" name="Picture 4" descr="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484313"/>
            <a:ext cx="3017838" cy="226377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2755900" cy="205105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Работа по учебнику.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700808"/>
            <a:ext cx="4608512" cy="46778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6893" y="1189891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 38.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052736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Экономика</a:t>
            </a:r>
            <a:r>
              <a:rPr lang="ru-RU" sz="2400" dirty="0" smtClean="0"/>
              <a:t> – это хозяйственная деятельность людей. Люди, занимаясь хозяйственной деятельностью, создают товары.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996952"/>
            <a:ext cx="43053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1196752"/>
            <a:ext cx="4876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Товары </a:t>
            </a:r>
            <a:r>
              <a:rPr lang="ru-RU" dirty="0" smtClean="0"/>
              <a:t>– это продукция для продажи.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351838"/>
            <a:ext cx="2064835" cy="1596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1988840"/>
            <a:ext cx="1857603" cy="2322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4276689"/>
            <a:ext cx="2027684" cy="142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980728"/>
            <a:ext cx="5868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Люди нуждаются также в услугах. Услуги делают нашу жизнь лучше. 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2177729"/>
            <a:ext cx="4770276" cy="3492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404664"/>
            <a:ext cx="3005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“Изучи схему”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989439"/>
            <a:ext cx="7285351" cy="2353260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875831"/>
              </p:ext>
            </p:extLst>
          </p:nvPr>
        </p:nvGraphicFramePr>
        <p:xfrm>
          <a:off x="991477" y="3501008"/>
          <a:ext cx="7286676" cy="2812358"/>
        </p:xfrm>
        <a:graphic>
          <a:graphicData uri="http://schemas.openxmlformats.org/drawingml/2006/table">
            <a:tbl>
              <a:tblPr/>
              <a:tblGrid>
                <a:gridCol w="7286676"/>
              </a:tblGrid>
              <a:tr h="28123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Алгоритм изучения схемы: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Внимательно посмотрите на рисунки и прочитайте надписи в схеме;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Обсудите в паре все ли отрасли экономики вам знакомы.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Поделитесь опытом если вам что-либо  известно о них.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Ответьте на вопрос: Какие виды отрасли присущи больше городу, какие селу? Обоснуйте свой ответ.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Дополните схему, если вам известны другие отрасли экономики.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5400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Тема: Как связаны  село и город.</a:t>
            </a:r>
            <a:endParaRPr lang="ru-RU" altLang="ru-RU" sz="5400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251215" y="286411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           </a:t>
            </a:r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Работа </a:t>
            </a:r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в </a:t>
            </a:r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паре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1268760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Задание «Оживи рисунок»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/>
              <a:t>Расскажите чем занимаются городские и сельские жители по сюжетным картинкам. Сделайте выводы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33" y="2428820"/>
            <a:ext cx="3863933" cy="3663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Групповая работа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24" y="2348880"/>
            <a:ext cx="7285351" cy="23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Физминутка</a:t>
            </a:r>
            <a:endParaRPr lang="ru-RU" altLang="ru-RU" b="1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1988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hlinkClick r:id="rId3"/>
              </a:rPr>
              <a:t>https://youtu.be/q1z2ktAqPcs?si=Zrib5AdJVbckdaGJ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3645024"/>
            <a:ext cx="4572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Самостоятельная работа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29969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317529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Карточка</a:t>
            </a:r>
            <a:endParaRPr lang="ru-RU" sz="3200" dirty="0"/>
          </a:p>
        </p:txBody>
      </p:sp>
      <p:pic>
        <p:nvPicPr>
          <p:cNvPr id="22530" name="Picture 2" descr="https://avatars.mds.yandex.net/i?id=52be443c86b3523f28f71e49ec1602ba_l-8500949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7128792" cy="391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850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Итог урока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29969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150566"/>
            <a:ext cx="71825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Чему мы с вами сегодня научились?</a:t>
            </a:r>
          </a:p>
          <a:p>
            <a:endParaRPr lang="ru-RU" sz="32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  Достигли ли мы цели урока?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5447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Рефлексия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479" y="1700808"/>
            <a:ext cx="4065042" cy="416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Где изображён город?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700338" y="2849563"/>
            <a:ext cx="3667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5435600" y="2849563"/>
            <a:ext cx="431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8316913" y="2849563"/>
            <a:ext cx="431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2700338" y="5516563"/>
            <a:ext cx="431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435600" y="5586413"/>
            <a:ext cx="431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8172450" y="5586413"/>
            <a:ext cx="431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53" y="1718282"/>
            <a:ext cx="2383482" cy="1710718"/>
          </a:xfrm>
          <a:prstGeom prst="rect">
            <a:avLst/>
          </a:prstGeom>
          <a:ln>
            <a:solidFill>
              <a:srgbClr val="3399FF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4145" y="1693143"/>
            <a:ext cx="2632655" cy="17739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3835" y="3865119"/>
            <a:ext cx="2764895" cy="18375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8958" y="1718282"/>
            <a:ext cx="2680083" cy="17867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670" y="3844890"/>
            <a:ext cx="2606296" cy="18577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6854" y="3844889"/>
            <a:ext cx="2619946" cy="19634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35668" y="300543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48246" y="3103565"/>
            <a:ext cx="35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ru-RU" sz="2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3521" y="308133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2</a:t>
            </a:r>
            <a:endParaRPr lang="ru-RU" sz="24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8350" y="535558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6</a:t>
            </a:r>
            <a:endParaRPr lang="ru-RU" sz="24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34357" y="515488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5</a:t>
            </a:r>
            <a:endParaRPr lang="ru-RU" sz="24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27178" y="528573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4</a:t>
            </a:r>
            <a:endParaRPr lang="ru-RU" sz="24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12303" grpId="0"/>
      <p:bldP spid="12304" grpId="0"/>
      <p:bldP spid="12305" grpId="0"/>
      <p:bldP spid="12306" grpId="0"/>
      <p:bldP spid="123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Город и село          </a:t>
            </a:r>
            <a:endParaRPr lang="ru-RU" altLang="ru-RU" dirty="0" smtClean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hlinkClick r:id="rId3"/>
              </a:rPr>
              <a:t>https://youtu.be/Wq4z1eJIiQ4?si=g4ouKEwlKwMtGY0Z</a:t>
            </a:r>
            <a:r>
              <a:rPr lang="ru-RU" sz="3200" dirty="0" smtClean="0"/>
              <a:t> </a:t>
            </a:r>
            <a:r>
              <a:rPr lang="en-US" sz="3200" dirty="0" smtClean="0"/>
              <a:t> 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626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          Работа в паре.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5300663"/>
            <a:ext cx="7632700" cy="825500"/>
          </a:xfrm>
          <a:solidFill>
            <a:srgbClr val="99FF66"/>
          </a:solidFill>
          <a:ln w="38100">
            <a:solidFill>
              <a:srgbClr val="00CC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6600"/>
                </a:solidFill>
              </a:rPr>
              <a:t>Обсудите, чем отличается город от села?</a:t>
            </a:r>
          </a:p>
        </p:txBody>
      </p:sp>
      <p:pic>
        <p:nvPicPr>
          <p:cNvPr id="41988" name="Picture 4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78413"/>
            <a:ext cx="4032250" cy="2738437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49488"/>
            <a:ext cx="3960812" cy="2747962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jcn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549275"/>
            <a:ext cx="2176463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 Дома.</a:t>
            </a:r>
          </a:p>
        </p:txBody>
      </p:sp>
      <p:pic>
        <p:nvPicPr>
          <p:cNvPr id="45060" name="Picture 4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276475"/>
            <a:ext cx="3676650" cy="275907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 descr="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3959225" cy="2763838"/>
          </a:xfrm>
          <a:prstGeom prst="rect">
            <a:avLst/>
          </a:prstGeom>
          <a:noFill/>
          <a:ln w="38100">
            <a:solidFill>
              <a:srgbClr val="00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1619250" y="1341438"/>
            <a:ext cx="13731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Город</a:t>
            </a: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6084888" y="1341438"/>
            <a:ext cx="1154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Село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927100" y="5300663"/>
            <a:ext cx="31559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 dirty="0"/>
              <a:t>Многоэтажные </a:t>
            </a:r>
          </a:p>
          <a:p>
            <a:pPr algn="ctr" eaLnBrk="1" hangingPunct="1"/>
            <a:r>
              <a:rPr lang="ru-RU" altLang="ru-RU" sz="2800" dirty="0"/>
              <a:t>дома из кирпича.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5248275" y="5373688"/>
            <a:ext cx="2643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 dirty="0"/>
              <a:t>Деревянные</a:t>
            </a:r>
          </a:p>
          <a:p>
            <a:pPr algn="ctr" eaLnBrk="1" hangingPunct="1"/>
            <a:r>
              <a:rPr lang="ru-RU" altLang="ru-RU" sz="2800" dirty="0"/>
              <a:t>частные дома.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/>
      <p:bldP spid="450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39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Дороги.</a:t>
            </a:r>
          </a:p>
        </p:txBody>
      </p:sp>
      <p:pic>
        <p:nvPicPr>
          <p:cNvPr id="47110" name="Picture 6" descr="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3097212" cy="2232025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 descr="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573463"/>
            <a:ext cx="3095625" cy="230346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 Box 10"/>
          <p:cNvSpPr txBox="1">
            <a:spLocks noChangeArrowheads="1"/>
          </p:cNvSpPr>
          <p:nvPr/>
        </p:nvSpPr>
        <p:spPr bwMode="auto">
          <a:xfrm>
            <a:off x="1403350" y="549275"/>
            <a:ext cx="13731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Город</a:t>
            </a:r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6300788" y="546100"/>
            <a:ext cx="1154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Село</a:t>
            </a:r>
          </a:p>
        </p:txBody>
      </p:sp>
      <p:pic>
        <p:nvPicPr>
          <p:cNvPr id="47117" name="Picture 13" descr="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125538"/>
            <a:ext cx="3160713" cy="2300287"/>
          </a:xfrm>
          <a:prstGeom prst="rect">
            <a:avLst/>
          </a:prstGeom>
          <a:noFill/>
          <a:ln w="38100">
            <a:solidFill>
              <a:srgbClr val="00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539750" y="5949950"/>
            <a:ext cx="3886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 dirty="0"/>
              <a:t>Покрыты асфальтом.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5583238" y="5949950"/>
            <a:ext cx="26781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 dirty="0"/>
              <a:t>Просёлочные.</a:t>
            </a:r>
          </a:p>
        </p:txBody>
      </p:sp>
      <p:pic>
        <p:nvPicPr>
          <p:cNvPr id="47120" name="Picture 16" descr="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573463"/>
            <a:ext cx="3167063" cy="2319337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8" grpId="0"/>
      <p:bldP spid="47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0066CC"/>
                </a:solidFill>
                <a:latin typeface="Comic Sans MS" panose="030F0702030302020204" pitchFamily="66" charset="0"/>
              </a:rPr>
              <a:t>Чем занимаются городские жители, а чем - сельские?</a:t>
            </a:r>
          </a:p>
        </p:txBody>
      </p:sp>
      <p:pic>
        <p:nvPicPr>
          <p:cNvPr id="49165" name="Picture 13" descr="C32-12 ко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76700"/>
            <a:ext cx="16383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6" name="Picture 14" descr="Копия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989138"/>
            <a:ext cx="2354262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7" name="Picture 15" descr="Копия (2)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6700"/>
            <a:ext cx="139858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8" name="Picture 16" descr="C32-14 коп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201136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9" name="Picture 17" descr="3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292600"/>
            <a:ext cx="238125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0" name="Picture 18" descr="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221163"/>
            <a:ext cx="1820863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1" name="Picture 19" descr="4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73238"/>
            <a:ext cx="13271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2" name="Picture 20" descr="4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060575"/>
            <a:ext cx="20161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66CC"/>
                </a:solidFill>
                <a:latin typeface="Comic Sans MS" panose="030F0702030302020204" pitchFamily="66" charset="0"/>
              </a:rPr>
              <a:t>Работа.</a:t>
            </a:r>
          </a:p>
        </p:txBody>
      </p:sp>
      <p:pic>
        <p:nvPicPr>
          <p:cNvPr id="53252" name="Picture 4" descr="Копия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060575"/>
            <a:ext cx="2859087" cy="190182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60575"/>
            <a:ext cx="2951163" cy="1906588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1258888" y="1265238"/>
            <a:ext cx="13731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Город</a:t>
            </a: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6011863" y="1265238"/>
            <a:ext cx="1154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FF0000"/>
                </a:solidFill>
              </a:rPr>
              <a:t>Село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642938" y="4606925"/>
            <a:ext cx="3195637" cy="860425"/>
          </a:xfrm>
          <a:prstGeom prst="rect">
            <a:avLst/>
          </a:prstGeom>
          <a:solidFill>
            <a:srgbClr val="DDDDDD"/>
          </a:solidFill>
          <a:ln w="38100">
            <a:solidFill>
              <a:srgbClr val="4D4D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400" dirty="0"/>
              <a:t>В городе множество</a:t>
            </a:r>
          </a:p>
          <a:p>
            <a:pPr algn="ctr" eaLnBrk="1" hangingPunct="1"/>
            <a:r>
              <a:rPr lang="ru-RU" altLang="ru-RU" sz="2400" dirty="0"/>
              <a:t>заводов и фабрик.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4427538" y="4292600"/>
            <a:ext cx="4237037" cy="1590675"/>
          </a:xfrm>
          <a:prstGeom prst="rect">
            <a:avLst/>
          </a:prstGeom>
          <a:solidFill>
            <a:srgbClr val="FFCC6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400" dirty="0"/>
              <a:t>В селе люди занимаются </a:t>
            </a:r>
          </a:p>
          <a:p>
            <a:pPr algn="ctr" eaLnBrk="1" hangingPunct="1"/>
            <a:r>
              <a:rPr lang="ru-RU" altLang="ru-RU" sz="2400" dirty="0"/>
              <a:t>выращиванием культурных</a:t>
            </a:r>
          </a:p>
          <a:p>
            <a:pPr algn="ctr" eaLnBrk="1" hangingPunct="1"/>
            <a:r>
              <a:rPr lang="ru-RU" altLang="ru-RU" sz="2400" dirty="0"/>
              <a:t>растений и разведением</a:t>
            </a:r>
          </a:p>
          <a:p>
            <a:pPr algn="ctr" eaLnBrk="1" hangingPunct="1"/>
            <a:r>
              <a:rPr lang="ru-RU" altLang="ru-RU" sz="2400" dirty="0"/>
              <a:t>домашних животных.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 animBg="1"/>
      <p:bldP spid="5325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366</Words>
  <Application>Microsoft Office PowerPoint</Application>
  <PresentationFormat>Экран (4:3)</PresentationFormat>
  <Paragraphs>121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Comic Sans MS</vt:lpstr>
      <vt:lpstr>Arial</vt:lpstr>
      <vt:lpstr>Calibri</vt:lpstr>
      <vt:lpstr>Monotype Corsiva</vt:lpstr>
      <vt:lpstr>Оформление по умолчанию</vt:lpstr>
      <vt:lpstr>Расшифруй слова</vt:lpstr>
      <vt:lpstr>Тема: Как связаны  село и город.</vt:lpstr>
      <vt:lpstr>Где изображён город?</vt:lpstr>
      <vt:lpstr>Город и село          </vt:lpstr>
      <vt:lpstr>          Работа в паре.</vt:lpstr>
      <vt:lpstr> Дома.</vt:lpstr>
      <vt:lpstr>Дороги.</vt:lpstr>
      <vt:lpstr>Чем занимаются городские жители, а чем - сельские?</vt:lpstr>
      <vt:lpstr>Работа.</vt:lpstr>
      <vt:lpstr>Транспорт.</vt:lpstr>
      <vt:lpstr>Презентация PowerPoint</vt:lpstr>
      <vt:lpstr>Презентация PowerPoint</vt:lpstr>
      <vt:lpstr>Город</vt:lpstr>
      <vt:lpstr>Село</vt:lpstr>
      <vt:lpstr>Работа по учебнику.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Работа в паре</vt:lpstr>
      <vt:lpstr>Групповая работа</vt:lpstr>
      <vt:lpstr>Физминутка</vt:lpstr>
      <vt:lpstr>Самостоятельная работа</vt:lpstr>
      <vt:lpstr>Итог урока</vt:lpstr>
      <vt:lpstr>Рефлексия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и село.</dc:title>
  <dc:creator>мама</dc:creator>
  <cp:lastModifiedBy>ADMIN</cp:lastModifiedBy>
  <cp:revision>24</cp:revision>
  <dcterms:created xsi:type="dcterms:W3CDTF">2010-11-04T07:45:23Z</dcterms:created>
  <dcterms:modified xsi:type="dcterms:W3CDTF">2023-12-07T17:53:45Z</dcterms:modified>
</cp:coreProperties>
</file>