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69" r:id="rId3"/>
    <p:sldId id="257" r:id="rId4"/>
    <p:sldId id="258" r:id="rId5"/>
    <p:sldId id="259" r:id="rId6"/>
    <p:sldId id="260" r:id="rId7"/>
    <p:sldId id="262" r:id="rId8"/>
    <p:sldId id="270" r:id="rId9"/>
    <p:sldId id="261" r:id="rId10"/>
    <p:sldId id="271" r:id="rId11"/>
    <p:sldId id="272" r:id="rId12"/>
    <p:sldId id="279" r:id="rId13"/>
    <p:sldId id="280" r:id="rId14"/>
    <p:sldId id="281" r:id="rId15"/>
    <p:sldId id="282" r:id="rId16"/>
    <p:sldId id="273" r:id="rId17"/>
    <p:sldId id="283" r:id="rId18"/>
    <p:sldId id="284" r:id="rId19"/>
    <p:sldId id="285" r:id="rId20"/>
    <p:sldId id="286" r:id="rId21"/>
    <p:sldId id="274" r:id="rId22"/>
    <p:sldId id="277" r:id="rId23"/>
    <p:sldId id="26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8" autoAdjust="0"/>
    <p:restoredTop sz="94590" autoAdjust="0"/>
  </p:normalViewPr>
  <p:slideViewPr>
    <p:cSldViewPr>
      <p:cViewPr varScale="1">
        <p:scale>
          <a:sx n="52" d="100"/>
          <a:sy n="52" d="100"/>
        </p:scale>
        <p:origin x="166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E9EF5-3A14-404A-9C2B-2A8CA1790FEA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75A9E-AD06-4D44-A670-2B06B50627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06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75A9E-AD06-4D44-A670-2B06B50627C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43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BC0156F-C998-4639-AD0B-2B0671286AC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FDC9A5B-FD81-4E0E-912F-128104E92634}" type="datetimeFigureOut">
              <a:rPr lang="ru-RU" smtClean="0"/>
              <a:t>27.10.2023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543800" cy="2593975"/>
          </a:xfrm>
        </p:spPr>
        <p:txBody>
          <a:bodyPr>
            <a:normAutofit/>
          </a:bodyPr>
          <a:lstStyle/>
          <a:p>
            <a:pPr algn="ctr"/>
            <a:r>
              <a:rPr lang="ru-RU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Табличный процессор</a:t>
            </a:r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 </a:t>
            </a:r>
            <a:br>
              <a:rPr lang="ru-RU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MS Excel</a:t>
            </a:r>
            <a:br>
              <a:rPr lang="ru-RU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endParaRPr lang="ru-RU" sz="4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 и абсолютные ссылки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7892678" cy="4499992"/>
          </a:xfrm>
        </p:spPr>
        <p:txBody>
          <a:bodyPr>
            <a:normAutofit/>
          </a:bodyPr>
          <a:lstStyle/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В формулах используются ссылки на адреса ячеек. Существуют два основных типа ссылок: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относительные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абсолютные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Различия между относительными и абсолютными ссылками проявляются при копировании формулы из активной ячейки в другую ячейку.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Относительные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ссылки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формулах используются для указания адреса ячейки, вычисляемого относительно ячейки, в которой находится формула.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682819"/>
              </p:ext>
            </p:extLst>
          </p:nvPr>
        </p:nvGraphicFramePr>
        <p:xfrm>
          <a:off x="3347864" y="4509120"/>
          <a:ext cx="4572000" cy="1667274"/>
        </p:xfrm>
        <a:graphic>
          <a:graphicData uri="http://schemas.openxmlformats.org/drawingml/2006/table">
            <a:tbl>
              <a:tblPr/>
              <a:tblGrid>
                <a:gridCol w="420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7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7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66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524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952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Е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79">
                <a:tc>
                  <a:txBody>
                    <a:bodyPr/>
                    <a:lstStyle/>
                    <a:p>
                      <a:pPr marL="1031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=А1*В1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79">
                <a:tc>
                  <a:txBody>
                    <a:bodyPr/>
                    <a:lstStyle/>
                    <a:p>
                      <a:pPr marL="904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=В2*С2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79">
                <a:tc>
                  <a:txBody>
                    <a:bodyPr/>
                    <a:lstStyle/>
                    <a:p>
                      <a:pPr marL="904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=$А$1*$В$1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879">
                <a:tc>
                  <a:txBody>
                    <a:bodyPr/>
                    <a:lstStyle/>
                    <a:p>
                      <a:pPr marL="9048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=$А$1*$В$1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879">
                <a:tc>
                  <a:txBody>
                    <a:bodyPr/>
                    <a:lstStyle/>
                    <a:p>
                      <a:pPr marL="93663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5006792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036694" cy="3600400"/>
          </a:xfrm>
        </p:spPr>
        <p:txBody>
          <a:bodyPr>
            <a:normAutofit/>
          </a:bodyPr>
          <a:lstStyle/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Абсолютные ссылки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формулах используются для указания фиксированного адреса ячейки. При перемещении или копировании формулы абсолютные ссылки не изменяются.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абсолютных ссылках перед неизменяемыми значе­ниями адреса ячейки ставится знак доллара (например, $А$1).</a:t>
            </a:r>
          </a:p>
          <a:p>
            <a:pPr marL="0" indent="27432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813573185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в электронных таблицах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1484784"/>
            <a:ext cx="8072060" cy="5184576"/>
          </a:xfrm>
        </p:spPr>
        <p:txBody>
          <a:bodyPr>
            <a:normAutofit fontScale="92500" lnSpcReduction="10000"/>
          </a:bodyPr>
          <a:lstStyle/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Формула выполняет вычисления соответствующих заданий и отображает на листе окончательный результат; 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формулах Excel  можно использовать числа, знаки арифметических действий и ссылки на ячейки;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начинается со знака равенства (=);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умолчанию формулы на экране не отображаются, но можно изменить режим работы программ, чтобы увидеть их;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Формулы могут включать обращение к одной или нескольким функциям;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формулах недопустимы пробелы;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Нельзя вводить числа в форматах  даты и времени дня непосредственно в формулы. В формулах они могут быть введены только в виде текста, заключенного в двойные кавычки. Excel преобразует их в соответствующие числа при вычислении формулы.</a:t>
            </a:r>
          </a:p>
        </p:txBody>
      </p:sp>
    </p:spTree>
    <p:extLst>
      <p:ext uri="{BB962C8B-B14F-4D97-AF65-F5344CB8AC3E}">
        <p14:creationId xmlns:p14="http://schemas.microsoft.com/office/powerpoint/2010/main" val="2969855012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формулы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484784"/>
            <a:ext cx="8072060" cy="5544616"/>
          </a:xfrm>
        </p:spPr>
        <p:txBody>
          <a:bodyPr>
            <a:normAutofit/>
          </a:bodyPr>
          <a:lstStyle/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Щелкните ячейку, в которую нужно ввести формулу;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знак равенства - обязательное начало формулы. 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первый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аргумент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число или ссылку на ячейку. Адрес можно ввести вручную или вставить автоматически, щелкнув нужную ячейку;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знак арифметического действия;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следующий аргумент;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Повторяя пункты 4 и 5, закончите ввод формулы;</a:t>
            </a:r>
          </a:p>
          <a:p>
            <a:pPr indent="-34290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Нажмите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Обратите внимание, что  в ячейке отображается результат вычислений, а в строке формул - сама формула.</a:t>
            </a:r>
          </a:p>
        </p:txBody>
      </p:sp>
    </p:spTree>
    <p:extLst>
      <p:ext uri="{BB962C8B-B14F-4D97-AF65-F5344CB8AC3E}">
        <p14:creationId xmlns:p14="http://schemas.microsoft.com/office/powerpoint/2010/main" val="3120002382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 операторы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805551B-B470-990D-3EDE-C062CEBE3E72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7194" y="2008188"/>
            <a:ext cx="7759700" cy="3778250"/>
          </a:xfrm>
        </p:spPr>
      </p:pic>
    </p:spTree>
    <p:extLst>
      <p:ext uri="{BB962C8B-B14F-4D97-AF65-F5344CB8AC3E}">
        <p14:creationId xmlns:p14="http://schemas.microsoft.com/office/powerpoint/2010/main" val="232571564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404664"/>
            <a:ext cx="8072060" cy="6264696"/>
          </a:xfrm>
        </p:spPr>
        <p:txBody>
          <a:bodyPr>
            <a:normAutofit fontScale="92500"/>
          </a:bodyPr>
          <a:lstStyle/>
          <a:p>
            <a:pPr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формулах Excel обычно использует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относительные ссылки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Отсюда следует -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ссылки в формулах автоматически изменяются при копировании  формул в другое место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Например, если в ячейке B10 содержится формула = СУММ (В3:В9), то при копировании этой формулы в ячейку С10 она преобразуется в =СУММ (С3:С9).</a:t>
            </a:r>
          </a:p>
          <a:p>
            <a:pPr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Чтобы ссылки в формуле не изменялись при копировании формулы в другую ячейку, необходимо использовать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абсолютные ссылки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Абсолютная ссылка обозначается знаком доллара ($), который располагается перед номером строки или обозначением столбца. Например, комиссионный процент по продажам помещен в ячейку D7, тогда абсолютная ссылка на ячейку  должна выглядеть как $D$7. </a:t>
            </a:r>
          </a:p>
          <a:p>
            <a:pPr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Абсолютная строка выглядит как D$7.</a:t>
            </a:r>
          </a:p>
          <a:p>
            <a:pPr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Абсолютный столбец выглядит как $D7.</a:t>
            </a:r>
          </a:p>
        </p:txBody>
      </p:sp>
    </p:spTree>
    <p:extLst>
      <p:ext uri="{BB962C8B-B14F-4D97-AF65-F5344CB8AC3E}">
        <p14:creationId xmlns:p14="http://schemas.microsoft.com/office/powerpoint/2010/main" val="1514347357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Встроенные функции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1124744"/>
            <a:ext cx="8072060" cy="3349625"/>
          </a:xfrm>
        </p:spPr>
        <p:txBody>
          <a:bodyPr>
            <a:normAutofit/>
          </a:bodyPr>
          <a:lstStyle/>
          <a:p>
            <a:pPr marL="0" indent="27432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Формулы могут состоять не только из арифметических операторов и адресов ячеек. Часто в вычислениях приходится использовать формулы, содержащие функции.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Электронные таблицы имеют несколько сотен встроенных функций, которые подразделяются на категории: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Математические, Статистические, Финансовые, Дата и время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так далее.</a:t>
            </a:r>
          </a:p>
        </p:txBody>
      </p:sp>
      <p:pic>
        <p:nvPicPr>
          <p:cNvPr id="21508" name="Picture 2" descr="C:\Work\11а\информатика1111\30584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74369"/>
            <a:ext cx="4615546" cy="2000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80407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о функциях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1295400"/>
            <a:ext cx="8072060" cy="5562600"/>
          </a:xfrm>
        </p:spPr>
        <p:txBody>
          <a:bodyPr>
            <a:normAutofit fontScale="85000" lnSpcReduction="10000"/>
          </a:bodyPr>
          <a:lstStyle/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Функциями называют встроенные в Excel формулы;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Функций в Excel сотни: инженерные, информационные, логические, арифметические и тригонометрические, статистические, функции обработки текста, функции работы с датой и временем, функции работы с базами данных и многие-многие другие;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Функции  можно использовать как по отдельности, так и в сочетании с другими функциями и формулами;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имени каждой функции в ( ) задаются аргументы. Если функция не использует аргументы, то за её именем следуют пустые ( ) без пробела между ними;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Аргументы перечисляются через запятую;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Функция может иметь не более 30 аргументов.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2034267352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функции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1295400"/>
            <a:ext cx="8072060" cy="4869904"/>
          </a:xfrm>
        </p:spPr>
        <p:txBody>
          <a:bodyPr>
            <a:normAutofit/>
          </a:bodyPr>
          <a:lstStyle/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Щелкните ячейку, в которую хотите ввести функцию;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знак равенства, название  функции (или выберите из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Мастера функций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и открывающуюся круглую скобку;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Введите аргумент или щелкните ячейку или диапазон, которые нужно использовать при вычислении функции;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Щелкните  кнопку  ввода в строке формул или нажмите Enter. Закрывающуюся скобку Excel вставит 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49698558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Популярные функции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20A880-966E-5DF9-5227-BFF564C557A2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67544" y="1628800"/>
            <a:ext cx="7497049" cy="5504537"/>
          </a:xfrm>
        </p:spPr>
      </p:pic>
    </p:spTree>
    <p:extLst>
      <p:ext uri="{BB962C8B-B14F-4D97-AF65-F5344CB8AC3E}">
        <p14:creationId xmlns:p14="http://schemas.microsoft.com/office/powerpoint/2010/main" val="2762343476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>
                <a:solidFill>
                  <a:srgbClr val="7B9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таблицы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9"/>
            <a:ext cx="8230815" cy="2376264"/>
          </a:xfrm>
        </p:spPr>
        <p:txBody>
          <a:bodyPr>
            <a:normAutofit/>
          </a:bodyPr>
          <a:lstStyle/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Электронная таблица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работающее в диалоговом режиме приложение, хранящее и обрабатывающее данные в прямоугольных таблицах.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Электронная таблица состоит из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столбцов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строк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Заголовки столбцов обозначаются буквами или сочетаниями букв, заголовки строк — числами.</a:t>
            </a:r>
          </a:p>
          <a:p>
            <a:pPr marL="0" indent="27432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5" r="47561" b="60139"/>
          <a:stretch/>
        </p:blipFill>
        <p:spPr bwMode="auto">
          <a:xfrm>
            <a:off x="1187624" y="3933056"/>
            <a:ext cx="647301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819505"/>
      </p:ext>
    </p:extLst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5344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функций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390" y="1295400"/>
            <a:ext cx="8072060" cy="5301952"/>
          </a:xfrm>
        </p:spPr>
        <p:txBody>
          <a:bodyPr>
            <a:normAutofit fontScale="92500" lnSpcReduction="20000"/>
          </a:bodyPr>
          <a:lstStyle/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Мастер функций выводит на экран список функций, из которого пользователь может выбрать нужную функцию.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этого: 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Выделите ячейку, в которую нужно поместить функцию, и щелкните 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кнопке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на стандартной панели инструментов; 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Укажите нужный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тип функции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списке Категории. 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Выберите конкретную функцию из списка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Прочитайте описание в нижней части окна диалога, чтобы убедиться, что функция выбрана правильно, затем щелкните на ОК.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строкой формул появится окно, так называемая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палитра формул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Введите аргументы в соответствующие поля. Вы можете вводить значения или адреса ячеек вручную, можете щелкать на нужных ячейках или выделять нужные диапазоны; 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Щелкните на ОК, чтобы завершить ввод функции и поместите её в ячейку.</a:t>
            </a:r>
          </a:p>
          <a:p>
            <a:pPr indent="-34290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8">
            <a:extLst>
              <a:ext uri="{FF2B5EF4-FFF2-40B4-BE49-F238E27FC236}">
                <a16:creationId xmlns:a16="http://schemas.microsoft.com/office/drawing/2014/main" id="{876B6D82-C597-92FF-F0F9-CAF445D8B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28976" r="79843" b="67842"/>
          <a:stretch>
            <a:fillRect/>
          </a:stretch>
        </p:blipFill>
        <p:spPr bwMode="auto">
          <a:xfrm>
            <a:off x="8323450" y="1988840"/>
            <a:ext cx="448390" cy="42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132268"/>
      </p:ext>
    </p:extLst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>
                <a:solidFill>
                  <a:srgbClr val="7B9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диаграмм и графиков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7920880" cy="4738538"/>
          </a:xfrm>
        </p:spPr>
        <p:txBody>
          <a:bodyPr>
            <a:normAutofit fontScale="85000" lnSpcReduction="10000"/>
          </a:bodyPr>
          <a:lstStyle/>
          <a:p>
            <a:pPr marL="0" indent="228600" algn="just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Типы диаграмм и графиков.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Электронные таблицы позволяют визуализировать данные, размещенные на рабочем листе, в виде диаграммы или графика.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228600" algn="just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Диаграммы и графики наглядно отображают зависимости между данными, что облегчает восприятие и помогает при анализе и сравнении данных.</a:t>
            </a:r>
          </a:p>
          <a:p>
            <a:pPr marL="0" indent="228600" algn="just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Диаграммы могут быть различных типов и соответственно представлять данные в различной форме. Для каждого набора данных важно правильно подобрать тип создаваемой диаграммы. </a:t>
            </a:r>
          </a:p>
          <a:p>
            <a:pPr marL="0" indent="228600" algn="just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830118"/>
      </p:ext>
    </p:extLst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447800"/>
            <a:ext cx="7942783" cy="4651375"/>
          </a:xfrm>
        </p:spPr>
        <p:txBody>
          <a:bodyPr>
            <a:normAutofit fontScale="92500"/>
          </a:bodyPr>
          <a:lstStyle/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Диаграммы могут располагаться как на листе с данными (внедренные диаграммы), так и на отдельных листах. Диаграммы связаны с исходными данными на рабочем листе и обновляются при обновлении данных на рабочем листе.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Для создания диаграмм используется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Мастер диаграмм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Мастер диаграмм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позволяет создавать диаграмму по шагам с помощью серии диалоговых панелей. 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качестве примера рассмотрим таблицу «Цены устройств компьютера» и представим в наглядной форме долю цены каждого устройства в цене компьютера.</a:t>
            </a: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665751"/>
              </p:ext>
            </p:extLst>
          </p:nvPr>
        </p:nvGraphicFramePr>
        <p:xfrm>
          <a:off x="3687561" y="5013176"/>
          <a:ext cx="4419600" cy="815976"/>
        </p:xfrm>
        <a:graphic>
          <a:graphicData uri="http://schemas.openxmlformats.org/drawingml/2006/table">
            <a:tbl>
              <a:tblPr/>
              <a:tblGrid>
                <a:gridCol w="289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1999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2000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2002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 компьютера на базе процессора 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Pentium II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68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800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550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450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Цена компьютера на базе процессора 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Pentium III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605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1200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800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550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5625" name="Picture 1" descr="C:\Work\11а\информатика1111\IT3791_0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8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26" name="Picture 2" descr="C:\Work\11а\информатика1111\KC6302_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038191"/>
      </p:ext>
    </p:extLst>
  </p:cSld>
  <p:clrMapOvr>
    <a:masterClrMapping/>
  </p:clrMapOvr>
  <p:transition spd="slow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173416" cy="4525963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 электронная таблица — это специальная модель структурирования, представления, обработки и отображения произвольной информации, тесно связанная и с текстовыми документами, и с базами данных.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любую ячейку можно ввести исходные данные — число, текст или формулу для расчета производной информации. Ширину столбца и высоту строки можно изменять.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числовых данных таблицы могут быть построены диаграммы различного типа.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снабжена развитым аппаратом обнаружения и исправления ошибок.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В любой сфере человеческой жизни существует множество задач, в которых исходные данные и результаты должны быть представлены в табличной форме.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автоматизации расчетов в подобных задачах существует специальный класс программ, называемых табличными процессорами.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336"/>
            <a:ext cx="8229600" cy="1143000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94700"/>
            <a:ext cx="8409112" cy="14287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Табличный процессор – это комплекс взаимосвязанных программ, предназначенных для обработки электронных таблиц.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Основное назначение табличного процессора – автоматизация расчетов в табличной форме.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7"/>
          <a:stretch/>
        </p:blipFill>
        <p:spPr bwMode="auto">
          <a:xfrm>
            <a:off x="1259632" y="2223460"/>
            <a:ext cx="6336704" cy="451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229600" cy="52689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Microsoft Excel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программа для работы с электронными таблицами, созданная корпорацией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Microsoft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Microsoft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Windows,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Windows NT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 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Mac OS.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входит в состав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на сегодняшний день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одним из наиболее популярных приложений в мире.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Объектом обработки программы является файл с произвольным именем и расширением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xlsx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называется «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Рабочая книга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_golubk_opcii_okt2012-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880138"/>
            <a:ext cx="2714644" cy="2419574"/>
          </a:xfrm>
          <a:prstGeom prst="rect">
            <a:avLst/>
          </a:prstGeom>
        </p:spPr>
      </p:pic>
      <p:pic>
        <p:nvPicPr>
          <p:cNvPr id="5" name="Рисунок 4" descr="Excel-logo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167" y="3356992"/>
            <a:ext cx="3071834" cy="307183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Книга состоит из отдельных листов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электронная таблица представляет собой совокупность строк и столбцов</a:t>
            </a:r>
          </a:p>
          <a:p>
            <a:pPr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пересечении строк </a:t>
            </a: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 столбцов находится </a:t>
            </a: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ячейка, обращение </a:t>
            </a: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 которой происходит </a:t>
            </a: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 её адресу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08" r="70903" b="6377"/>
          <a:stretch/>
        </p:blipFill>
        <p:spPr bwMode="auto">
          <a:xfrm>
            <a:off x="611559" y="908720"/>
            <a:ext cx="746119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06" r="78521" b="68178"/>
          <a:stretch/>
        </p:blipFill>
        <p:spPr bwMode="auto">
          <a:xfrm>
            <a:off x="3728787" y="3789040"/>
            <a:ext cx="434525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окна программы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7776864" cy="45259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формул – для ввода текстовых числовых данных и формул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 имен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Заголовки столбцов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Заголовки строк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с ярлычками листов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548680"/>
            <a:ext cx="8158807" cy="5550495"/>
          </a:xfrm>
        </p:spPr>
        <p:txBody>
          <a:bodyPr>
            <a:normAutofit/>
          </a:bodyPr>
          <a:lstStyle/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Ячейка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место пересечения столбца и строки.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ячейка таблицы имеет свой собственный адрес.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Адрес ячейки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электронной таблицы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составляется из заго­ловка столбца и заголовка строки, например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5, ЕЗ.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Ячейка, с которой производятся какие-то действия, выделя­ется рамкой и называется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активной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>
              <a:lnSpc>
                <a:spcPct val="150000"/>
              </a:lnSpc>
              <a:spcBef>
                <a:spcPts val="0"/>
              </a:spcBef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259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0187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каждую ячейку таблицы можно внести данные:</a:t>
            </a:r>
          </a:p>
          <a:p>
            <a:pPr marL="742950" indent="-74295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аваепнргол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143248"/>
            <a:ext cx="4308561" cy="2214578"/>
          </a:xfrm>
          <a:prstGeom prst="rect">
            <a:avLst/>
          </a:prstGeom>
        </p:spPr>
      </p:pic>
      <p:sp>
        <p:nvSpPr>
          <p:cNvPr id="5" name="Выноска 1 4"/>
          <p:cNvSpPr/>
          <p:nvPr/>
        </p:nvSpPr>
        <p:spPr>
          <a:xfrm>
            <a:off x="6929454" y="2428868"/>
            <a:ext cx="1643074" cy="500066"/>
          </a:xfrm>
          <a:prstGeom prst="borderCallout1">
            <a:avLst>
              <a:gd name="adj1" fmla="val 25417"/>
              <a:gd name="adj2" fmla="val -1060"/>
              <a:gd name="adj3" fmla="val 335483"/>
              <a:gd name="adj4" fmla="val -71849"/>
            </a:avLst>
          </a:prstGeom>
          <a:solidFill>
            <a:schemeClr val="tx1">
              <a:lumMod val="95000"/>
              <a:lumOff val="5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</a:t>
            </a:r>
          </a:p>
        </p:txBody>
      </p:sp>
      <p:sp>
        <p:nvSpPr>
          <p:cNvPr id="6" name="Выноска 1 5"/>
          <p:cNvSpPr/>
          <p:nvPr/>
        </p:nvSpPr>
        <p:spPr>
          <a:xfrm>
            <a:off x="5643570" y="5500702"/>
            <a:ext cx="1928826" cy="785818"/>
          </a:xfrm>
          <a:prstGeom prst="borderCallout1">
            <a:avLst>
              <a:gd name="adj1" fmla="val 34601"/>
              <a:gd name="adj2" fmla="val -1344"/>
              <a:gd name="adj3" fmla="val -80226"/>
              <a:gd name="adj4" fmla="val -42284"/>
            </a:avLst>
          </a:prstGeom>
          <a:solidFill>
            <a:schemeClr val="tx1">
              <a:lumMod val="95000"/>
              <a:lumOff val="5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Формулу</a:t>
            </a:r>
          </a:p>
        </p:txBody>
      </p:sp>
      <p:sp>
        <p:nvSpPr>
          <p:cNvPr id="7" name="Выноска 1 6"/>
          <p:cNvSpPr/>
          <p:nvPr/>
        </p:nvSpPr>
        <p:spPr>
          <a:xfrm>
            <a:off x="1571604" y="2285992"/>
            <a:ext cx="1428760" cy="500066"/>
          </a:xfrm>
          <a:prstGeom prst="borderCallout1">
            <a:avLst>
              <a:gd name="adj1" fmla="val 102559"/>
              <a:gd name="adj2" fmla="val 41000"/>
              <a:gd name="adj3" fmla="val 213452"/>
              <a:gd name="adj4" fmla="val 100999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Текст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1375</Words>
  <Application>Microsoft Office PowerPoint</Application>
  <PresentationFormat>Экран (4:3)</PresentationFormat>
  <Paragraphs>130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</vt:lpstr>
      <vt:lpstr>Times New Roman</vt:lpstr>
      <vt:lpstr>Wingdings</vt:lpstr>
      <vt:lpstr>Wingdings 2</vt:lpstr>
      <vt:lpstr>Соседство</vt:lpstr>
      <vt:lpstr>Табличный процессор  MS Excel </vt:lpstr>
      <vt:lpstr>Электронные таблицы</vt:lpstr>
      <vt:lpstr>Презентация PowerPoint</vt:lpstr>
      <vt:lpstr>Назначение</vt:lpstr>
      <vt:lpstr>Презентация PowerPoint</vt:lpstr>
      <vt:lpstr>Презентация PowerPoint</vt:lpstr>
      <vt:lpstr>Элементы окна программы</vt:lpstr>
      <vt:lpstr>Презентация PowerPoint</vt:lpstr>
      <vt:lpstr>Презентация PowerPoint</vt:lpstr>
      <vt:lpstr>Относительные и абсолютные ссылки</vt:lpstr>
      <vt:lpstr>Презентация PowerPoint</vt:lpstr>
      <vt:lpstr>Формулы в электронных таблицах</vt:lpstr>
      <vt:lpstr>Ввод формулы</vt:lpstr>
      <vt:lpstr>Арифметические операторы</vt:lpstr>
      <vt:lpstr>Презентация PowerPoint</vt:lpstr>
      <vt:lpstr>Встроенные функции </vt:lpstr>
      <vt:lpstr>Все о функциях</vt:lpstr>
      <vt:lpstr>Ввод функции</vt:lpstr>
      <vt:lpstr>Популярные функции</vt:lpstr>
      <vt:lpstr>Мастер функций</vt:lpstr>
      <vt:lpstr>Построение диаграмм и графиков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обработки числовой информации. Табличный процессор MS Excel</dc:title>
  <dc:creator>Полина Полина</dc:creator>
  <cp:lastModifiedBy>Полина Полина</cp:lastModifiedBy>
  <cp:revision>38</cp:revision>
  <dcterms:created xsi:type="dcterms:W3CDTF">2014-04-25T14:46:26Z</dcterms:created>
  <dcterms:modified xsi:type="dcterms:W3CDTF">2023-10-27T03:46:33Z</dcterms:modified>
</cp:coreProperties>
</file>