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7"/>
  </p:notesMasterIdLst>
  <p:handoutMasterIdLst>
    <p:handoutMasterId r:id="rId18"/>
  </p:handoutMasterIdLst>
  <p:sldIdLst>
    <p:sldId id="256" r:id="rId3"/>
    <p:sldId id="281" r:id="rId4"/>
    <p:sldId id="283" r:id="rId5"/>
    <p:sldId id="282" r:id="rId6"/>
    <p:sldId id="284" r:id="rId7"/>
    <p:sldId id="285" r:id="rId8"/>
    <p:sldId id="287" r:id="rId9"/>
    <p:sldId id="286" r:id="rId10"/>
    <p:sldId id="288" r:id="rId11"/>
    <p:sldId id="289" r:id="rId12"/>
    <p:sldId id="292" r:id="rId13"/>
    <p:sldId id="293" r:id="rId14"/>
    <p:sldId id="294" r:id="rId15"/>
    <p:sldId id="290" r:id="rId16"/>
  </p:sldIdLst>
  <p:sldSz cx="12192000" cy="6858000"/>
  <p:notesSz cx="68087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1C9C9-F495-41FD-AFB5-4776F666AE46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50475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7" y="9431600"/>
            <a:ext cx="2950475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27F70-FFEC-460C-B24C-135DB344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68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7B181-DC29-4937-88CA-C36855FAA34E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4538"/>
            <a:ext cx="6618288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16661"/>
            <a:ext cx="544703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31599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C24A6-83E0-42A3-AEA2-E55A34993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789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Плодородие – способность почвы обеспечивать растения необходимым количеством питательных веществ, водой, воздухом.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D10162-A872-45E7-BC1F-D07EA1B8A6F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141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52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782050" algn="l"/>
              </a:tabLs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Очень часто мы слышим термин рН почвы, но даже не осознаем насколько в действительности он важен.</a:t>
            </a:r>
          </a:p>
          <a:p>
            <a:pPr marL="952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782050" algn="l"/>
              </a:tabLs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Дело в том, что вода, попадая в почву, растворяет металлы, минералы, микро- и макро- элементы и затем виде солевого раствора поглощается корнями растений. При нейтральной реакции почвы  (рН около 7) почти все минералы обладают очень высокой растворимостью в воде. Некоторые элементы, такие как кальций и магний растворяются в основном в щелочных или слабощелочных растворах (рН&gt; 7), именно поэтому такие почвы называют еще и известковыми. В почвах кислых, с показателем рН&lt;7, микроэлементы железо, марганец, алюминий и медь осаждаются в виде нерастворимых солей, что делает их недоступными для растений. Именно поэтому для агротехники канн оптимальными являются почвы с показателем кислотности рН = 6,5-7. Кроме того в щелочных почвах при большом засолении большинству</a:t>
            </a:r>
            <a:r>
              <a:rPr lang="ru-RU" b="1" baseline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растений становится недоступной вода, так как осмотическое давление почвы превышает давление в тканях растений и всасывание воды становится невозможным.</a:t>
            </a: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D10162-A872-45E7-BC1F-D07EA1B8A6F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405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1104840" y="365040"/>
            <a:ext cx="8053200" cy="4253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6" name="Рисунок 75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104840" y="365040"/>
            <a:ext cx="8053200" cy="4253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 rot="18919200">
            <a:off x="-547560" y="792360"/>
            <a:ext cx="1846440" cy="768240"/>
          </a:xfrm>
          <a:custGeom>
            <a:avLst/>
            <a:gdLst/>
            <a:ahLst/>
            <a:cxnLst/>
            <a:rect l="0" t="0" r="r" b="b"/>
            <a:pathLst>
              <a:path w="21601" h="21601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</a:path>
            </a:pathLst>
          </a:cu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" name="Рисунок 9"/>
          <p:cNvPicPr/>
          <p:nvPr/>
        </p:nvPicPr>
        <p:blipFill>
          <a:blip r:embed="rId14"/>
          <a:stretch/>
        </p:blipFill>
        <p:spPr>
          <a:xfrm>
            <a:off x="10190520" y="258840"/>
            <a:ext cx="1675440" cy="626400"/>
          </a:xfrm>
          <a:prstGeom prst="rect">
            <a:avLst/>
          </a:prstGeom>
          <a:ln w="12600"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45720" tIns="45000" rIns="45720" bIns="45000" anchor="b"/>
          <a:lstStyle/>
          <a:p>
            <a:pPr algn="ctr">
              <a:lnSpc>
                <a:spcPct val="100000"/>
              </a:lnSpc>
            </a:pPr>
            <a:r>
              <a:rPr lang="en-US" sz="6000" b="1" strike="noStrike">
                <a:solidFill>
                  <a:srgbClr val="333E48"/>
                </a:solidFill>
                <a:latin typeface="Arial"/>
                <a:ea typeface="Arial"/>
              </a:rPr>
              <a:t>Click to edit the title text formatТекст заголовка</a:t>
            </a:r>
            <a:endParaRPr/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</p:spPr>
        <p:txBody>
          <a:bodyPr lIns="45720" tIns="45000" rIns="45720" bIns="45000"/>
          <a:lstStyle/>
          <a:p>
            <a:pPr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Seventh Outline LevelУровень текста 1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2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3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4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5</a:t>
            </a:r>
            <a:endParaRPr/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5892840" y="6172200"/>
            <a:ext cx="2844360" cy="367920"/>
          </a:xfrm>
          <a:prstGeom prst="rect">
            <a:avLst/>
          </a:prstGeom>
        </p:spPr>
        <p:txBody>
          <a:bodyPr lIns="45720" tIns="45000" rIns="45720" bIns="45000" anchor="ctr"/>
          <a:lstStyle/>
          <a:p>
            <a:pPr algn="r">
              <a:lnSpc>
                <a:spcPct val="100000"/>
              </a:lnSpc>
            </a:pPr>
            <a:fld id="{271787F2-DCDA-4F09-A70B-F60D6D3A0951}" type="slidenum">
              <a:rPr lang="en-US" sz="1200" strike="noStrike">
                <a:solidFill>
                  <a:srgbClr val="000000"/>
                </a:solidFill>
                <a:latin typeface="Calibri"/>
                <a:ea typeface="Calibri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 rot="18919200">
            <a:off x="-547560" y="792360"/>
            <a:ext cx="1846440" cy="768240"/>
          </a:xfrm>
          <a:custGeom>
            <a:avLst/>
            <a:gdLst/>
            <a:ahLst/>
            <a:cxnLst/>
            <a:rect l="0" t="0" r="r" b="b"/>
            <a:pathLst>
              <a:path w="21601" h="21601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</a:path>
            </a:pathLst>
          </a:cu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" name="Рисунок 9"/>
          <p:cNvPicPr/>
          <p:nvPr/>
        </p:nvPicPr>
        <p:blipFill>
          <a:blip r:embed="rId14"/>
          <a:stretch/>
        </p:blipFill>
        <p:spPr>
          <a:xfrm>
            <a:off x="10190520" y="258840"/>
            <a:ext cx="1675440" cy="626400"/>
          </a:xfrm>
          <a:prstGeom prst="rect">
            <a:avLst/>
          </a:prstGeom>
          <a:ln w="12600">
            <a:noFill/>
          </a:ln>
        </p:spPr>
      </p:pic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45720" tIns="45000" rIns="45720" bIns="45000" anchor="ctr"/>
          <a:lstStyle/>
          <a:p>
            <a:pPr>
              <a:lnSpc>
                <a:spcPct val="90000"/>
              </a:lnSpc>
            </a:pPr>
            <a:r>
              <a:rPr lang="en-US" sz="3200" b="1" strike="noStrike">
                <a:solidFill>
                  <a:srgbClr val="333E48"/>
                </a:solidFill>
                <a:latin typeface="Arial"/>
                <a:ea typeface="Arial"/>
              </a:rPr>
              <a:t>Click to edit the title text formatТекст заголовка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45720" tIns="45000" rIns="45720" bIns="45000"/>
          <a:lstStyle/>
          <a:p>
            <a:pPr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Seventh Outline LevelУровень текста 1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2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3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4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5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sldNum"/>
          </p:nvPr>
        </p:nvSpPr>
        <p:spPr>
          <a:xfrm>
            <a:off x="11746440" y="6362640"/>
            <a:ext cx="343440" cy="357840"/>
          </a:xfrm>
          <a:prstGeom prst="rect">
            <a:avLst/>
          </a:prstGeom>
        </p:spPr>
        <p:txBody>
          <a:bodyPr lIns="45720" tIns="45000" rIns="45720" bIns="45000"/>
          <a:lstStyle/>
          <a:p>
            <a:pPr algn="r">
              <a:lnSpc>
                <a:spcPct val="100000"/>
              </a:lnSpc>
            </a:pPr>
            <a:fld id="{311E6999-747A-48F2-A478-2DC07ACFC5E0}" type="slidenum">
              <a:rPr lang="en-US" strike="noStrike">
                <a:solidFill>
                  <a:srgbClr val="FF0000"/>
                </a:solidFill>
                <a:latin typeface="Calibri"/>
                <a:ea typeface="Calibri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1919536" y="1298276"/>
            <a:ext cx="9308880" cy="5196124"/>
          </a:xfrm>
          <a:prstGeom prst="rect">
            <a:avLst/>
          </a:prstGeom>
          <a:noFill/>
          <a:ln w="12600">
            <a:noFill/>
          </a:ln>
        </p:spPr>
        <p:txBody>
          <a:bodyPr lIns="45720" tIns="45000" rIns="45720" bIns="45000"/>
          <a:lstStyle/>
          <a:p>
            <a:pPr algn="ctr">
              <a:lnSpc>
                <a:spcPct val="100000"/>
              </a:lnSpc>
            </a:pPr>
            <a:r>
              <a:rPr lang="ru-RU" sz="4000" b="1" strike="noStrike" dirty="0" smtClean="0">
                <a:solidFill>
                  <a:srgbClr val="FF0000"/>
                </a:solidFill>
                <a:latin typeface="Arial"/>
                <a:ea typeface="Arial"/>
              </a:rPr>
              <a:t>Внеурочное занятие </a:t>
            </a:r>
            <a:r>
              <a:rPr lang="en-US" sz="4000" b="1" strike="noStrike" dirty="0" smtClean="0">
                <a:solidFill>
                  <a:srgbClr val="FF0000"/>
                </a:solidFill>
                <a:latin typeface="Arial"/>
                <a:ea typeface="Arial"/>
              </a:rPr>
              <a:t> </a:t>
            </a:r>
            <a:r>
              <a:rPr lang="en-US" sz="4000" b="1" strike="noStrike" dirty="0">
                <a:solidFill>
                  <a:srgbClr val="FF0000"/>
                </a:solidFill>
                <a:latin typeface="Arial"/>
                <a:ea typeface="Arial"/>
              </a:rPr>
              <a:t>
</a:t>
            </a:r>
            <a:r>
              <a:rPr lang="ru-RU" sz="4000" b="1" strike="noStrike" dirty="0" smtClean="0">
                <a:solidFill>
                  <a:srgbClr val="FF0000"/>
                </a:solidFill>
                <a:latin typeface="Arial"/>
                <a:ea typeface="Arial"/>
              </a:rPr>
              <a:t>по теме </a:t>
            </a:r>
            <a:r>
              <a:rPr lang="en-US" sz="4000" b="1" strike="noStrike" dirty="0" smtClean="0">
                <a:solidFill>
                  <a:srgbClr val="FF0000"/>
                </a:solidFill>
                <a:latin typeface="Arial"/>
                <a:ea typeface="Arial"/>
              </a:rPr>
              <a:t>«</a:t>
            </a:r>
            <a:r>
              <a:rPr lang="ru-RU" sz="4000" b="1" strike="noStrike" dirty="0" smtClean="0">
                <a:solidFill>
                  <a:srgbClr val="FF0000"/>
                </a:solidFill>
                <a:latin typeface="Arial"/>
                <a:ea typeface="Arial"/>
              </a:rPr>
              <a:t>Кислотность почвы</a:t>
            </a:r>
            <a:r>
              <a:rPr lang="en-US" sz="4000" b="1" strike="noStrike" dirty="0" smtClean="0">
                <a:solidFill>
                  <a:srgbClr val="FF0000"/>
                </a:solidFill>
                <a:latin typeface="Arial"/>
                <a:ea typeface="Arial"/>
              </a:rPr>
              <a:t>» </a:t>
            </a:r>
            <a:endParaRPr lang="ru-RU" sz="4000" b="1" dirty="0">
              <a:solidFill>
                <a:srgbClr val="FF0000"/>
              </a:solidFill>
              <a:latin typeface="Arial"/>
              <a:ea typeface="Arial"/>
            </a:endParaRPr>
          </a:p>
          <a:p>
            <a:pPr algn="ctr">
              <a:lnSpc>
                <a:spcPct val="100000"/>
              </a:lnSpc>
            </a:pPr>
            <a:endParaRPr lang="ru-RU" sz="4000" b="1" dirty="0" smtClean="0">
              <a:solidFill>
                <a:srgbClr val="FF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МОБУ «</a:t>
            </a:r>
            <a:r>
              <a:rPr lang="ru-RU" sz="4000" b="1" dirty="0" err="1" smtClean="0">
                <a:solidFill>
                  <a:srgbClr val="FF0000"/>
                </a:solidFill>
                <a:latin typeface="Arial"/>
              </a:rPr>
              <a:t>Желтинская</a:t>
            </a: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 СОШ»</a:t>
            </a:r>
          </a:p>
          <a:p>
            <a:pPr algn="ctr">
              <a:lnSpc>
                <a:spcPct val="100000"/>
              </a:lnSpc>
            </a:pPr>
            <a:r>
              <a:rPr lang="ru-RU" sz="4000" b="1" dirty="0" err="1" smtClean="0">
                <a:solidFill>
                  <a:srgbClr val="FF0000"/>
                </a:solidFill>
                <a:latin typeface="Arial"/>
              </a:rPr>
              <a:t>Саракташского</a:t>
            </a: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 района</a:t>
            </a:r>
          </a:p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Оренбургской области</a:t>
            </a:r>
          </a:p>
          <a:p>
            <a:pPr algn="ctr">
              <a:lnSpc>
                <a:spcPct val="100000"/>
              </a:lnSpc>
            </a:pPr>
            <a:endParaRPr lang="ru-RU" sz="4000" b="1" dirty="0">
              <a:solidFill>
                <a:srgbClr val="FF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Arial"/>
              </a:rPr>
              <a:t>Учитель химии </a:t>
            </a:r>
            <a:r>
              <a:rPr lang="ru-RU" sz="3200" b="1" dirty="0" err="1" smtClean="0">
                <a:solidFill>
                  <a:srgbClr val="FF0000"/>
                </a:solidFill>
                <a:latin typeface="Arial"/>
              </a:rPr>
              <a:t>Кужакова</a:t>
            </a:r>
            <a:r>
              <a:rPr lang="ru-RU" sz="3200" b="1" dirty="0" smtClean="0">
                <a:solidFill>
                  <a:srgbClr val="FF0000"/>
                </a:solidFill>
                <a:latin typeface="Arial"/>
              </a:rPr>
              <a:t> Раиса </a:t>
            </a:r>
            <a:r>
              <a:rPr lang="ru-RU" sz="3200" b="1" dirty="0" err="1" smtClean="0">
                <a:solidFill>
                  <a:srgbClr val="FF0000"/>
                </a:solidFill>
                <a:latin typeface="Arial"/>
              </a:rPr>
              <a:t>Гайсеевна</a:t>
            </a:r>
            <a:endParaRPr lang="ru-RU" sz="3200" b="1" dirty="0" smtClean="0">
              <a:solidFill>
                <a:srgbClr val="FF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sz="4000" dirty="0">
              <a:solidFill>
                <a:srgbClr val="FF0000"/>
              </a:solidFill>
            </a:endParaRPr>
          </a:p>
        </p:txBody>
      </p:sp>
      <p:pic>
        <p:nvPicPr>
          <p:cNvPr id="79" name="Рисунок 3"/>
          <p:cNvPicPr/>
          <p:nvPr/>
        </p:nvPicPr>
        <p:blipFill>
          <a:blip r:embed="rId2"/>
          <a:srcRect t="528322" b="821350"/>
          <a:stretch/>
        </p:blipFill>
        <p:spPr>
          <a:xfrm>
            <a:off x="7295400" y="5520960"/>
            <a:ext cx="1845720" cy="973440"/>
          </a:xfrm>
          <a:prstGeom prst="rect">
            <a:avLst/>
          </a:prstGeom>
          <a:ln w="12600">
            <a:noFill/>
          </a:ln>
        </p:spPr>
      </p:pic>
      <p:sp>
        <p:nvSpPr>
          <p:cNvPr id="83" name="CustomShape 2"/>
          <p:cNvSpPr/>
          <p:nvPr/>
        </p:nvSpPr>
        <p:spPr>
          <a:xfrm rot="18919200">
            <a:off x="-1047240" y="4355640"/>
            <a:ext cx="3535560" cy="1471680"/>
          </a:xfrm>
          <a:custGeom>
            <a:avLst/>
            <a:gdLst/>
            <a:ahLst/>
            <a:cxnLst/>
            <a:rect l="0" t="0" r="r" b="b"/>
            <a:pathLst>
              <a:path w="21601" h="21601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</a:path>
            </a:pathLst>
          </a:cu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ransition spd="slow" advTm="8099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8053388" cy="917575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кислотности почвы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доломитовая мука;</a:t>
            </a:r>
            <a:endParaRPr lang="ru-RU" sz="28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известь (известкование);</a:t>
            </a:r>
            <a:endParaRPr lang="ru-RU" sz="28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зола/ древесный пепел (</a:t>
            </a:r>
            <a:r>
              <a:rPr lang="ru-RU" sz="3600" b="1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золирование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8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 и гипс;</a:t>
            </a:r>
            <a:endParaRPr lang="ru-RU" sz="28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комплексные препараты-</a:t>
            </a:r>
            <a:r>
              <a:rPr lang="ru-RU" sz="3600" b="1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раскислители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8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b="1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сидераты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74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скисление почвы доломитовой (известняковой) муко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836712"/>
            <a:ext cx="8928992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526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весть для раскисления почв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908720"/>
            <a:ext cx="9505056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612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53580"/>
            <a:ext cx="8385448" cy="62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3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7560840" cy="461632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вам хороших урожаев на грядке!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90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8" descr="F:\13759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61" y="1628800"/>
            <a:ext cx="914400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99456" y="333375"/>
            <a:ext cx="9001000" cy="1682750"/>
          </a:xfrm>
          <a:ln>
            <a:miter lim="800000"/>
            <a:headEnd/>
            <a:tailEnd/>
          </a:ln>
          <a:ex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Почва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верхний плодородный слой земли, на котором растут или могут расти растения.</a:t>
            </a:r>
            <a:r>
              <a:rPr lang="ru-RU" sz="1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1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524000" y="4190311"/>
            <a:ext cx="9144000" cy="52322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Далее идёт переходный слой – менее плодородный</a:t>
            </a:r>
            <a:endParaRPr lang="ru-RU" sz="28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524000" y="3284539"/>
            <a:ext cx="9144000" cy="7302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423592" y="5013176"/>
            <a:ext cx="7272808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нижний </a:t>
            </a:r>
            <a:r>
              <a:rPr lang="ru-RU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слой – это горная </a:t>
            </a:r>
            <a:r>
              <a:rPr lang="ru-RU" sz="2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порода</a:t>
            </a:r>
            <a:endParaRPr lang="ru-RU" sz="28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524000" y="5445126"/>
            <a:ext cx="9144000" cy="7302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80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Прямоугольник 6"/>
          <p:cNvSpPr>
            <a:spLocks noChangeArrowheads="1"/>
          </p:cNvSpPr>
          <p:nvPr/>
        </p:nvSpPr>
        <p:spPr bwMode="auto">
          <a:xfrm>
            <a:off x="6311900" y="1"/>
            <a:ext cx="43561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840" y="260648"/>
            <a:ext cx="9095616" cy="1296144"/>
          </a:xfrm>
          <a:solidFill>
            <a:schemeClr val="bg1"/>
          </a:solidFill>
          <a:ln>
            <a:solidFill>
              <a:srgbClr val="4A452A"/>
            </a:solidFill>
            <a:miter lim="800000"/>
            <a:headEnd/>
            <a:tailEnd/>
          </a:ln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</a:rPr>
              <a:t/>
            </a:r>
            <a:br>
              <a:rPr 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</a:rPr>
            </a:b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</a:rPr>
              <a:t>Свойство </a:t>
            </a: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</a:rPr>
              <a:t>почвы: кислотность-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-это способность почвы проявлять свойства кислот, вызванная наличием ионов водорода (Н)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44072" y="6165304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Calibri"/>
              </a:rPr>
              <a:t>,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 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838399"/>
            <a:ext cx="9972997" cy="471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9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951600" cy="133576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Реакция почвенного раствора в них зависит от 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концентрации в нем Н+ 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7" y="2438746"/>
            <a:ext cx="8064897" cy="430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6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39;p21" descr="F:\Инструменты\2 реферат\картинки\01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26200" y="1700808"/>
            <a:ext cx="5270400" cy="44757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>
          <a:xfrm>
            <a:off x="698760" y="3140968"/>
            <a:ext cx="5131080" cy="207504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4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актуальную (или активную)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4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потенциальную (скрытую): подразделяется на обменную и гидролитическую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Различают следующие виды почвенной кислотности: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5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080" y="152636"/>
            <a:ext cx="9290368" cy="63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6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288" y="2103977"/>
            <a:ext cx="7530823" cy="3794125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универсальной лакмусовой бумаги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63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08920"/>
            <a:ext cx="3963847" cy="3318570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/>
          </p:nvPr>
        </p:nvSpPr>
        <p:spPr>
          <a:xfrm>
            <a:off x="911424" y="1484784"/>
            <a:ext cx="9867168" cy="955296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метода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Алямовского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Н.И.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480" y="298664"/>
            <a:ext cx="8053200" cy="917280"/>
          </a:xfrm>
        </p:spPr>
        <p:txBody>
          <a:bodyPr/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определения кислотности почвы</a:t>
            </a:r>
            <a:endParaRPr lang="ru-RU" sz="32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970" y="2852850"/>
            <a:ext cx="4200128" cy="315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9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рН датчика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556792"/>
            <a:ext cx="6264696" cy="468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6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127</Words>
  <Application>Microsoft Office PowerPoint</Application>
  <PresentationFormat>Широкоэкранный</PresentationFormat>
  <Paragraphs>37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DejaVu Sans</vt:lpstr>
      <vt:lpstr>StarSymbol</vt:lpstr>
      <vt:lpstr>Symbol</vt:lpstr>
      <vt:lpstr>Times New Roman</vt:lpstr>
      <vt:lpstr>Office Theme</vt:lpstr>
      <vt:lpstr>Office Theme</vt:lpstr>
      <vt:lpstr>Презентация PowerPoint</vt:lpstr>
      <vt:lpstr>Почва – это верхний плодородный слой земли, на котором растут или могут расти растения. </vt:lpstr>
      <vt:lpstr> Свойство почвы: кислотность--это способность почвы проявлять свойства кислот, вызванная наличием ионов водорода (Н) </vt:lpstr>
      <vt:lpstr> Реакция почвенного раствора в них зависит от  концентрации в нем Н+  </vt:lpstr>
      <vt:lpstr>Презентация PowerPoint</vt:lpstr>
      <vt:lpstr>Презентация PowerPoint</vt:lpstr>
      <vt:lpstr>С помощью универсальной лакмусовой бумаги</vt:lpstr>
      <vt:lpstr>Методы определения кислотности почвы</vt:lpstr>
      <vt:lpstr>С помощью рН датчика </vt:lpstr>
      <vt:lpstr>Снижение кислотности почвы </vt:lpstr>
      <vt:lpstr>Презентация PowerPoint</vt:lpstr>
      <vt:lpstr>Презентация PowerPoint</vt:lpstr>
      <vt:lpstr>Презентация PowerPoint</vt:lpstr>
      <vt:lpstr>Желаю вам хороших урожаев на грядке!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54</cp:revision>
  <cp:lastPrinted>2023-02-15T10:46:05Z</cp:lastPrinted>
  <dcterms:modified xsi:type="dcterms:W3CDTF">2023-02-15T11:48:29Z</dcterms:modified>
</cp:coreProperties>
</file>