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7" r:id="rId10"/>
    <p:sldId id="264" r:id="rId11"/>
    <p:sldId id="266" r:id="rId12"/>
    <p:sldId id="268" r:id="rId13"/>
    <p:sldId id="269" r:id="rId14"/>
    <p:sldId id="270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4" autoAdjust="0"/>
    <p:restoredTop sz="94660"/>
  </p:normalViewPr>
  <p:slideViewPr>
    <p:cSldViewPr snapToGrid="0">
      <p:cViewPr varScale="1">
        <p:scale>
          <a:sx n="163" d="100"/>
          <a:sy n="163" d="100"/>
        </p:scale>
        <p:origin x="144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7300057-A024-4551-A021-2DB2A7D1C57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7083108-B985-407A-B498-B24813B2818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EF0E307-35D8-4C7E-8B20-2AC38FBC84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D2CEB-CF44-4530-8C38-4BECC0C415FF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3AC581B-9EB9-48BA-9241-B986E26A18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1E1AB8E-108E-4B89-979D-FF51CBB2C3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5143C-6D68-4FEE-B612-A417CC2676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03001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5CAEA0E-46B0-4FD2-BB11-7332CCFB79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5F71D81-8A64-441E-B09F-F63ACD0CEB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35A063F-F8DC-4551-AAAF-46B4203159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D2CEB-CF44-4530-8C38-4BECC0C415FF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F105440-71A1-4D74-93BC-7A4B3A3C53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857AEF4-0A91-40D1-B966-74A0A5D932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5143C-6D68-4FEE-B612-A417CC2676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06696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8B7688EC-5815-486E-BBCD-6DC189FAF57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4B2987F-C3E7-4804-AC85-C8722F997D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B555C05-304D-421D-9AB2-729946F3A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D2CEB-CF44-4530-8C38-4BECC0C415FF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694B8AB-D224-425D-AACB-77630B3186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7A04E2A-5A2C-432E-9BB1-8716CFCFEE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5143C-6D68-4FEE-B612-A417CC2676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72636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A59ECC2-D6B2-450F-9202-B47A2F2245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608437B-3DA8-4149-8858-B75CEDECBE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BEBF6B4-9932-4D25-9F1D-5D9617DEC3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D2CEB-CF44-4530-8C38-4BECC0C415FF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7AAD6E8-91A7-4C0F-BEC5-2278F26ABC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13218D3-4AA7-45C9-BAB1-9CBD22FF7B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5143C-6D68-4FEE-B612-A417CC2676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52490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CA543AC-DE62-4A3A-A179-D265E7027E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57778FC-6E5A-44C3-B271-960B2FA11B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DB68F8E-25B0-4B53-AE40-D83135F5D3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D2CEB-CF44-4530-8C38-4BECC0C415FF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6D3C600-B5BF-4DA1-B76D-50EBB2E5D7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8045AF7-4A3E-4FF6-98C9-0F722F46FE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5143C-6D68-4FEE-B612-A417CC2676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55629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D483C8C-31C6-4F4A-AC11-721C885C4E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1065A51-691D-4C37-9251-5102DD1F251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7A8818F-3A86-4C93-9AB9-42F0ADF9BF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D3F3BB6-78C4-4873-A6FB-E622AB4AA1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D2CEB-CF44-4530-8C38-4BECC0C415FF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D46C50E-6D5E-4717-A237-576161E8AE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C3D8457-B50E-4B3B-BA91-E2C02DF8CA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5143C-6D68-4FEE-B612-A417CC2676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99783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02305B3-1137-419E-A1A0-DD4922FAE9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6964BD5-5364-400B-A18C-4EB3A057C0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0FD6BB5-9E95-429B-B2AE-B440B3116E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D102C51D-5D06-401D-97DF-1AB2183EF57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DF33C359-5715-4648-AF3A-BB8766717F5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E062434B-03C9-42BF-A350-EC5DEEC304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D2CEB-CF44-4530-8C38-4BECC0C415FF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52529F5C-A695-4FAD-B5D5-890B1A41EF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B3AE903B-B950-42B1-8925-126E7E1590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5143C-6D68-4FEE-B612-A417CC2676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8786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374E40-C9BB-497E-8677-DFFE669C36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3CDCA8FC-940D-4123-9030-AF730FD17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D2CEB-CF44-4530-8C38-4BECC0C415FF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5727AFDD-B930-4281-B784-781FF68E6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EC98A473-5197-4E6B-8717-F8059E94C7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5143C-6D68-4FEE-B612-A417CC2676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32484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92ECF94D-3A4C-434F-B2C0-5B92EBD9E9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D2CEB-CF44-4530-8C38-4BECC0C415FF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1AD6E22A-2E24-47EB-B99E-23FEC27DB3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4BFA47D4-FC64-4914-8F56-2447636FD4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5143C-6D68-4FEE-B612-A417CC2676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04502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84B5BB-5223-4309-B7EB-4440C0E021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35E4D86-D5D8-4AB1-8D17-3D0EE7023C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BD02D54-0396-4357-8EB1-E3A95EB8E3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CE8B0EA-5E30-4729-AF8B-F34B657CA1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D2CEB-CF44-4530-8C38-4BECC0C415FF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A13083B-7894-4751-B96A-C8F520CD68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72C86CF-31DE-4853-AA05-51B0689E1B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5143C-6D68-4FEE-B612-A417CC2676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28552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67A9A0-07E8-4B9D-8516-CC1F7F8609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F1EC5474-FAB0-4653-ACB9-9535938732F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2C3DAF3-5576-428F-B819-46333523D7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6D9E340-6059-4AE3-B4C3-E8502274E8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D2CEB-CF44-4530-8C38-4BECC0C415FF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5B4C82F-86D6-42D1-A3B5-874CE48950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A5D8A51-3E62-4431-BE72-196AE0801B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5143C-6D68-4FEE-B612-A417CC2676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31169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6D617E4-D731-4295-A235-2F8C779047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143F9D8-DE3B-4DF1-86B4-D67CB4EC99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B7BD3AC-3D40-4359-AD7C-E22AFE0E31D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D2CEB-CF44-4530-8C38-4BECC0C415FF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DF08EFB-80DD-4E0F-8126-0CF4B2C858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455E2C7-2E55-4B32-A309-A47372DBD6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75143C-6D68-4FEE-B612-A417CC2676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0879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8A94871E-96FC-4ADE-815B-41A636E34F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776A897-35B4-4C9D-94E8-1D315BD989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4446" y="320040"/>
            <a:ext cx="6928461" cy="3892669"/>
          </a:xfrm>
        </p:spPr>
        <p:txBody>
          <a:bodyPr>
            <a:normAutofit/>
          </a:bodyPr>
          <a:lstStyle/>
          <a:p>
            <a:r>
              <a:rPr lang="ru-RU" sz="6600" dirty="0"/>
              <a:t>Система образования СССР 1917-1937 гг.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4476F5A-B69B-4AEC-B96D-86882F0850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0080" y="4631161"/>
            <a:ext cx="6692827" cy="1569486"/>
          </a:xfrm>
        </p:spPr>
        <p:txBody>
          <a:bodyPr>
            <a:normAutofit lnSpcReduction="10000"/>
          </a:bodyPr>
          <a:lstStyle/>
          <a:p>
            <a:pPr algn="r"/>
            <a:r>
              <a:rPr lang="ru-RU" dirty="0"/>
              <a:t>Выполнил: Аверичев Е. Л.</a:t>
            </a:r>
          </a:p>
          <a:p>
            <a:pPr algn="r"/>
            <a:r>
              <a:rPr lang="ru-RU" dirty="0"/>
              <a:t>Учитель биологии и географии МБОУ «Общеобразовательная школа № 100»</a:t>
            </a:r>
          </a:p>
          <a:p>
            <a:pPr algn="r"/>
            <a:r>
              <a:rPr lang="ru-RU" dirty="0"/>
              <a:t>Аспирант ИРОК.</a:t>
            </a:r>
          </a:p>
        </p:txBody>
      </p:sp>
      <p:sp>
        <p:nvSpPr>
          <p:cNvPr id="12" name="sketch line">
            <a:extLst>
              <a:ext uri="{FF2B5EF4-FFF2-40B4-BE49-F238E27FC236}">
                <a16:creationId xmlns:a16="http://schemas.microsoft.com/office/drawing/2014/main" id="{3FCFB1DE-0B7E-48CC-BA90-B2AB0889F9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4562" y="4409267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563791 w 4243589"/>
              <a:gd name="connsiteY1" fmla="*/ 0 h 18288"/>
              <a:gd name="connsiteX2" fmla="*/ 1042710 w 4243589"/>
              <a:gd name="connsiteY2" fmla="*/ 0 h 18288"/>
              <a:gd name="connsiteX3" fmla="*/ 1564066 w 4243589"/>
              <a:gd name="connsiteY3" fmla="*/ 0 h 18288"/>
              <a:gd name="connsiteX4" fmla="*/ 2212729 w 4243589"/>
              <a:gd name="connsiteY4" fmla="*/ 0 h 18288"/>
              <a:gd name="connsiteX5" fmla="*/ 2776520 w 4243589"/>
              <a:gd name="connsiteY5" fmla="*/ 0 h 18288"/>
              <a:gd name="connsiteX6" fmla="*/ 3297875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637362 w 4243589"/>
              <a:gd name="connsiteY9" fmla="*/ 18288 h 18288"/>
              <a:gd name="connsiteX10" fmla="*/ 3116007 w 4243589"/>
              <a:gd name="connsiteY10" fmla="*/ 18288 h 18288"/>
              <a:gd name="connsiteX11" fmla="*/ 2424908 w 4243589"/>
              <a:gd name="connsiteY11" fmla="*/ 18288 h 18288"/>
              <a:gd name="connsiteX12" fmla="*/ 1861117 w 4243589"/>
              <a:gd name="connsiteY12" fmla="*/ 18288 h 18288"/>
              <a:gd name="connsiteX13" fmla="*/ 1382198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3987" y="7429"/>
                  <a:pt x="4243569" y="10822"/>
                  <a:pt x="4243589" y="18288"/>
                </a:cubicBezTo>
                <a:cubicBezTo>
                  <a:pt x="4112949" y="-2855"/>
                  <a:pt x="3928037" y="1831"/>
                  <a:pt x="3637362" y="18288"/>
                </a:cubicBezTo>
                <a:cubicBezTo>
                  <a:pt x="3346687" y="34745"/>
                  <a:pt x="3254446" y="26669"/>
                  <a:pt x="3116007" y="18288"/>
                </a:cubicBezTo>
                <a:cubicBezTo>
                  <a:pt x="2977569" y="9907"/>
                  <a:pt x="2620228" y="28873"/>
                  <a:pt x="2424908" y="18288"/>
                </a:cubicBezTo>
                <a:cubicBezTo>
                  <a:pt x="2229588" y="7703"/>
                  <a:pt x="2088287" y="-3854"/>
                  <a:pt x="1861117" y="18288"/>
                </a:cubicBezTo>
                <a:cubicBezTo>
                  <a:pt x="1633947" y="40430"/>
                  <a:pt x="1502447" y="-871"/>
                  <a:pt x="1382198" y="18288"/>
                </a:cubicBezTo>
                <a:cubicBezTo>
                  <a:pt x="1261949" y="37447"/>
                  <a:pt x="1045440" y="28353"/>
                  <a:pt x="733535" y="18288"/>
                </a:cubicBezTo>
                <a:cubicBezTo>
                  <a:pt x="421630" y="8223"/>
                  <a:pt x="341257" y="-18359"/>
                  <a:pt x="0" y="18288"/>
                </a:cubicBezTo>
                <a:cubicBezTo>
                  <a:pt x="-591" y="13205"/>
                  <a:pt x="-663" y="6329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2703" y="5429"/>
                  <a:pt x="4244410" y="14046"/>
                  <a:pt x="4243589" y="18288"/>
                </a:cubicBezTo>
                <a:cubicBezTo>
                  <a:pt x="4130424" y="-1240"/>
                  <a:pt x="3932803" y="42249"/>
                  <a:pt x="3722234" y="18288"/>
                </a:cubicBezTo>
                <a:cubicBezTo>
                  <a:pt x="3511665" y="-5673"/>
                  <a:pt x="3269903" y="45994"/>
                  <a:pt x="3116007" y="18288"/>
                </a:cubicBezTo>
                <a:cubicBezTo>
                  <a:pt x="2962111" y="-9418"/>
                  <a:pt x="2744280" y="23224"/>
                  <a:pt x="2509780" y="18288"/>
                </a:cubicBezTo>
                <a:cubicBezTo>
                  <a:pt x="2275280" y="13352"/>
                  <a:pt x="2066059" y="43664"/>
                  <a:pt x="1945989" y="18288"/>
                </a:cubicBezTo>
                <a:cubicBezTo>
                  <a:pt x="1825919" y="-7088"/>
                  <a:pt x="1407329" y="12616"/>
                  <a:pt x="1254890" y="18288"/>
                </a:cubicBezTo>
                <a:cubicBezTo>
                  <a:pt x="1102451" y="23960"/>
                  <a:pt x="837950" y="31673"/>
                  <a:pt x="563791" y="18288"/>
                </a:cubicBezTo>
                <a:cubicBezTo>
                  <a:pt x="289632" y="4903"/>
                  <a:pt x="132768" y="7105"/>
                  <a:pt x="0" y="18288"/>
                </a:cubicBezTo>
                <a:cubicBezTo>
                  <a:pt x="668" y="13665"/>
                  <a:pt x="578" y="5675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xmlns="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Рисунок 4" descr="Изображение выглядит как текст, человек, газета&#10;&#10;Автоматически созданное описание">
            <a:extLst>
              <a:ext uri="{FF2B5EF4-FFF2-40B4-BE49-F238E27FC236}">
                <a16:creationId xmlns:a16="http://schemas.microsoft.com/office/drawing/2014/main" id="{0BD50409-02A4-47FB-B076-B9E13B03A1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9013" y="320040"/>
            <a:ext cx="4052429" cy="5981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74943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EF02F512-91D8-4839-9F27-F853F4DC6F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8539" y="358588"/>
            <a:ext cx="11115261" cy="649941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 учебных планах</a:t>
            </a:r>
            <a:r>
              <a:rPr lang="ru-RU" sz="2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1927/28 учебного года восстанавливалось обязательное количество недельных часов</a:t>
            </a:r>
            <a:r>
              <a:rPr lang="ru-RU" sz="2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для основополагающих учебных предметов: </a:t>
            </a:r>
          </a:p>
          <a:p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русский язык (родной язык), </a:t>
            </a:r>
          </a:p>
          <a:p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математика,</a:t>
            </a:r>
            <a:r>
              <a:rPr lang="ru-RU" sz="2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естествознание,</a:t>
            </a:r>
            <a:r>
              <a:rPr lang="ru-RU" sz="2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физика,</a:t>
            </a:r>
            <a:r>
              <a:rPr lang="ru-RU" sz="2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география,</a:t>
            </a:r>
            <a:r>
              <a:rPr lang="ru-RU" sz="2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история.</a:t>
            </a:r>
            <a:r>
              <a:rPr lang="ru-RU" sz="2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br>
              <a:rPr lang="ru-RU" sz="2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2400" spc="5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Впервые</a:t>
            </a:r>
            <a:r>
              <a:rPr lang="ru-RU" sz="2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был</a:t>
            </a:r>
            <a:r>
              <a:rPr lang="ru-RU" sz="2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включён</a:t>
            </a:r>
            <a:r>
              <a:rPr lang="ru-RU" sz="2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материал</a:t>
            </a:r>
            <a:r>
              <a:rPr lang="ru-RU" sz="2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</a:t>
            </a:r>
            <a:r>
              <a:rPr lang="ru-RU" sz="2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трудовому обучению для 1-7 классов. </a:t>
            </a:r>
          </a:p>
          <a:p>
            <a:pPr marL="0" indent="0">
              <a:buNone/>
            </a:pP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Вскоре</a:t>
            </a:r>
            <a:r>
              <a:rPr lang="ru-RU" sz="2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была</a:t>
            </a:r>
            <a:r>
              <a:rPr lang="ru-RU" sz="2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восстановлена</a:t>
            </a:r>
            <a:r>
              <a:rPr lang="ru-RU" sz="2400" spc="2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урочная система</a:t>
            </a:r>
            <a:r>
              <a:rPr lang="ru-RU" sz="2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для</a:t>
            </a:r>
            <a:r>
              <a:rPr lang="ru-RU" sz="2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всех</a:t>
            </a:r>
            <a:r>
              <a:rPr lang="ru-RU" sz="2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школьных</a:t>
            </a:r>
            <a:r>
              <a:rPr lang="ru-RU" sz="2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курсов,</a:t>
            </a:r>
            <a:r>
              <a:rPr lang="ru-RU" sz="2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текущий</a:t>
            </a:r>
            <a:r>
              <a:rPr lang="ru-RU" sz="2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2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итоговый</a:t>
            </a:r>
            <a:r>
              <a:rPr lang="ru-RU" sz="2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учёт</a:t>
            </a:r>
            <a:r>
              <a:rPr lang="ru-RU" sz="2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знаний.</a:t>
            </a:r>
            <a:r>
              <a:rPr lang="ru-RU" sz="2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Возвратились</a:t>
            </a:r>
            <a:r>
              <a:rPr lang="ru-RU" sz="2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</a:t>
            </a:r>
            <a:r>
              <a:rPr lang="ru-RU" sz="2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обязательным</a:t>
            </a:r>
            <a:r>
              <a:rPr lang="ru-RU" sz="2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учебным</a:t>
            </a:r>
            <a:r>
              <a:rPr lang="ru-RU" sz="2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планам</a:t>
            </a:r>
            <a:r>
              <a:rPr lang="ru-RU" sz="2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2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программам,</a:t>
            </a:r>
            <a:r>
              <a:rPr lang="ru-RU" sz="2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хотя</a:t>
            </a:r>
            <a:r>
              <a:rPr lang="ru-RU" sz="2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</a:t>
            </a:r>
            <a:r>
              <a:rPr lang="ru-RU" sz="2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формальном</a:t>
            </a:r>
            <a:r>
              <a:rPr lang="ru-RU" sz="2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сохранении</a:t>
            </a:r>
            <a:r>
              <a:rPr lang="ru-RU" sz="2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комплексной системы. </a:t>
            </a:r>
          </a:p>
          <a:p>
            <a:pPr marL="0" indent="0">
              <a:buNone/>
            </a:pP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Были устранены некоторые искусственные связи комплексов с</a:t>
            </a:r>
            <a:r>
              <a:rPr lang="ru-RU" sz="2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конкретными</a:t>
            </a:r>
            <a:r>
              <a:rPr lang="ru-RU" sz="2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учебными предметами.</a:t>
            </a:r>
            <a:r>
              <a:rPr lang="ru-RU" sz="2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Происходит</a:t>
            </a:r>
            <a:r>
              <a:rPr lang="ru-RU" sz="2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отход</a:t>
            </a:r>
            <a:r>
              <a:rPr lang="ru-RU" sz="2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от</a:t>
            </a:r>
            <a:r>
              <a:rPr lang="ru-RU" sz="2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освещения</a:t>
            </a:r>
            <a:r>
              <a:rPr lang="ru-RU" sz="2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истории</a:t>
            </a:r>
            <a:r>
              <a:rPr lang="ru-RU" sz="2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</a:t>
            </a:r>
            <a:r>
              <a:rPr lang="ru-RU" sz="2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правлениям</a:t>
            </a:r>
            <a:r>
              <a:rPr lang="ru-RU" sz="2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императоров</a:t>
            </a:r>
            <a:r>
              <a:rPr lang="ru-RU" sz="2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или</a:t>
            </a:r>
            <a:r>
              <a:rPr lang="ru-RU" sz="2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</a:t>
            </a:r>
            <a:r>
              <a:rPr lang="ru-RU" sz="2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биографиям.</a:t>
            </a:r>
            <a:r>
              <a:rPr lang="ru-RU" sz="2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Основой</a:t>
            </a:r>
            <a:r>
              <a:rPr lang="ru-RU" sz="2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школы</a:t>
            </a:r>
            <a:r>
              <a:rPr lang="ru-RU" sz="2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провозглашается</a:t>
            </a:r>
            <a:r>
              <a:rPr lang="ru-RU" sz="2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классовый</a:t>
            </a:r>
            <a:r>
              <a:rPr lang="ru-RU" sz="2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подход,</a:t>
            </a:r>
            <a:r>
              <a:rPr lang="ru-RU" sz="2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интернационализм,</a:t>
            </a:r>
            <a:r>
              <a:rPr lang="ru-RU" sz="2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атеизм,</a:t>
            </a:r>
            <a:r>
              <a:rPr lang="ru-RU" sz="2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2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то</a:t>
            </a:r>
            <a:r>
              <a:rPr lang="ru-RU" sz="2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время</a:t>
            </a:r>
            <a:r>
              <a:rPr lang="ru-RU" sz="2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как</a:t>
            </a:r>
            <a:r>
              <a:rPr lang="ru-RU" sz="2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патриотизм</a:t>
            </a:r>
            <a:r>
              <a:rPr lang="ru-RU" sz="2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2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национальное</a:t>
            </a:r>
            <a:r>
              <a:rPr lang="ru-RU" sz="24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самосознание</a:t>
            </a:r>
            <a:r>
              <a:rPr lang="ru-RU" sz="24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объявляются</a:t>
            </a:r>
            <a:r>
              <a:rPr lang="ru-RU" sz="24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атрибутами</a:t>
            </a:r>
            <a:r>
              <a:rPr lang="ru-RU" sz="24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прошлого.</a:t>
            </a:r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4019278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C7FA33FF-088D-4F16-95A2-2C64D353DE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4" y="0"/>
            <a:ext cx="12188952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376EFB1-01CF-419F-ABF1-2AF02BBFCB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6464595" cy="6858000"/>
          </a:xfrm>
          <a:prstGeom prst="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FF9DEA15-78BD-4750-AA18-B9F28A6D5A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4546337" cy="6858000"/>
          </a:xfrm>
          <a:custGeom>
            <a:avLst/>
            <a:gdLst>
              <a:gd name="connsiteX0" fmla="*/ 0 w 4319042"/>
              <a:gd name="connsiteY0" fmla="*/ 0 h 6858000"/>
              <a:gd name="connsiteX1" fmla="*/ 1142888 w 4319042"/>
              <a:gd name="connsiteY1" fmla="*/ 0 h 6858000"/>
              <a:gd name="connsiteX2" fmla="*/ 4319042 w 4319042"/>
              <a:gd name="connsiteY2" fmla="*/ 6858000 h 6858000"/>
              <a:gd name="connsiteX3" fmla="*/ 0 w 431904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19042" h="6858000">
                <a:moveTo>
                  <a:pt x="0" y="0"/>
                </a:moveTo>
                <a:lnTo>
                  <a:pt x="1142888" y="0"/>
                </a:lnTo>
                <a:lnTo>
                  <a:pt x="431904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63CD63-B7D5-47B2-A73A-149B0BB2C4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2" y="640263"/>
            <a:ext cx="5157216" cy="1344975"/>
          </a:xfrm>
        </p:spPr>
        <p:txBody>
          <a:bodyPr>
            <a:normAutofit/>
          </a:bodyPr>
          <a:lstStyle/>
          <a:p>
            <a:r>
              <a:rPr lang="ru-RU" sz="4000" dirty="0"/>
              <a:t>1930-е годы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491DF76-106E-4E28-8A7B-0F26FFAC68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4672" y="2121763"/>
            <a:ext cx="5157216" cy="3773010"/>
          </a:xfrm>
        </p:spPr>
        <p:txBody>
          <a:bodyPr>
            <a:normAutofit/>
          </a:bodyPr>
          <a:lstStyle/>
          <a:p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 1930-х годов ставится политическая задача создания новой школьной системы,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освобождённой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от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инноваций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дискуссий.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XVI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съезде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ВКП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(б)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(1930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г.)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образовательная</a:t>
            </a:r>
            <a:r>
              <a:rPr lang="ru-RU" sz="2000" spc="-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система,</a:t>
            </a:r>
            <a:r>
              <a:rPr lang="ru-RU" sz="2000" spc="-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основанная</a:t>
            </a:r>
            <a:r>
              <a:rPr lang="ru-RU" sz="2000" spc="-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</a:t>
            </a:r>
            <a:r>
              <a:rPr lang="ru-RU" sz="2000" spc="-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концентрах,</a:t>
            </a:r>
            <a:r>
              <a:rPr lang="ru-RU" sz="2000" spc="-4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была</a:t>
            </a:r>
            <a:r>
              <a:rPr lang="ru-RU" sz="2000" spc="-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подвергнута</a:t>
            </a:r>
            <a:r>
              <a:rPr lang="ru-RU" sz="2000" spc="-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резкой</a:t>
            </a:r>
            <a:r>
              <a:rPr lang="ru-RU" sz="2000" spc="-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критике,</a:t>
            </a:r>
            <a:r>
              <a:rPr lang="ru-RU" sz="2000" spc="-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2000" spc="-2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частности</a:t>
            </a:r>
            <a:r>
              <a:rPr lang="ru-RU" sz="2000" spc="-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школа</a:t>
            </a:r>
            <a:r>
              <a:rPr lang="ru-RU" sz="2000" spc="-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второй</a:t>
            </a:r>
            <a:r>
              <a:rPr lang="ru-RU" sz="2000" spc="-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ступени</a:t>
            </a:r>
            <a:r>
              <a:rPr lang="ru-RU" sz="2000" spc="-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</a:t>
            </a:r>
            <a:r>
              <a:rPr lang="ru-RU" sz="2000" spc="-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оторванность</a:t>
            </a:r>
            <a:r>
              <a:rPr lang="ru-RU" sz="2000" spc="-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от</a:t>
            </a:r>
            <a:r>
              <a:rPr lang="ru-RU" sz="2000" spc="-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нужд</a:t>
            </a:r>
            <a:r>
              <a:rPr lang="ru-RU" sz="2000" spc="-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реального</a:t>
            </a:r>
            <a:r>
              <a:rPr lang="ru-RU" sz="2000" spc="-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производства.</a:t>
            </a:r>
            <a:r>
              <a:rPr lang="ru-RU" sz="2000" spc="-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Было</a:t>
            </a:r>
            <a:r>
              <a:rPr lang="ru-RU" sz="2000" spc="-2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признано</a:t>
            </a:r>
            <a:r>
              <a:rPr lang="ru-RU" sz="2000" spc="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необходимым</a:t>
            </a:r>
            <a:r>
              <a:rPr lang="ru-RU" sz="2000" spc="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вернуться</a:t>
            </a:r>
            <a:r>
              <a:rPr lang="ru-RU" sz="2000" spc="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</a:t>
            </a:r>
            <a:r>
              <a:rPr lang="ru-RU" sz="2000" spc="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предметно-курсовой</a:t>
            </a:r>
            <a:r>
              <a:rPr lang="ru-RU" sz="2000" spc="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системе</a:t>
            </a:r>
            <a:r>
              <a:rPr lang="ru-RU" sz="2000" spc="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образования.</a:t>
            </a:r>
          </a:p>
          <a:p>
            <a:endParaRPr lang="ru-RU" sz="2000" dirty="0"/>
          </a:p>
        </p:txBody>
      </p:sp>
      <p:pic>
        <p:nvPicPr>
          <p:cNvPr id="5" name="Рисунок 4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D5914CB2-A74A-4B5C-9E98-F68EA38963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1473" y="484632"/>
            <a:ext cx="4013300" cy="5733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301961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Объект 4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40CD2F5E-D0DD-4A78-B3C1-2A57F943382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04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6380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777A147A-9ED8-46B4-8660-1B3C2AA880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DCAF8CD-DEE7-445E-8387-42743A4D42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548640"/>
            <a:ext cx="3600860" cy="5431536"/>
          </a:xfrm>
        </p:spPr>
        <p:txBody>
          <a:bodyPr>
            <a:normAutofit/>
          </a:bodyPr>
          <a:lstStyle/>
          <a:p>
            <a:r>
              <a:rPr lang="ru-RU" sz="3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Постановление</a:t>
            </a:r>
            <a:r>
              <a:rPr lang="ru-RU" sz="3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«Об учебных программах и режиме в</a:t>
            </a:r>
            <a:r>
              <a:rPr lang="ru-RU" sz="3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начальной</a:t>
            </a:r>
            <a:r>
              <a:rPr lang="ru-RU" sz="3800" spc="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3800" spc="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средней</a:t>
            </a:r>
            <a:r>
              <a:rPr lang="ru-RU" sz="3800" spc="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школе»</a:t>
            </a:r>
            <a:r>
              <a:rPr lang="ru-RU" sz="3800" spc="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от</a:t>
            </a:r>
            <a:r>
              <a:rPr lang="ru-RU" sz="3800" spc="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25</a:t>
            </a:r>
            <a:r>
              <a:rPr lang="ru-RU" sz="3800" spc="6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августа</a:t>
            </a:r>
            <a:r>
              <a:rPr lang="ru-RU" sz="3800" spc="5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1932</a:t>
            </a:r>
            <a:r>
              <a:rPr lang="ru-RU" sz="3800" spc="6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года</a:t>
            </a:r>
            <a:endParaRPr lang="ru-RU" sz="3800" dirty="0"/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5D6C15A0-C087-4593-8414-2B4EC1CDC3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2543983" y="3258715"/>
            <a:ext cx="4480560" cy="18288"/>
          </a:xfrm>
          <a:custGeom>
            <a:avLst/>
            <a:gdLst>
              <a:gd name="connsiteX0" fmla="*/ 0 w 4480560"/>
              <a:gd name="connsiteY0" fmla="*/ 0 h 18288"/>
              <a:gd name="connsiteX1" fmla="*/ 595274 w 4480560"/>
              <a:gd name="connsiteY1" fmla="*/ 0 h 18288"/>
              <a:gd name="connsiteX2" fmla="*/ 1100938 w 4480560"/>
              <a:gd name="connsiteY2" fmla="*/ 0 h 18288"/>
              <a:gd name="connsiteX3" fmla="*/ 1651406 w 4480560"/>
              <a:gd name="connsiteY3" fmla="*/ 0 h 18288"/>
              <a:gd name="connsiteX4" fmla="*/ 2336292 w 4480560"/>
              <a:gd name="connsiteY4" fmla="*/ 0 h 18288"/>
              <a:gd name="connsiteX5" fmla="*/ 2931566 w 4480560"/>
              <a:gd name="connsiteY5" fmla="*/ 0 h 18288"/>
              <a:gd name="connsiteX6" fmla="*/ 3482035 w 4480560"/>
              <a:gd name="connsiteY6" fmla="*/ 0 h 18288"/>
              <a:gd name="connsiteX7" fmla="*/ 4480560 w 4480560"/>
              <a:gd name="connsiteY7" fmla="*/ 0 h 18288"/>
              <a:gd name="connsiteX8" fmla="*/ 4480560 w 4480560"/>
              <a:gd name="connsiteY8" fmla="*/ 18288 h 18288"/>
              <a:gd name="connsiteX9" fmla="*/ 3840480 w 4480560"/>
              <a:gd name="connsiteY9" fmla="*/ 18288 h 18288"/>
              <a:gd name="connsiteX10" fmla="*/ 3290011 w 4480560"/>
              <a:gd name="connsiteY10" fmla="*/ 18288 h 18288"/>
              <a:gd name="connsiteX11" fmla="*/ 2560320 w 4480560"/>
              <a:gd name="connsiteY11" fmla="*/ 18288 h 18288"/>
              <a:gd name="connsiteX12" fmla="*/ 1965046 w 4480560"/>
              <a:gd name="connsiteY12" fmla="*/ 18288 h 18288"/>
              <a:gd name="connsiteX13" fmla="*/ 1459382 w 4480560"/>
              <a:gd name="connsiteY13" fmla="*/ 18288 h 18288"/>
              <a:gd name="connsiteX14" fmla="*/ 774497 w 4480560"/>
              <a:gd name="connsiteY14" fmla="*/ 18288 h 18288"/>
              <a:gd name="connsiteX15" fmla="*/ 0 w 4480560"/>
              <a:gd name="connsiteY15" fmla="*/ 18288 h 18288"/>
              <a:gd name="connsiteX16" fmla="*/ 0 w 4480560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18288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80958" y="7429"/>
                  <a:pt x="4480540" y="10822"/>
                  <a:pt x="4480560" y="18288"/>
                </a:cubicBezTo>
                <a:cubicBezTo>
                  <a:pt x="4314132" y="14924"/>
                  <a:pt x="4028383" y="36632"/>
                  <a:pt x="3840480" y="18288"/>
                </a:cubicBezTo>
                <a:cubicBezTo>
                  <a:pt x="3652577" y="-56"/>
                  <a:pt x="3547615" y="2848"/>
                  <a:pt x="3290011" y="18288"/>
                </a:cubicBezTo>
                <a:cubicBezTo>
                  <a:pt x="3032407" y="33728"/>
                  <a:pt x="2830268" y="8719"/>
                  <a:pt x="2560320" y="18288"/>
                </a:cubicBezTo>
                <a:cubicBezTo>
                  <a:pt x="2290372" y="27857"/>
                  <a:pt x="2147422" y="6728"/>
                  <a:pt x="1965046" y="18288"/>
                </a:cubicBezTo>
                <a:cubicBezTo>
                  <a:pt x="1782670" y="29848"/>
                  <a:pt x="1689791" y="40680"/>
                  <a:pt x="1459382" y="18288"/>
                </a:cubicBezTo>
                <a:cubicBezTo>
                  <a:pt x="1228973" y="-4104"/>
                  <a:pt x="915486" y="36501"/>
                  <a:pt x="774497" y="18288"/>
                </a:cubicBezTo>
                <a:cubicBezTo>
                  <a:pt x="633508" y="75"/>
                  <a:pt x="361442" y="-11107"/>
                  <a:pt x="0" y="18288"/>
                </a:cubicBezTo>
                <a:cubicBezTo>
                  <a:pt x="-591" y="13205"/>
                  <a:pt x="-663" y="6329"/>
                  <a:pt x="0" y="0"/>
                </a:cubicBezTo>
                <a:close/>
              </a:path>
              <a:path w="4480560" h="18288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79674" y="5429"/>
                  <a:pt x="4481381" y="14046"/>
                  <a:pt x="4480560" y="18288"/>
                </a:cubicBezTo>
                <a:cubicBezTo>
                  <a:pt x="4279652" y="-6850"/>
                  <a:pt x="4200762" y="41566"/>
                  <a:pt x="3930091" y="18288"/>
                </a:cubicBezTo>
                <a:cubicBezTo>
                  <a:pt x="3659420" y="-4990"/>
                  <a:pt x="3456052" y="22294"/>
                  <a:pt x="3290011" y="18288"/>
                </a:cubicBezTo>
                <a:cubicBezTo>
                  <a:pt x="3123970" y="14282"/>
                  <a:pt x="2882392" y="32818"/>
                  <a:pt x="2649931" y="18288"/>
                </a:cubicBezTo>
                <a:cubicBezTo>
                  <a:pt x="2417470" y="3758"/>
                  <a:pt x="2238426" y="7337"/>
                  <a:pt x="2054657" y="18288"/>
                </a:cubicBezTo>
                <a:cubicBezTo>
                  <a:pt x="1870888" y="29239"/>
                  <a:pt x="1566368" y="45040"/>
                  <a:pt x="1324966" y="18288"/>
                </a:cubicBezTo>
                <a:cubicBezTo>
                  <a:pt x="1083564" y="-8464"/>
                  <a:pt x="787410" y="10946"/>
                  <a:pt x="595274" y="18288"/>
                </a:cubicBezTo>
                <a:cubicBezTo>
                  <a:pt x="403138" y="25630"/>
                  <a:pt x="169622" y="10499"/>
                  <a:pt x="0" y="18288"/>
                </a:cubicBezTo>
                <a:cubicBezTo>
                  <a:pt x="668" y="13665"/>
                  <a:pt x="578" y="5675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xmlns="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7D84AE8-63F0-4B19-B12A-E784086D36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6418" y="552091"/>
            <a:ext cx="6224335" cy="5431536"/>
          </a:xfrm>
        </p:spPr>
        <p:txBody>
          <a:bodyPr anchor="ctr">
            <a:normAutofit/>
          </a:bodyPr>
          <a:lstStyle/>
          <a:p>
            <a:r>
              <a:rPr lang="ru-RU" sz="22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урок является</a:t>
            </a:r>
            <a:r>
              <a:rPr lang="ru-RU" sz="2200" spc="5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основной</a:t>
            </a:r>
            <a:r>
              <a:rPr lang="ru-RU" sz="2200" spc="5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формой</a:t>
            </a:r>
            <a:r>
              <a:rPr lang="ru-RU" sz="2200" spc="5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организации</a:t>
            </a:r>
            <a:r>
              <a:rPr lang="ru-RU" sz="2200" spc="5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учебной</a:t>
            </a:r>
            <a:r>
              <a:rPr lang="ru-RU" sz="2200" spc="5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работы;</a:t>
            </a:r>
            <a:r>
              <a:rPr lang="ru-RU" sz="2200" spc="5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r>
              <a:rPr lang="ru-RU" sz="22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преподавание</a:t>
            </a:r>
            <a:r>
              <a:rPr lang="ru-RU" sz="2200" spc="5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основ</a:t>
            </a:r>
            <a:r>
              <a:rPr lang="ru-RU" sz="2200" spc="5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политехнического образования должно быть систематическим; </a:t>
            </a:r>
          </a:p>
          <a:p>
            <a:r>
              <a:rPr lang="ru-RU" sz="2200">
                <a:latin typeface="Times New Roman" panose="02020603050405020304" pitchFamily="18" charset="0"/>
                <a:ea typeface="Times New Roman" panose="02020603050405020304" pitchFamily="18" charset="0"/>
              </a:rPr>
              <a:t>п</a:t>
            </a:r>
            <a:r>
              <a:rPr lang="ru-RU" sz="22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рограммы по всем</a:t>
            </a:r>
            <a:r>
              <a:rPr lang="ru-RU" sz="2200" spc="5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учебным</a:t>
            </a:r>
            <a:r>
              <a:rPr lang="ru-RU" sz="2200" spc="5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предметам</a:t>
            </a:r>
            <a:r>
              <a:rPr lang="ru-RU" sz="2200" spc="5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надлежало</a:t>
            </a:r>
            <a:r>
              <a:rPr lang="ru-RU" sz="2200" spc="5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переработать</a:t>
            </a:r>
            <a:r>
              <a:rPr lang="ru-RU" sz="2200" spc="5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</a:t>
            </a:r>
            <a:r>
              <a:rPr lang="ru-RU" sz="2200" spc="5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учётом</a:t>
            </a:r>
            <a:r>
              <a:rPr lang="ru-RU" sz="2200" spc="5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устранения</a:t>
            </a:r>
            <a:r>
              <a:rPr lang="ru-RU" sz="2200" spc="5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перегрузки</a:t>
            </a:r>
            <a:r>
              <a:rPr lang="ru-RU" sz="2200" spc="5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учащихся;</a:t>
            </a:r>
          </a:p>
          <a:p>
            <a:r>
              <a:rPr lang="ru-RU" sz="22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ответственность</a:t>
            </a:r>
            <a:r>
              <a:rPr lang="ru-RU" sz="2200" spc="5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</a:t>
            </a:r>
            <a:r>
              <a:rPr lang="ru-RU" sz="2200" spc="5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преподавание</a:t>
            </a:r>
            <a:r>
              <a:rPr lang="ru-RU" sz="2200" spc="5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предмета</a:t>
            </a:r>
            <a:r>
              <a:rPr lang="ru-RU" sz="2200" spc="5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возлагалась</a:t>
            </a:r>
            <a:r>
              <a:rPr lang="ru-RU" sz="2200" spc="5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</a:t>
            </a:r>
            <a:r>
              <a:rPr lang="ru-RU" sz="2200" spc="5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учителя,</a:t>
            </a:r>
            <a:r>
              <a:rPr lang="ru-RU" sz="2200" spc="5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ответственность</a:t>
            </a:r>
            <a:r>
              <a:rPr lang="ru-RU" sz="2200" spc="5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</a:t>
            </a:r>
            <a:r>
              <a:rPr lang="ru-RU" sz="2200" spc="5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учёбу</a:t>
            </a:r>
            <a:r>
              <a:rPr lang="ru-RU" sz="2200" spc="5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</a:t>
            </a:r>
            <a:r>
              <a:rPr lang="ru-RU" sz="2200" spc="25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</a:t>
            </a:r>
            <a:r>
              <a:rPr lang="ru-RU" sz="2200" spc="5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ученика; </a:t>
            </a:r>
          </a:p>
          <a:p>
            <a:r>
              <a:rPr lang="ru-RU" sz="22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признано необходимым возродить систематический учёт знаний</a:t>
            </a:r>
            <a:r>
              <a:rPr lang="ru-RU" sz="2200" spc="5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учащихся. </a:t>
            </a:r>
            <a:endParaRPr lang="ru-RU" sz="2200"/>
          </a:p>
        </p:txBody>
      </p:sp>
    </p:spTree>
    <p:extLst>
      <p:ext uri="{BB962C8B-B14F-4D97-AF65-F5344CB8AC3E}">
        <p14:creationId xmlns:p14="http://schemas.microsoft.com/office/powerpoint/2010/main" val="22521551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777A147A-9ED8-46B4-8660-1B3C2AA880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825B59A-04C5-4004-8BF6-203B8F8F62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548640"/>
            <a:ext cx="3600860" cy="5431536"/>
          </a:xfrm>
        </p:spPr>
        <p:txBody>
          <a:bodyPr>
            <a:normAutofit/>
          </a:bodyPr>
          <a:lstStyle/>
          <a:p>
            <a:r>
              <a:rPr lang="ru-RU" sz="38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Постановление</a:t>
            </a:r>
            <a:r>
              <a:rPr lang="ru-RU" sz="3800" spc="5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8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«О</a:t>
            </a:r>
            <a:r>
              <a:rPr lang="ru-RU" sz="3800" spc="5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8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структуре</a:t>
            </a:r>
            <a:r>
              <a:rPr lang="ru-RU" sz="3800" spc="5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8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начальной и средней школы в СССР»</a:t>
            </a:r>
            <a:endParaRPr lang="ru-RU" sz="3800"/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5D6C15A0-C087-4593-8414-2B4EC1CDC3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2543983" y="3258715"/>
            <a:ext cx="4480560" cy="18288"/>
          </a:xfrm>
          <a:custGeom>
            <a:avLst/>
            <a:gdLst>
              <a:gd name="connsiteX0" fmla="*/ 0 w 4480560"/>
              <a:gd name="connsiteY0" fmla="*/ 0 h 18288"/>
              <a:gd name="connsiteX1" fmla="*/ 595274 w 4480560"/>
              <a:gd name="connsiteY1" fmla="*/ 0 h 18288"/>
              <a:gd name="connsiteX2" fmla="*/ 1100938 w 4480560"/>
              <a:gd name="connsiteY2" fmla="*/ 0 h 18288"/>
              <a:gd name="connsiteX3" fmla="*/ 1651406 w 4480560"/>
              <a:gd name="connsiteY3" fmla="*/ 0 h 18288"/>
              <a:gd name="connsiteX4" fmla="*/ 2336292 w 4480560"/>
              <a:gd name="connsiteY4" fmla="*/ 0 h 18288"/>
              <a:gd name="connsiteX5" fmla="*/ 2931566 w 4480560"/>
              <a:gd name="connsiteY5" fmla="*/ 0 h 18288"/>
              <a:gd name="connsiteX6" fmla="*/ 3482035 w 4480560"/>
              <a:gd name="connsiteY6" fmla="*/ 0 h 18288"/>
              <a:gd name="connsiteX7" fmla="*/ 4480560 w 4480560"/>
              <a:gd name="connsiteY7" fmla="*/ 0 h 18288"/>
              <a:gd name="connsiteX8" fmla="*/ 4480560 w 4480560"/>
              <a:gd name="connsiteY8" fmla="*/ 18288 h 18288"/>
              <a:gd name="connsiteX9" fmla="*/ 3840480 w 4480560"/>
              <a:gd name="connsiteY9" fmla="*/ 18288 h 18288"/>
              <a:gd name="connsiteX10" fmla="*/ 3290011 w 4480560"/>
              <a:gd name="connsiteY10" fmla="*/ 18288 h 18288"/>
              <a:gd name="connsiteX11" fmla="*/ 2560320 w 4480560"/>
              <a:gd name="connsiteY11" fmla="*/ 18288 h 18288"/>
              <a:gd name="connsiteX12" fmla="*/ 1965046 w 4480560"/>
              <a:gd name="connsiteY12" fmla="*/ 18288 h 18288"/>
              <a:gd name="connsiteX13" fmla="*/ 1459382 w 4480560"/>
              <a:gd name="connsiteY13" fmla="*/ 18288 h 18288"/>
              <a:gd name="connsiteX14" fmla="*/ 774497 w 4480560"/>
              <a:gd name="connsiteY14" fmla="*/ 18288 h 18288"/>
              <a:gd name="connsiteX15" fmla="*/ 0 w 4480560"/>
              <a:gd name="connsiteY15" fmla="*/ 18288 h 18288"/>
              <a:gd name="connsiteX16" fmla="*/ 0 w 4480560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18288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80958" y="7429"/>
                  <a:pt x="4480540" y="10822"/>
                  <a:pt x="4480560" y="18288"/>
                </a:cubicBezTo>
                <a:cubicBezTo>
                  <a:pt x="4314132" y="14924"/>
                  <a:pt x="4028383" y="36632"/>
                  <a:pt x="3840480" y="18288"/>
                </a:cubicBezTo>
                <a:cubicBezTo>
                  <a:pt x="3652577" y="-56"/>
                  <a:pt x="3547615" y="2848"/>
                  <a:pt x="3290011" y="18288"/>
                </a:cubicBezTo>
                <a:cubicBezTo>
                  <a:pt x="3032407" y="33728"/>
                  <a:pt x="2830268" y="8719"/>
                  <a:pt x="2560320" y="18288"/>
                </a:cubicBezTo>
                <a:cubicBezTo>
                  <a:pt x="2290372" y="27857"/>
                  <a:pt x="2147422" y="6728"/>
                  <a:pt x="1965046" y="18288"/>
                </a:cubicBezTo>
                <a:cubicBezTo>
                  <a:pt x="1782670" y="29848"/>
                  <a:pt x="1689791" y="40680"/>
                  <a:pt x="1459382" y="18288"/>
                </a:cubicBezTo>
                <a:cubicBezTo>
                  <a:pt x="1228973" y="-4104"/>
                  <a:pt x="915486" y="36501"/>
                  <a:pt x="774497" y="18288"/>
                </a:cubicBezTo>
                <a:cubicBezTo>
                  <a:pt x="633508" y="75"/>
                  <a:pt x="361442" y="-11107"/>
                  <a:pt x="0" y="18288"/>
                </a:cubicBezTo>
                <a:cubicBezTo>
                  <a:pt x="-591" y="13205"/>
                  <a:pt x="-663" y="6329"/>
                  <a:pt x="0" y="0"/>
                </a:cubicBezTo>
                <a:close/>
              </a:path>
              <a:path w="4480560" h="18288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79674" y="5429"/>
                  <a:pt x="4481381" y="14046"/>
                  <a:pt x="4480560" y="18288"/>
                </a:cubicBezTo>
                <a:cubicBezTo>
                  <a:pt x="4279652" y="-6850"/>
                  <a:pt x="4200762" y="41566"/>
                  <a:pt x="3930091" y="18288"/>
                </a:cubicBezTo>
                <a:cubicBezTo>
                  <a:pt x="3659420" y="-4990"/>
                  <a:pt x="3456052" y="22294"/>
                  <a:pt x="3290011" y="18288"/>
                </a:cubicBezTo>
                <a:cubicBezTo>
                  <a:pt x="3123970" y="14282"/>
                  <a:pt x="2882392" y="32818"/>
                  <a:pt x="2649931" y="18288"/>
                </a:cubicBezTo>
                <a:cubicBezTo>
                  <a:pt x="2417470" y="3758"/>
                  <a:pt x="2238426" y="7337"/>
                  <a:pt x="2054657" y="18288"/>
                </a:cubicBezTo>
                <a:cubicBezTo>
                  <a:pt x="1870888" y="29239"/>
                  <a:pt x="1566368" y="45040"/>
                  <a:pt x="1324966" y="18288"/>
                </a:cubicBezTo>
                <a:cubicBezTo>
                  <a:pt x="1083564" y="-8464"/>
                  <a:pt x="787410" y="10946"/>
                  <a:pt x="595274" y="18288"/>
                </a:cubicBezTo>
                <a:cubicBezTo>
                  <a:pt x="403138" y="25630"/>
                  <a:pt x="169622" y="10499"/>
                  <a:pt x="0" y="18288"/>
                </a:cubicBezTo>
                <a:cubicBezTo>
                  <a:pt x="668" y="13665"/>
                  <a:pt x="578" y="5675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xmlns="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B60826D-7808-4D71-BDFC-80F3799C8A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6418" y="552091"/>
            <a:ext cx="6224335" cy="5431536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ru-RU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Отныне система школ</a:t>
            </a:r>
            <a:r>
              <a:rPr lang="ru-RU" sz="2200" spc="-2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22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стране</a:t>
            </a:r>
            <a:r>
              <a:rPr lang="ru-RU" sz="22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стала</a:t>
            </a:r>
            <a:r>
              <a:rPr lang="ru-RU" sz="22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следующей:</a:t>
            </a:r>
            <a:r>
              <a:rPr lang="ru-RU" sz="22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ru-RU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а)</a:t>
            </a:r>
            <a:r>
              <a:rPr lang="ru-RU" sz="22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начальная</a:t>
            </a:r>
            <a:r>
              <a:rPr lang="ru-RU" sz="22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школа</a:t>
            </a:r>
            <a:r>
              <a:rPr lang="ru-RU" sz="22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–</a:t>
            </a:r>
            <a:r>
              <a:rPr lang="ru-RU" sz="22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четырёхклассная,</a:t>
            </a:r>
            <a:r>
              <a:rPr lang="ru-RU" sz="22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ru-RU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б)</a:t>
            </a:r>
            <a:r>
              <a:rPr lang="ru-RU" sz="2200" spc="2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неполная</a:t>
            </a:r>
            <a:r>
              <a:rPr lang="ru-RU" sz="22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средняя</a:t>
            </a:r>
            <a:r>
              <a:rPr lang="ru-RU" sz="22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школа</a:t>
            </a:r>
            <a:r>
              <a:rPr lang="ru-RU" sz="22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–</a:t>
            </a:r>
            <a:r>
              <a:rPr lang="ru-RU" sz="22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семиклассная,</a:t>
            </a:r>
            <a:r>
              <a:rPr lang="ru-RU" sz="22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ru-RU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в)</a:t>
            </a:r>
            <a:r>
              <a:rPr lang="ru-RU" sz="22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средняя</a:t>
            </a:r>
            <a:r>
              <a:rPr lang="ru-RU" sz="22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школа</a:t>
            </a:r>
            <a:r>
              <a:rPr lang="ru-RU" sz="22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–</a:t>
            </a:r>
            <a:r>
              <a:rPr lang="ru-RU" sz="22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десятиклассная.</a:t>
            </a:r>
            <a:r>
              <a:rPr lang="ru-RU" sz="22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r>
              <a:rPr lang="ru-RU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Все</a:t>
            </a:r>
            <a:r>
              <a:rPr lang="ru-RU" sz="22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школы</a:t>
            </a:r>
            <a:r>
              <a:rPr lang="ru-RU" sz="22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делились на сельские и городские и имели разницу в общем количестве учебных</a:t>
            </a:r>
            <a:r>
              <a:rPr lang="ru-RU" sz="22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часов,</a:t>
            </a:r>
            <a:r>
              <a:rPr lang="ru-RU" sz="22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их</a:t>
            </a:r>
            <a:r>
              <a:rPr lang="ru-RU" sz="22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распределении</a:t>
            </a:r>
            <a:r>
              <a:rPr lang="ru-RU" sz="22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</a:t>
            </a:r>
            <a:r>
              <a:rPr lang="ru-RU" sz="22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годам</a:t>
            </a:r>
            <a:r>
              <a:rPr lang="ru-RU" sz="22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22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</a:t>
            </a:r>
            <a:r>
              <a:rPr lang="ru-RU" sz="22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общему</a:t>
            </a:r>
            <a:r>
              <a:rPr lang="ru-RU" sz="22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количеству.</a:t>
            </a:r>
            <a:r>
              <a:rPr lang="ru-RU" sz="22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r>
              <a:rPr lang="ru-RU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Группы</a:t>
            </a:r>
            <a:r>
              <a:rPr lang="ru-RU" sz="22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переименовывались в классы.</a:t>
            </a: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3646260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0E1E87-77A2-4E9E-94E2-80D5B026BD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1063812"/>
            <a:ext cx="4876801" cy="3227293"/>
          </a:xfrm>
        </p:spPr>
        <p:txBody>
          <a:bodyPr anchor="b">
            <a:noAutofit/>
          </a:bodyPr>
          <a:lstStyle/>
          <a:p>
            <a:r>
              <a:rPr lang="ru-RU" dirty="0"/>
              <a:t>Анатолий Васильевич Луначарский</a:t>
            </a:r>
            <a:br>
              <a:rPr lang="ru-RU" dirty="0"/>
            </a:br>
            <a:br>
              <a:rPr lang="ru-RU" dirty="0"/>
            </a:br>
            <a:r>
              <a:rPr lang="ru-RU" dirty="0"/>
              <a:t>(26 октября 1917 — сентябрь 1929)</a:t>
            </a:r>
          </a:p>
        </p:txBody>
      </p:sp>
      <p:sp>
        <p:nvSpPr>
          <p:cNvPr id="14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xmlns="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Объект 4" descr="Изображение выглядит как текст, мужчина, человек, стена&#10;&#10;Автоматически созданное описание">
            <a:extLst>
              <a:ext uri="{FF2B5EF4-FFF2-40B4-BE49-F238E27FC236}">
                <a16:creationId xmlns:a16="http://schemas.microsoft.com/office/drawing/2014/main" id="{04504F3F-DEB8-451E-9C4F-46546BDED22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2" b="24111"/>
          <a:stretch/>
        </p:blipFill>
        <p:spPr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2719995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Объект 4" descr="Изображение выглядит как человек, внешний, группа, старый&#10;&#10;Автоматически созданное описание">
            <a:extLst>
              <a:ext uri="{FF2B5EF4-FFF2-40B4-BE49-F238E27FC236}">
                <a16:creationId xmlns:a16="http://schemas.microsoft.com/office/drawing/2014/main" id="{94931B95-9709-4305-BF06-9564B71D0B0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656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01732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EE1FC7B4-E4A7-4452-B413-1A623E3A72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324"/>
            <a:ext cx="12192000" cy="6861324"/>
          </a:xfrm>
          <a:prstGeom prst="rect">
            <a:avLst/>
          </a:prstGeom>
          <a:solidFill>
            <a:schemeClr val="bg1">
              <a:alpha val="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3">
            <a:extLst>
              <a:ext uri="{FF2B5EF4-FFF2-40B4-BE49-F238E27FC236}">
                <a16:creationId xmlns:a16="http://schemas.microsoft.com/office/drawing/2014/main" id="{E0709AF0-24F0-4486-B189-BE6386BDB1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1786754" cy="6858000"/>
          </a:xfrm>
          <a:custGeom>
            <a:avLst/>
            <a:gdLst>
              <a:gd name="connsiteX0" fmla="*/ 0 w 11786754"/>
              <a:gd name="connsiteY0" fmla="*/ 0 h 6858000"/>
              <a:gd name="connsiteX1" fmla="*/ 8610600 w 11786754"/>
              <a:gd name="connsiteY1" fmla="*/ 0 h 6858000"/>
              <a:gd name="connsiteX2" fmla="*/ 11786754 w 11786754"/>
              <a:gd name="connsiteY2" fmla="*/ 6858000 h 6858000"/>
              <a:gd name="connsiteX3" fmla="*/ 0 w 1178675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86754" h="6858000">
                <a:moveTo>
                  <a:pt x="0" y="0"/>
                </a:moveTo>
                <a:lnTo>
                  <a:pt x="8610600" y="0"/>
                </a:lnTo>
                <a:lnTo>
                  <a:pt x="11786754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1">
            <a:extLst>
              <a:ext uri="{FF2B5EF4-FFF2-40B4-BE49-F238E27FC236}">
                <a16:creationId xmlns:a16="http://schemas.microsoft.com/office/drawing/2014/main" id="{FBE3B62F-5853-4A3C-B050-6186351A71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581400" cy="6858000"/>
          </a:xfrm>
          <a:custGeom>
            <a:avLst/>
            <a:gdLst>
              <a:gd name="connsiteX0" fmla="*/ 0 w 3581400"/>
              <a:gd name="connsiteY0" fmla="*/ 0 h 6858000"/>
              <a:gd name="connsiteX1" fmla="*/ 405246 w 3581400"/>
              <a:gd name="connsiteY1" fmla="*/ 0 h 6858000"/>
              <a:gd name="connsiteX2" fmla="*/ 3581400 w 3581400"/>
              <a:gd name="connsiteY2" fmla="*/ 6858000 h 6858000"/>
              <a:gd name="connsiteX3" fmla="*/ 0 w 35814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1400" h="6858000">
                <a:moveTo>
                  <a:pt x="0" y="0"/>
                </a:moveTo>
                <a:lnTo>
                  <a:pt x="405246" y="0"/>
                </a:lnTo>
                <a:lnTo>
                  <a:pt x="3581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84C670A-6B9A-4BB4-BADA-8E9D88800C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3002" y="448253"/>
            <a:ext cx="10520702" cy="1325563"/>
          </a:xfrm>
        </p:spPr>
        <p:txBody>
          <a:bodyPr>
            <a:normAutofit/>
          </a:bodyPr>
          <a:lstStyle/>
          <a:p>
            <a:r>
              <a:rPr lang="ru-RU" spc="-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Декрет</a:t>
            </a:r>
            <a:r>
              <a:rPr lang="ru-RU" spc="13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pc="-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</a:t>
            </a:r>
            <a:r>
              <a:rPr lang="ru-RU" spc="13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pc="-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свободе</a:t>
            </a:r>
            <a:r>
              <a:rPr lang="ru-RU" spc="13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pc="-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совести,</a:t>
            </a:r>
            <a:r>
              <a:rPr lang="ru-RU" spc="14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pc="-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церковных</a:t>
            </a:r>
            <a:r>
              <a:rPr lang="ru-RU" spc="13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pc="-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pc="1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pc="-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религиозных</a:t>
            </a:r>
            <a:r>
              <a:rPr lang="ru-RU" spc="13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обществах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5198265-56C1-4579-B87D-3913D12EDF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91807"/>
            <a:ext cx="4936067" cy="398515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spc="-5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20</a:t>
            </a:r>
            <a:r>
              <a:rPr lang="ru-RU" sz="2000" spc="-6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spc="-5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января</a:t>
            </a:r>
            <a:r>
              <a:rPr lang="ru-RU" sz="2000" spc="-235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spc="-2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(2 февраля)</a:t>
            </a:r>
            <a:r>
              <a:rPr lang="ru-RU" sz="2000" spc="-15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spc="-2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1918 года.</a:t>
            </a:r>
          </a:p>
          <a:p>
            <a:pPr marL="0" indent="0">
              <a:buNone/>
            </a:pPr>
            <a:r>
              <a:rPr lang="ru-RU" sz="2000" spc="-15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spc="-2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«Школа</a:t>
            </a:r>
            <a:r>
              <a:rPr lang="ru-RU" sz="2000" spc="-15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spc="-2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отделяется</a:t>
            </a:r>
            <a:r>
              <a:rPr lang="ru-RU" sz="2000" spc="-15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spc="-2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от</a:t>
            </a:r>
            <a:r>
              <a:rPr lang="ru-RU" sz="2000" spc="-15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spc="-2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церкви.</a:t>
            </a:r>
            <a:r>
              <a:rPr lang="ru-RU" sz="2000" spc="-15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Преподавание</a:t>
            </a:r>
            <a:r>
              <a:rPr lang="ru-RU" sz="2000" spc="-1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spc="-15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религиозных</a:t>
            </a:r>
            <a:r>
              <a:rPr lang="ru-RU" sz="2000" spc="-1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вероучений</a:t>
            </a:r>
            <a:r>
              <a:rPr lang="ru-RU" sz="2000" spc="5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во</a:t>
            </a:r>
            <a:r>
              <a:rPr lang="ru-RU" sz="2000" spc="5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всех</a:t>
            </a:r>
            <a:r>
              <a:rPr lang="ru-RU" sz="2000" spc="5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государственных,</a:t>
            </a:r>
            <a:r>
              <a:rPr lang="ru-RU" sz="2000" spc="5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</a:t>
            </a:r>
            <a:r>
              <a:rPr lang="ru-RU" sz="2000" spc="5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также</a:t>
            </a:r>
            <a:r>
              <a:rPr lang="ru-RU" sz="2000" spc="5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частных</a:t>
            </a:r>
            <a:r>
              <a:rPr lang="ru-RU" sz="2000" spc="5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учебных</a:t>
            </a:r>
            <a:r>
              <a:rPr lang="ru-RU" sz="2000" spc="5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заведениях,</a:t>
            </a:r>
            <a:r>
              <a:rPr lang="ru-RU" sz="2000" spc="5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где</a:t>
            </a:r>
            <a:r>
              <a:rPr lang="ru-RU" sz="2000" spc="5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spc="-15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преподаются общеобразовательные предметы, не допускается. Граждане могут </a:t>
            </a:r>
            <a:r>
              <a:rPr lang="ru-RU" sz="2000" spc="-1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обучать и</a:t>
            </a:r>
            <a:r>
              <a:rPr lang="ru-RU" sz="2000" spc="-24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spc="-2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обучаться</a:t>
            </a:r>
            <a:r>
              <a:rPr lang="ru-RU" sz="2000" spc="-4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spc="-2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религии</a:t>
            </a:r>
            <a:r>
              <a:rPr lang="ru-RU" sz="2000" spc="-4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spc="-2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частным</a:t>
            </a:r>
            <a:r>
              <a:rPr lang="ru-RU" sz="2000" spc="-45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spc="-2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образом»</a:t>
            </a:r>
            <a:endParaRPr lang="ru-RU" sz="2000"/>
          </a:p>
        </p:txBody>
      </p:sp>
      <p:pic>
        <p:nvPicPr>
          <p:cNvPr id="5" name="Рисунок 4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5D671837-6E17-4C05-9160-4B9C6B12E1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2161" y="2191807"/>
            <a:ext cx="4607116" cy="3985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59616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9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Рисунок 6" descr="Изображение выглядит как текст, человек, группа, внешний&#10;&#10;Автоматически созданное описание">
            <a:extLst>
              <a:ext uri="{FF2B5EF4-FFF2-40B4-BE49-F238E27FC236}">
                <a16:creationId xmlns:a16="http://schemas.microsoft.com/office/drawing/2014/main" id="{E1675967-475C-4A90-AC0E-18639A3BD9D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04" r="1" b="1"/>
          <a:stretch/>
        </p:blipFill>
        <p:spPr>
          <a:xfrm>
            <a:off x="2522356" y="10"/>
            <a:ext cx="9669642" cy="6857990"/>
          </a:xfrm>
          <a:prstGeom prst="rect">
            <a:avLst/>
          </a:pr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7390263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4C06361-1EB4-4A3B-98A6-7D09702FF8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3822189" cy="1899912"/>
          </a:xfrm>
        </p:spPr>
        <p:txBody>
          <a:bodyPr>
            <a:normAutofit/>
          </a:bodyPr>
          <a:lstStyle/>
          <a:p>
            <a:r>
              <a:rPr lang="ru-RU" sz="4000"/>
              <a:t>Единые трудовые школы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58DAF42-6EB7-429C-B723-8E2E4A7C93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0391" y="2195662"/>
            <a:ext cx="3822189" cy="37427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9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Предусматривалось</a:t>
            </a:r>
            <a:r>
              <a:rPr lang="ru-RU" sz="19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9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создание</a:t>
            </a:r>
            <a:r>
              <a:rPr lang="ru-RU" sz="19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9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круглогодичных</a:t>
            </a:r>
            <a:r>
              <a:rPr lang="ru-RU" sz="19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9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школ-коммун</a:t>
            </a:r>
            <a:r>
              <a:rPr lang="ru-RU" sz="19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9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непрерывного цикла обучения, упразднялась классно-урочная система, предметное</a:t>
            </a:r>
            <a:r>
              <a:rPr lang="ru-RU" sz="19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9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обучение;</a:t>
            </a:r>
            <a:r>
              <a:rPr lang="ru-RU" sz="19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9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отсутствовало</a:t>
            </a:r>
            <a:r>
              <a:rPr lang="ru-RU" sz="19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9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строго</a:t>
            </a:r>
            <a:r>
              <a:rPr lang="ru-RU" sz="19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9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определённое</a:t>
            </a:r>
            <a:r>
              <a:rPr lang="ru-RU" sz="19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9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количество</a:t>
            </a:r>
            <a:r>
              <a:rPr lang="ru-RU" sz="19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9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учебных</a:t>
            </a:r>
            <a:r>
              <a:rPr lang="ru-RU" sz="19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9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часов</a:t>
            </a:r>
            <a:r>
              <a:rPr lang="ru-RU" sz="19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9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19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9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день,</a:t>
            </a:r>
            <a:r>
              <a:rPr lang="ru-RU" sz="19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9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отменялись учебники и отчётность в течение и по итогам года. Основным провозглашался</a:t>
            </a:r>
            <a:r>
              <a:rPr lang="ru-RU" sz="19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9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трудовой метод обучения и воспитания с фактической заменой учебных предметов</a:t>
            </a:r>
            <a:r>
              <a:rPr lang="ru-RU" sz="19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9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производственной</a:t>
            </a:r>
            <a:r>
              <a:rPr lang="ru-RU" sz="1900" spc="-4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9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практикой.</a:t>
            </a:r>
            <a:r>
              <a:rPr lang="ru-RU" sz="1900" spc="-5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1900" dirty="0"/>
          </a:p>
        </p:txBody>
      </p:sp>
    </p:spTree>
    <p:extLst>
      <p:ext uri="{BB962C8B-B14F-4D97-AF65-F5344CB8AC3E}">
        <p14:creationId xmlns:p14="http://schemas.microsoft.com/office/powerpoint/2010/main" val="9118289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2BC26D8-82FB-445E-AA49-62A77D7C1E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B44330D-EA18-4254-AA95-EB4994853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Объект 4" descr="Изображение выглядит как текст, газета, табличка&#10;&#10;Автоматически созданное описание">
            <a:extLst>
              <a:ext uri="{FF2B5EF4-FFF2-40B4-BE49-F238E27FC236}">
                <a16:creationId xmlns:a16="http://schemas.microsoft.com/office/drawing/2014/main" id="{9FF61692-F5D7-435C-BC82-2DB7A9C9ACA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959" y="643467"/>
            <a:ext cx="10804082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34224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F1F3DA7-D242-4AAD-8155-29B860B4AD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5369"/>
            <a:ext cx="4368602" cy="1956841"/>
          </a:xfrm>
        </p:spPr>
        <p:txBody>
          <a:bodyPr anchor="b">
            <a:normAutofit/>
          </a:bodyPr>
          <a:lstStyle/>
          <a:p>
            <a:r>
              <a:rPr lang="ru-RU" sz="2200">
                <a:latin typeface="Times New Roman" panose="02020603050405020304" pitchFamily="18" charset="0"/>
                <a:ea typeface="Times New Roman" panose="02020603050405020304" pitchFamily="18" charset="0"/>
              </a:rPr>
              <a:t>«Положение о единой трудовой школе» и «Декларация о единой</a:t>
            </a:r>
            <a:r>
              <a:rPr lang="ru-RU" sz="2200" spc="5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>
                <a:latin typeface="Times New Roman" panose="02020603050405020304" pitchFamily="18" charset="0"/>
                <a:ea typeface="Times New Roman" panose="02020603050405020304" pitchFamily="18" charset="0"/>
              </a:rPr>
              <a:t>трудовой</a:t>
            </a:r>
            <a:r>
              <a:rPr lang="ru-RU" sz="2200" spc="5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>
                <a:latin typeface="Times New Roman" panose="02020603050405020304" pitchFamily="18" charset="0"/>
                <a:ea typeface="Times New Roman" panose="02020603050405020304" pitchFamily="18" charset="0"/>
              </a:rPr>
              <a:t>школе»</a:t>
            </a:r>
            <a:r>
              <a:rPr lang="ru-RU" sz="2200" spc="5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>
                <a:latin typeface="Times New Roman" panose="02020603050405020304" pitchFamily="18" charset="0"/>
                <a:ea typeface="Times New Roman" panose="02020603050405020304" pitchFamily="18" charset="0"/>
              </a:rPr>
              <a:t>(публикация</a:t>
            </a:r>
            <a:r>
              <a:rPr lang="ru-RU" sz="2200" spc="5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>
                <a:latin typeface="Times New Roman" panose="02020603050405020304" pitchFamily="18" charset="0"/>
                <a:ea typeface="Times New Roman" panose="02020603050405020304" pitchFamily="18" charset="0"/>
              </a:rPr>
              <a:t>от</a:t>
            </a:r>
            <a:r>
              <a:rPr lang="ru-RU" sz="2200" spc="5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>
                <a:latin typeface="Times New Roman" panose="02020603050405020304" pitchFamily="18" charset="0"/>
                <a:ea typeface="Times New Roman" panose="02020603050405020304" pitchFamily="18" charset="0"/>
              </a:rPr>
              <a:t>16</a:t>
            </a:r>
            <a:r>
              <a:rPr lang="ru-RU" sz="2200" spc="5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>
                <a:latin typeface="Times New Roman" panose="02020603050405020304" pitchFamily="18" charset="0"/>
                <a:ea typeface="Times New Roman" panose="02020603050405020304" pitchFamily="18" charset="0"/>
              </a:rPr>
              <a:t>октября</a:t>
            </a:r>
            <a:r>
              <a:rPr lang="ru-RU" sz="2200" spc="5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>
                <a:latin typeface="Times New Roman" panose="02020603050405020304" pitchFamily="18" charset="0"/>
                <a:ea typeface="Times New Roman" panose="02020603050405020304" pitchFamily="18" charset="0"/>
              </a:rPr>
              <a:t>1917</a:t>
            </a:r>
            <a:r>
              <a:rPr lang="ru-RU" sz="2200" spc="5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>
                <a:latin typeface="Times New Roman" panose="02020603050405020304" pitchFamily="18" charset="0"/>
                <a:ea typeface="Times New Roman" panose="02020603050405020304" pitchFamily="18" charset="0"/>
              </a:rPr>
              <a:t>г.),</a:t>
            </a:r>
            <a:endParaRPr lang="ru-RU" sz="2200"/>
          </a:p>
        </p:txBody>
      </p:sp>
      <p:sp>
        <p:nvSpPr>
          <p:cNvPr id="12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xmlns="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2243277-7C3D-4748-8234-94E0BEDEF4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" y="2872899"/>
            <a:ext cx="4243589" cy="33206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Двухступенчатая светская</a:t>
            </a:r>
            <a:r>
              <a:rPr lang="ru-RU" sz="22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бесплатная школа совместного</a:t>
            </a:r>
            <a:r>
              <a:rPr lang="ru-RU" sz="22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обучения мальчиков и</a:t>
            </a:r>
            <a:r>
              <a:rPr lang="ru-RU" sz="22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девочек. </a:t>
            </a:r>
          </a:p>
          <a:p>
            <a:pPr marL="0" indent="0">
              <a:buNone/>
            </a:pPr>
            <a:r>
              <a:rPr lang="ru-RU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Ст. 2 Положения закрепляла девятилетнее образование: </a:t>
            </a:r>
          </a:p>
          <a:p>
            <a:pPr marL="0" indent="0">
              <a:buNone/>
            </a:pPr>
            <a:r>
              <a:rPr lang="ru-RU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 первой ступени</a:t>
            </a:r>
            <a:r>
              <a:rPr lang="ru-RU" sz="22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обучаются</a:t>
            </a:r>
            <a:r>
              <a:rPr lang="ru-RU" sz="2200" spc="-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дети</a:t>
            </a:r>
            <a:r>
              <a:rPr lang="ru-RU" sz="2200" spc="-6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8-13</a:t>
            </a:r>
            <a:r>
              <a:rPr lang="ru-RU" sz="2200" spc="-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лет</a:t>
            </a:r>
            <a:r>
              <a:rPr lang="ru-RU" sz="2200" spc="-6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(5-летний</a:t>
            </a:r>
            <a:r>
              <a:rPr lang="ru-RU" sz="2200" spc="-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курс)</a:t>
            </a:r>
            <a:endParaRPr lang="ru-RU" sz="2200" spc="-55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</a:t>
            </a:r>
            <a:r>
              <a:rPr lang="ru-RU" sz="2200" spc="-4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второй</a:t>
            </a:r>
            <a:r>
              <a:rPr lang="ru-RU" sz="2200" spc="-6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от</a:t>
            </a:r>
            <a:r>
              <a:rPr lang="ru-RU" sz="2200" spc="-5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13</a:t>
            </a:r>
            <a:r>
              <a:rPr lang="ru-RU" sz="2200" spc="-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</a:t>
            </a:r>
            <a:r>
              <a:rPr lang="ru-RU" sz="2200" spc="-5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17</a:t>
            </a:r>
            <a:r>
              <a:rPr lang="ru-RU" sz="2200" spc="-4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лет</a:t>
            </a:r>
            <a:r>
              <a:rPr lang="ru-RU" sz="2200" spc="-5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(4-летний</a:t>
            </a:r>
            <a:r>
              <a:rPr lang="ru-RU" sz="2200" spc="-5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курс)</a:t>
            </a:r>
          </a:p>
          <a:p>
            <a:endParaRPr lang="ru-RU" sz="2200" dirty="0"/>
          </a:p>
        </p:txBody>
      </p:sp>
      <p:pic>
        <p:nvPicPr>
          <p:cNvPr id="5" name="Рисунок 4" descr="Изображение выглядит как текст, человек, внешний, в позе&#10;&#10;Автоматически созданное описание">
            <a:extLst>
              <a:ext uri="{FF2B5EF4-FFF2-40B4-BE49-F238E27FC236}">
                <a16:creationId xmlns:a16="http://schemas.microsoft.com/office/drawing/2014/main" id="{D4958A76-DCF6-4747-AA33-C2C6008721E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32" r="10953" b="1"/>
          <a:stretch/>
        </p:blipFill>
        <p:spPr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628638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 descr="Изображение выглядит как текст, знак, говорит&#10;&#10;Автоматически созданное описание">
            <a:extLst>
              <a:ext uri="{FF2B5EF4-FFF2-40B4-BE49-F238E27FC236}">
                <a16:creationId xmlns:a16="http://schemas.microsoft.com/office/drawing/2014/main" id="{E35FB5BF-31BB-42C7-8128-6F8C5B107D2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7379" y="0"/>
            <a:ext cx="5172307" cy="6761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23168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44561E-7F70-43F0-9843-D8F50FA0FC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ru-RU" sz="5400"/>
              <a:t>1920-е годы</a:t>
            </a:r>
          </a:p>
        </p:txBody>
      </p:sp>
      <p:sp>
        <p:nvSpPr>
          <p:cNvPr id="20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xmlns="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Объект 2">
            <a:extLst>
              <a:ext uri="{FF2B5EF4-FFF2-40B4-BE49-F238E27FC236}">
                <a16:creationId xmlns:a16="http://schemas.microsoft.com/office/drawing/2014/main" id="{96B50CC6-A399-49F4-A52E-F660D73BD2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872" y="1866966"/>
            <a:ext cx="11374076" cy="4800468"/>
          </a:xfrm>
        </p:spPr>
        <p:txBody>
          <a:bodyPr>
            <a:normAutofit fontScale="92500" lnSpcReduction="10000"/>
          </a:bodyPr>
          <a:lstStyle/>
          <a:p>
            <a:pPr marL="87630" marR="82550" indent="179705"/>
            <a:r>
              <a:rPr lang="ru-RU" sz="24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 феврале 1923 года президиум ГУСа окончательно отверг предметное обучение.</a:t>
            </a:r>
          </a:p>
          <a:p>
            <a:pPr marL="87630" marR="82550" indent="0">
              <a:buNone/>
            </a:pPr>
            <a:r>
              <a:rPr lang="ru-RU" sz="2400" spc="5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</a:t>
            </a:r>
            <a:r>
              <a:rPr lang="ru-RU" sz="24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ыло принято решение о создании комплексной системы преподавания. Предметные</a:t>
            </a:r>
            <a:r>
              <a:rPr lang="ru-RU" sz="2400" spc="5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программы были заменены общими схемами программ. </a:t>
            </a:r>
          </a:p>
          <a:p>
            <a:pPr marL="87630" marR="82550" indent="0">
              <a:buNone/>
            </a:pPr>
            <a:r>
              <a:rPr lang="ru-RU" sz="24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Но уже 18 декабря 1923 года</a:t>
            </a:r>
            <a:r>
              <a:rPr lang="ru-RU" sz="2400" spc="5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spc="-15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СНК РСФСР</a:t>
            </a:r>
            <a:r>
              <a:rPr lang="ru-RU" sz="2400" spc="-1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spc="-15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утвердил</a:t>
            </a:r>
            <a:r>
              <a:rPr lang="ru-RU" sz="2400" spc="-1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spc="-15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Устав</a:t>
            </a:r>
            <a:r>
              <a:rPr lang="ru-RU" sz="2400" spc="-1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spc="-15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единой</a:t>
            </a:r>
            <a:r>
              <a:rPr lang="ru-RU" sz="2400" spc="-1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spc="-15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трудовой</a:t>
            </a:r>
            <a:r>
              <a:rPr lang="ru-RU" sz="2400" spc="-1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spc="-15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школы,</a:t>
            </a:r>
            <a:r>
              <a:rPr lang="ru-RU" sz="2400" spc="-1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spc="-15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определив,</a:t>
            </a:r>
            <a:r>
              <a:rPr lang="ru-RU" sz="2400" spc="-1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spc="-15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что</a:t>
            </a:r>
            <a:r>
              <a:rPr lang="ru-RU" sz="2400" spc="-1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объём</a:t>
            </a:r>
            <a:r>
              <a:rPr lang="ru-RU" sz="2400" spc="-5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spc="-1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2400" spc="-5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содержание</a:t>
            </a:r>
            <a:r>
              <a:rPr lang="ru-RU" sz="2400" spc="5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преподавания</a:t>
            </a:r>
            <a:r>
              <a:rPr lang="ru-RU" sz="2400" spc="5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определяется</a:t>
            </a:r>
            <a:r>
              <a:rPr lang="ru-RU" sz="2400" spc="5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программами,</a:t>
            </a:r>
            <a:r>
              <a:rPr lang="ru-RU" sz="2400" spc="5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издаваемыми</a:t>
            </a:r>
            <a:r>
              <a:rPr lang="ru-RU" sz="2400" spc="5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только</a:t>
            </a:r>
            <a:r>
              <a:rPr lang="ru-RU" sz="2400" spc="5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Наркомпросом. </a:t>
            </a:r>
          </a:p>
          <a:p>
            <a:pPr marL="87630" marR="82550" indent="0">
              <a:buNone/>
            </a:pPr>
            <a:r>
              <a:rPr lang="ru-RU" sz="24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Набор изучаемых за пять лет дисциплин состоял из: </a:t>
            </a:r>
          </a:p>
          <a:p>
            <a:pPr marL="373380" marR="82550" indent="-285750"/>
            <a:r>
              <a:rPr lang="ru-RU" sz="24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русского языка,</a:t>
            </a:r>
            <a:r>
              <a:rPr lang="ru-RU" sz="2400" spc="5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pPr marL="373380" marR="82550" indent="-285750"/>
            <a:r>
              <a:rPr lang="ru-RU" sz="2400" spc="-2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математики,</a:t>
            </a:r>
            <a:r>
              <a:rPr lang="ru-RU" sz="2400" spc="-35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pPr marL="373380" marR="82550" indent="-285750"/>
            <a:r>
              <a:rPr lang="ru-RU" sz="2400" spc="-2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естествознания,</a:t>
            </a:r>
            <a:r>
              <a:rPr lang="ru-RU" sz="2400" spc="-3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pPr marL="373380" marR="82550" indent="-285750"/>
            <a:r>
              <a:rPr lang="ru-RU" sz="2400" spc="-2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физики, </a:t>
            </a:r>
          </a:p>
          <a:p>
            <a:pPr marL="373380" marR="82550" indent="-285750"/>
            <a:r>
              <a:rPr lang="ru-RU" sz="2400" spc="-2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пения</a:t>
            </a:r>
            <a:r>
              <a:rPr lang="ru-RU" sz="2400" spc="-45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spc="-2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(музыки)</a:t>
            </a:r>
            <a:endParaRPr lang="ru-RU" sz="2400" spc="-35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73380" marR="82550" indent="-285750"/>
            <a:r>
              <a:rPr lang="ru-RU" sz="2400" spc="-2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Стал</a:t>
            </a:r>
            <a:r>
              <a:rPr lang="ru-RU" sz="2400" spc="-25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spc="-2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преподаваться</a:t>
            </a:r>
            <a:r>
              <a:rPr lang="ru-RU" sz="2400" spc="-4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spc="-2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новый</a:t>
            </a:r>
            <a:r>
              <a:rPr lang="ru-RU" sz="2400" spc="-25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spc="-2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предмет:</a:t>
            </a:r>
            <a:r>
              <a:rPr lang="ru-RU" sz="240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spc="-15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«Грамота</a:t>
            </a:r>
            <a:r>
              <a:rPr lang="ru-RU" sz="2400" spc="-45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spc="-15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гражданина»</a:t>
            </a:r>
            <a:endParaRPr lang="ru-RU" sz="2400"/>
          </a:p>
        </p:txBody>
      </p:sp>
    </p:spTree>
    <p:extLst>
      <p:ext uri="{BB962C8B-B14F-4D97-AF65-F5344CB8AC3E}">
        <p14:creationId xmlns:p14="http://schemas.microsoft.com/office/powerpoint/2010/main" val="39122605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Берлин</Template>
  <TotalTime>38</TotalTime>
  <Words>526</Words>
  <Application>Microsoft Office PowerPoint</Application>
  <PresentationFormat>Широкоэкранный</PresentationFormat>
  <Paragraphs>51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Times New Roman</vt:lpstr>
      <vt:lpstr>Тема Office</vt:lpstr>
      <vt:lpstr>Система образования СССР 1917-1937 гг.</vt:lpstr>
      <vt:lpstr>Анатолий Васильевич Луначарский  (26 октября 1917 — сентябрь 1929)</vt:lpstr>
      <vt:lpstr>Презентация PowerPoint</vt:lpstr>
      <vt:lpstr>Декрет о свободе совести, церковных и религиозных обществах</vt:lpstr>
      <vt:lpstr>Единые трудовые школы</vt:lpstr>
      <vt:lpstr>Презентация PowerPoint</vt:lpstr>
      <vt:lpstr>«Положение о единой трудовой школе» и «Декларация о единой трудовой школе» (публикация от 16 октября 1917 г.),</vt:lpstr>
      <vt:lpstr>Презентация PowerPoint</vt:lpstr>
      <vt:lpstr>1920-е годы</vt:lpstr>
      <vt:lpstr>Презентация PowerPoint</vt:lpstr>
      <vt:lpstr>1930-е годы</vt:lpstr>
      <vt:lpstr>Презентация PowerPoint</vt:lpstr>
      <vt:lpstr>Постановление «Об учебных программах и режиме в начальной и средней школе» от 25 августа 1932 года</vt:lpstr>
      <vt:lpstr>Постановление «О структуре начальной и средней школы в СССР»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Система образования СССР 1917-1937 гг</dc:title>
  <dc:creator>Евгений Аверичев</dc:creator>
  <cp:lastModifiedBy>Евгений Аверичев</cp:lastModifiedBy>
  <cp:revision>2</cp:revision>
  <dcterms:created xsi:type="dcterms:W3CDTF">2022-03-31T16:30:30Z</dcterms:created>
  <dcterms:modified xsi:type="dcterms:W3CDTF">2023-12-14T07:18:58Z</dcterms:modified>
</cp:coreProperties>
</file>