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76" r:id="rId3"/>
    <p:sldId id="277" r:id="rId4"/>
    <p:sldId id="262" r:id="rId5"/>
    <p:sldId id="264" r:id="rId6"/>
    <p:sldId id="260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8" r:id="rId19"/>
  </p:sldIdLst>
  <p:sldSz cx="9144000" cy="6858000" type="screen4x3"/>
  <p:notesSz cx="6858000" cy="9144000"/>
  <p:custDataLst>
    <p:tags r:id="rId22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74A"/>
    <a:srgbClr val="3399FF"/>
    <a:srgbClr val="666699"/>
    <a:srgbClr val="E5907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309" autoAdjust="0"/>
    <p:restoredTop sz="85305" autoAdjust="0"/>
  </p:normalViewPr>
  <p:slideViewPr>
    <p:cSldViewPr>
      <p:cViewPr>
        <p:scale>
          <a:sx n="66" d="100"/>
          <a:sy n="66" d="100"/>
        </p:scale>
        <p:origin x="-1800" y="-1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22" y="1903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85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pPr/>
              <a:t>11.04.2023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pPr/>
              <a:t>11.04.2023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Оригинальные шаблоны для презентаций: </a:t>
            </a:r>
            <a:r>
              <a:rPr lang="ru-RU" sz="1200" dirty="0" smtClean="0">
                <a:hlinkClick r:id="rId3"/>
              </a:rPr>
              <a:t>https://presentation-creation.ru/powerpoint-templates.html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ru-RU" sz="1200" smtClean="0"/>
              <a:t>Бесплатно и без регистрации.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21614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80846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2420888"/>
            <a:ext cx="7020272" cy="1368152"/>
          </a:xfrm>
        </p:spPr>
        <p:txBody>
          <a:bodyPr/>
          <a:lstStyle>
            <a:lvl1pPr>
              <a:defRPr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</a:t>
            </a:r>
            <a:r>
              <a:rPr lang="en-US" dirty="0" smtClean="0"/>
              <a:t> </a:t>
            </a:r>
            <a:r>
              <a:rPr lang="ru-RU" dirty="0" smtClean="0"/>
              <a:t>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520259"/>
            <a:ext cx="2133600" cy="365125"/>
          </a:xfrm>
        </p:spPr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520259"/>
            <a:ext cx="2895600" cy="365125"/>
          </a:xfrm>
        </p:spPr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4" name="Текст 2"/>
          <p:cNvSpPr>
            <a:spLocks noGrp="1"/>
          </p:cNvSpPr>
          <p:nvPr>
            <p:ph idx="1"/>
          </p:nvPr>
        </p:nvSpPr>
        <p:spPr>
          <a:xfrm>
            <a:off x="1763688" y="1988840"/>
            <a:ext cx="7200800" cy="40324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2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2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2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2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07504" y="228168"/>
            <a:ext cx="8928992" cy="1150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9"/>
            <a:ext cx="4320480" cy="2448272"/>
          </a:xfrm>
        </p:spPr>
        <p:txBody>
          <a:bodyPr/>
          <a:lstStyle>
            <a:lvl1pPr>
              <a:defRPr sz="2800">
                <a:solidFill>
                  <a:schemeClr val="accent2">
                    <a:lumMod val="50000"/>
                  </a:schemeClr>
                </a:solidFill>
              </a:defRPr>
            </a:lvl1pPr>
            <a:lvl2pPr>
              <a:defRPr sz="2400">
                <a:solidFill>
                  <a:schemeClr val="accent2">
                    <a:lumMod val="50000"/>
                  </a:schemeClr>
                </a:solidFill>
              </a:defRPr>
            </a:lvl2pPr>
            <a:lvl3pPr>
              <a:defRPr sz="2000">
                <a:solidFill>
                  <a:schemeClr val="accent2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accent2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accent2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accent2">
                    <a:lumMod val="50000"/>
                  </a:schemeClr>
                </a:solidFill>
              </a:defRPr>
            </a:lvl1pPr>
            <a:lvl2pPr>
              <a:defRPr sz="2400">
                <a:solidFill>
                  <a:schemeClr val="accent2">
                    <a:lumMod val="50000"/>
                  </a:schemeClr>
                </a:solidFill>
              </a:defRPr>
            </a:lvl2pPr>
            <a:lvl3pPr>
              <a:defRPr sz="2000">
                <a:solidFill>
                  <a:schemeClr val="accent2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accent2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accent2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28168"/>
            <a:ext cx="8928992" cy="1150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988840"/>
            <a:ext cx="8784976" cy="41764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52025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520259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52025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1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2">
              <a:lumMod val="20000"/>
              <a:lumOff val="8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presentation-creation.ru/powerpoint-templates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/>
              <a:t>Заголовок</a:t>
            </a:r>
            <a:r>
              <a:rPr lang="en-US" sz="4800" b="1" dirty="0" smtClean="0"/>
              <a:t> </a:t>
            </a:r>
            <a:r>
              <a:rPr lang="ru-RU" sz="4800" b="1" dirty="0" smtClean="0"/>
              <a:t>слайда</a:t>
            </a:r>
            <a:endParaRPr lang="ru-RU" sz="48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642910" y="214290"/>
            <a:ext cx="79296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accent6"/>
                </a:solidFill>
              </a:rPr>
              <a:t>Государственное бюджетное образовательное учреждение      школа 1601</a:t>
            </a:r>
          </a:p>
          <a:p>
            <a:pPr algn="ctr"/>
            <a:r>
              <a:rPr lang="ru-RU" dirty="0" smtClean="0">
                <a:solidFill>
                  <a:schemeClr val="accent6"/>
                </a:solidFill>
              </a:rPr>
              <a:t>Имени Героя Советского Союза Лютикова Е. И </a:t>
            </a:r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3108" y="1714488"/>
            <a:ext cx="45993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Исследовательский проект</a:t>
            </a:r>
          </a:p>
          <a:p>
            <a:r>
              <a:rPr lang="ru-RU" sz="2400" dirty="0" smtClean="0"/>
              <a:t>Тема: « Волшебное молоко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 rot="10800000" flipV="1">
            <a:off x="5214942" y="5075463"/>
            <a:ext cx="35605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Выполнила:</a:t>
            </a:r>
          </a:p>
          <a:p>
            <a:r>
              <a:rPr lang="ru-RU" dirty="0" smtClean="0"/>
              <a:t>Привалова А.В -  воспитатель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714744" y="6143644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Москва 2023г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Рисование на молоке</a:t>
            </a:r>
            <a:endParaRPr lang="ru-RU" dirty="0"/>
          </a:p>
        </p:txBody>
      </p:sp>
      <p:pic>
        <p:nvPicPr>
          <p:cNvPr id="27650" name="Picture 2" descr="https://phonoteka.org/uploads/posts/2021-05/1621736436_4-phonoteka_org-p-fon-dlya-prezentatsii-o-moloke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7651" name="Picture 3" descr="C:\Users\user\Desktop\рис на мол 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4071942"/>
            <a:ext cx="2928926" cy="2357454"/>
          </a:xfrm>
          <a:prstGeom prst="rect">
            <a:avLst/>
          </a:prstGeom>
          <a:noFill/>
        </p:spPr>
      </p:pic>
      <p:pic>
        <p:nvPicPr>
          <p:cNvPr id="27652" name="Picture 4" descr="C:\Users\user\Desktop\рис на мол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143380"/>
            <a:ext cx="2571736" cy="2143140"/>
          </a:xfrm>
          <a:prstGeom prst="rect">
            <a:avLst/>
          </a:prstGeom>
          <a:noFill/>
        </p:spPr>
      </p:pic>
      <p:pic>
        <p:nvPicPr>
          <p:cNvPr id="27653" name="Picture 5" descr="C:\Users\user\Desktop\рис на мол 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1428736"/>
            <a:ext cx="4000528" cy="2428892"/>
          </a:xfrm>
          <a:prstGeom prst="rect">
            <a:avLst/>
          </a:prstGeom>
          <a:noFill/>
        </p:spPr>
      </p:pic>
      <p:pic>
        <p:nvPicPr>
          <p:cNvPr id="27654" name="Picture 6" descr="C:\Users\user\Desktop\рис на мол 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0694" y="1428736"/>
            <a:ext cx="3000396" cy="2428892"/>
          </a:xfrm>
          <a:prstGeom prst="rect">
            <a:avLst/>
          </a:prstGeom>
          <a:noFill/>
        </p:spPr>
      </p:pic>
      <p:pic>
        <p:nvPicPr>
          <p:cNvPr id="27655" name="Picture 7" descr="C:\Users\user\Desktop\рис на мол 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81756" y="4071942"/>
            <a:ext cx="3062244" cy="2214602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214414" y="428604"/>
            <a:ext cx="89297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              Чудеса      продолжаются</a:t>
            </a:r>
          </a:p>
          <a:p>
            <a:r>
              <a:rPr lang="ru-RU" sz="2400" b="1" dirty="0" smtClean="0">
                <a:solidFill>
                  <a:srgbClr val="92D050"/>
                </a:solidFill>
              </a:rPr>
              <a:t> </a:t>
            </a:r>
            <a:r>
              <a:rPr lang="ru-RU" sz="2400" b="1" dirty="0" smtClean="0">
                <a:solidFill>
                  <a:srgbClr val="92D050"/>
                </a:solidFill>
              </a:rPr>
              <a:t>               РИСОВАНИЕ НА МОЛОКЕ</a:t>
            </a:r>
            <a:endParaRPr lang="ru-RU" sz="2400" b="1" dirty="0">
              <a:solidFill>
                <a:srgbClr val="92D05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228169"/>
            <a:ext cx="8928992" cy="57560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п</a:t>
            </a:r>
            <a:endParaRPr lang="ru-RU" dirty="0"/>
          </a:p>
        </p:txBody>
      </p:sp>
      <p:pic>
        <p:nvPicPr>
          <p:cNvPr id="28674" name="Picture 2" descr="https://phonoteka.org/uploads/posts/2021-05/1621736436_4-phonoteka_org-p-fon-dlya-prezentatsii-o-moloke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858" y="0"/>
            <a:ext cx="9109142" cy="6858000"/>
          </a:xfrm>
          <a:prstGeom prst="rect">
            <a:avLst/>
          </a:prstGeom>
          <a:noFill/>
        </p:spPr>
      </p:pic>
      <p:pic>
        <p:nvPicPr>
          <p:cNvPr id="28675" name="Picture 3" descr="C:\Users\user\Desktop\НА МОЛ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071678"/>
            <a:ext cx="3909942" cy="3500462"/>
          </a:xfrm>
          <a:prstGeom prst="rect">
            <a:avLst/>
          </a:prstGeom>
          <a:noFill/>
        </p:spPr>
      </p:pic>
      <p:pic>
        <p:nvPicPr>
          <p:cNvPr id="28676" name="Picture 4" descr="C:\Users\user\Desktop\МОЛ 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4000504"/>
            <a:ext cx="4281454" cy="2857496"/>
          </a:xfrm>
          <a:prstGeom prst="rect">
            <a:avLst/>
          </a:prstGeom>
          <a:noFill/>
        </p:spPr>
      </p:pic>
      <p:pic>
        <p:nvPicPr>
          <p:cNvPr id="28677" name="Picture 5" descr="C:\Users\user\Desktop\МОЛ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1714488"/>
            <a:ext cx="3000396" cy="207170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00034" y="714356"/>
            <a:ext cx="86439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7030A0"/>
                </a:solidFill>
              </a:rPr>
              <a:t>     Писали секретные послания          </a:t>
            </a:r>
            <a:r>
              <a:rPr lang="ru-RU" sz="4000" b="1" dirty="0" smtClean="0">
                <a:solidFill>
                  <a:srgbClr val="7030A0"/>
                </a:solidFill>
              </a:rPr>
              <a:t>молоком </a:t>
            </a:r>
            <a:endParaRPr lang="ru-RU" sz="40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Наша волшебная лаборатория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29699" name="Picture 3" descr="C:\Users\user\Desktop\лаб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28750"/>
            <a:ext cx="9144000" cy="542925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https://phonoteka.org/uploads/posts/2021-05/1621736436_4-phonoteka_org-p-fon-dlya-prezentatsii-o-moloke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14338"/>
            <a:ext cx="9144000" cy="6858000"/>
          </a:xfrm>
          <a:prstGeom prst="rect">
            <a:avLst/>
          </a:prstGeom>
          <a:noFill/>
        </p:spPr>
      </p:pic>
      <p:pic>
        <p:nvPicPr>
          <p:cNvPr id="30723" name="Picture 3" descr="C:\Users\user\Desktop\лаб 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71480"/>
            <a:ext cx="2643174" cy="2214578"/>
          </a:xfrm>
          <a:prstGeom prst="rect">
            <a:avLst/>
          </a:prstGeom>
          <a:noFill/>
        </p:spPr>
      </p:pic>
      <p:pic>
        <p:nvPicPr>
          <p:cNvPr id="30724" name="Picture 4" descr="C:\Users\user\Desktop\лаб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56" y="357166"/>
            <a:ext cx="2714644" cy="2643206"/>
          </a:xfrm>
          <a:prstGeom prst="rect">
            <a:avLst/>
          </a:prstGeom>
          <a:noFill/>
        </p:spPr>
      </p:pic>
      <p:pic>
        <p:nvPicPr>
          <p:cNvPr id="30725" name="Picture 5" descr="C:\Users\user\Desktop\лаб 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3357562"/>
            <a:ext cx="2428860" cy="2571768"/>
          </a:xfrm>
          <a:prstGeom prst="rect">
            <a:avLst/>
          </a:prstGeom>
          <a:noFill/>
        </p:spPr>
      </p:pic>
      <p:pic>
        <p:nvPicPr>
          <p:cNvPr id="3072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857628"/>
            <a:ext cx="278605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7" name="Picture 7" descr="C:\Users\user\Desktop\лаб 1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43240" y="642918"/>
            <a:ext cx="2786082" cy="2714644"/>
          </a:xfrm>
          <a:prstGeom prst="rect">
            <a:avLst/>
          </a:prstGeom>
          <a:noFill/>
        </p:spPr>
      </p:pic>
      <p:pic>
        <p:nvPicPr>
          <p:cNvPr id="30728" name="Picture 8" descr="C:\Users\user\Desktop\лаб 1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357554" y="4000504"/>
            <a:ext cx="2857520" cy="217162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0" y="0"/>
            <a:ext cx="32146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Проверяли качество молочных продуктов</a:t>
            </a:r>
            <a:endParaRPr lang="ru-RU" sz="1600" dirty="0"/>
          </a:p>
        </p:txBody>
      </p:sp>
      <p:sp>
        <p:nvSpPr>
          <p:cNvPr id="14" name="TextBox 13"/>
          <p:cNvSpPr txBox="1"/>
          <p:nvPr/>
        </p:nvSpPr>
        <p:spPr>
          <a:xfrm>
            <a:off x="5357818" y="0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Рассматривали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1571604" y="3500438"/>
            <a:ext cx="4286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Проводили             опыты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Готовили </a:t>
            </a:r>
            <a:br>
              <a:rPr lang="ru-RU" dirty="0" smtClean="0"/>
            </a:br>
            <a:r>
              <a:rPr lang="ru-RU" dirty="0" smtClean="0"/>
              <a:t>кефирный – банановый коктейль</a:t>
            </a:r>
            <a:endParaRPr lang="ru-RU" dirty="0"/>
          </a:p>
        </p:txBody>
      </p:sp>
      <p:pic>
        <p:nvPicPr>
          <p:cNvPr id="31746" name="Picture 2" descr="C:\Users\user\Desktop\коктель 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1428736"/>
            <a:ext cx="2743190" cy="2286016"/>
          </a:xfrm>
          <a:prstGeom prst="rect">
            <a:avLst/>
          </a:prstGeom>
          <a:noFill/>
        </p:spPr>
      </p:pic>
      <p:pic>
        <p:nvPicPr>
          <p:cNvPr id="31747" name="Picture 3" descr="C:\Users\user\Desktop\коктель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28736"/>
            <a:ext cx="4602806" cy="3473253"/>
          </a:xfrm>
          <a:prstGeom prst="rect">
            <a:avLst/>
          </a:prstGeom>
          <a:noFill/>
        </p:spPr>
      </p:pic>
      <p:pic>
        <p:nvPicPr>
          <p:cNvPr id="31748" name="Picture 4" descr="C:\Users\user\Desktop\кокт 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971" y="4929198"/>
            <a:ext cx="3321825" cy="1928802"/>
          </a:xfrm>
          <a:prstGeom prst="rect">
            <a:avLst/>
          </a:prstGeom>
          <a:noFill/>
        </p:spPr>
      </p:pic>
      <p:pic>
        <p:nvPicPr>
          <p:cNvPr id="31749" name="Picture 5" descr="C:\Users\user\Desktop\кокт 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786190"/>
            <a:ext cx="4572000" cy="307181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Взбивали   сметанный   клубничный крем  и  готовили    </a:t>
            </a:r>
            <a:r>
              <a:rPr lang="ru-RU" sz="4000" dirty="0" err="1" smtClean="0">
                <a:solidFill>
                  <a:srgbClr val="FF0000"/>
                </a:solidFill>
              </a:rPr>
              <a:t>капкейки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2770" name="Picture 2" descr="https://phonoteka.org/uploads/posts/2021-05/1621736436_4-phonoteka_org-p-fon-dlya-prezentatsii-o-moloke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1428736"/>
            <a:ext cx="9181217" cy="5429264"/>
          </a:xfrm>
          <a:prstGeom prst="rect">
            <a:avLst/>
          </a:prstGeom>
          <a:noFill/>
        </p:spPr>
      </p:pic>
      <p:pic>
        <p:nvPicPr>
          <p:cNvPr id="32771" name="Picture 3" descr="C:\Users\user\Desktop\кейк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187911">
            <a:off x="215045" y="1289811"/>
            <a:ext cx="3816971" cy="2776108"/>
          </a:xfrm>
          <a:prstGeom prst="rect">
            <a:avLst/>
          </a:prstGeom>
          <a:noFill/>
        </p:spPr>
      </p:pic>
      <p:pic>
        <p:nvPicPr>
          <p:cNvPr id="32772" name="Picture 4" descr="C:\Users\user\Desktop\кейк 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76473">
            <a:off x="4275097" y="1137723"/>
            <a:ext cx="4788803" cy="2574933"/>
          </a:xfrm>
          <a:prstGeom prst="rect">
            <a:avLst/>
          </a:prstGeom>
          <a:noFill/>
        </p:spPr>
      </p:pic>
      <p:pic>
        <p:nvPicPr>
          <p:cNvPr id="32773" name="Picture 5" descr="C:\Users\user\Desktop\кейк 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165281">
            <a:off x="484769" y="4095297"/>
            <a:ext cx="3734598" cy="2581621"/>
          </a:xfrm>
          <a:prstGeom prst="rect">
            <a:avLst/>
          </a:prstGeom>
          <a:noFill/>
        </p:spPr>
      </p:pic>
      <p:pic>
        <p:nvPicPr>
          <p:cNvPr id="32774" name="Picture 6" descr="C:\Users\user\Desktop\кейк 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418782">
            <a:off x="4536499" y="3847481"/>
            <a:ext cx="4458177" cy="272952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8" name="Picture 6" descr="https://timashevsk.ru/userfiles/images/preview_image/preview_news___omkdk-z_159791321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3802" name="Picture 10" descr="https://koketta.ru/wp-content/uploads/8/3/a/83a89652b55fa2a7033e0dc2677e2aac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715000" cy="4286250"/>
          </a:xfrm>
          <a:prstGeom prst="rect">
            <a:avLst/>
          </a:prstGeom>
          <a:noFill/>
        </p:spPr>
      </p:pic>
      <p:pic>
        <p:nvPicPr>
          <p:cNvPr id="33803" name="Picture 11" descr="C:\Users\user\Desktop\конец 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00496" y="3714752"/>
            <a:ext cx="5143504" cy="314324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6" name="Picture 6" descr="https://cinderella.mn/wp-content/uploads/2020/03/8-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857224" y="0"/>
            <a:ext cx="828677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Вывод:  работая над проектом, мы с</a:t>
            </a:r>
            <a:r>
              <a:rPr lang="ru-RU" sz="3600" dirty="0" smtClean="0"/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ребятами      убедились, что молоко</a:t>
            </a:r>
          </a:p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является не только волшебным  продуктом, но и  очень  полезным  и необходимым</a:t>
            </a:r>
          </a:p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продуктом для детского питания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s://cinderella.mn/wp-content/uploads/2020/03/8-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714612" y="1000108"/>
            <a:ext cx="492865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C00000"/>
                </a:solidFill>
              </a:rPr>
              <a:t>Спасибо </a:t>
            </a:r>
          </a:p>
          <a:p>
            <a:r>
              <a:rPr lang="ru-RU" sz="4400" dirty="0" smtClean="0">
                <a:solidFill>
                  <a:srgbClr val="C00000"/>
                </a:solidFill>
              </a:rPr>
              <a:t> </a:t>
            </a:r>
            <a:r>
              <a:rPr lang="ru-RU" sz="4400" dirty="0" smtClean="0">
                <a:solidFill>
                  <a:srgbClr val="C00000"/>
                </a:solidFill>
              </a:rPr>
              <a:t>     за </a:t>
            </a:r>
          </a:p>
          <a:p>
            <a:r>
              <a:rPr lang="ru-RU" sz="4400" dirty="0" smtClean="0">
                <a:solidFill>
                  <a:srgbClr val="C00000"/>
                </a:solidFill>
              </a:rPr>
              <a:t>внимание</a:t>
            </a:r>
            <a:endParaRPr lang="ru-RU" sz="4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 descr="https://phonoteka.org/uploads/posts/2021-05/1621736466_17-phonoteka_org-p-fon-dlya-prezentatsii-o-moloke-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500430" y="428604"/>
            <a:ext cx="2786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Актуальность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142984"/>
            <a:ext cx="95730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Молоко особо ценный продукт в питании детей, в его состав входят</a:t>
            </a:r>
          </a:p>
          <a:p>
            <a:r>
              <a:rPr lang="ru-RU" dirty="0" smtClean="0"/>
              <a:t>в</a:t>
            </a:r>
            <a:r>
              <a:rPr lang="ru-RU" dirty="0" smtClean="0"/>
              <a:t>ысококачественные белки, жиры и углеводы и витамины.  </a:t>
            </a:r>
          </a:p>
          <a:p>
            <a:r>
              <a:rPr lang="ru-RU" dirty="0" smtClean="0"/>
              <a:t>Молоко богато солями кальция и фосфора, которые легко усваиваются.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14282" y="2071678"/>
            <a:ext cx="97629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Я заметила что большинство детей в нашей группе не пьют молоко </a:t>
            </a:r>
          </a:p>
          <a:p>
            <a:r>
              <a:rPr lang="ru-RU" dirty="0" smtClean="0"/>
              <a:t>и  отказываются от молочных продуктов. </a:t>
            </a:r>
          </a:p>
          <a:p>
            <a:r>
              <a:rPr lang="ru-RU" dirty="0" smtClean="0"/>
              <a:t> Я решила попытаться изменить данную ситуацию и провести такой проект.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6082" name="Picture 2" descr="https://cinderella.mn/wp-content/uploads/2020/03/8-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85786" y="428604"/>
            <a:ext cx="9323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Цель:  Обогащать представления детей о пользе молока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молочных продуктов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28992" y="1928802"/>
            <a:ext cx="3214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2571744"/>
            <a:ext cx="903425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Познакомить   с профессией доярки.</a:t>
            </a:r>
          </a:p>
          <a:p>
            <a:pPr marL="342900" indent="-342900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Изучить свойства молока.</a:t>
            </a:r>
          </a:p>
          <a:p>
            <a:pPr marL="342900" indent="-342900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Формировать умения создавать кисломолочные продукты.</a:t>
            </a:r>
          </a:p>
          <a:p>
            <a:pPr marL="342900" indent="-342900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Развивать творческие способности с использованием молока.</a:t>
            </a:r>
          </a:p>
          <a:p>
            <a:pPr marL="342900" indent="-342900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Развивать познавательно – исследовательские способности детей.</a:t>
            </a:r>
          </a:p>
          <a:p>
            <a:pPr marL="342900" indent="-342900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Развивать речевую активность детей.</a:t>
            </a:r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ligula </a:t>
            </a:r>
            <a:r>
              <a:rPr lang="en-US" dirty="0" err="1"/>
              <a:t>eget</a:t>
            </a:r>
            <a:r>
              <a:rPr lang="en-US" dirty="0"/>
              <a:t> dolor.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. Cum </a:t>
            </a:r>
            <a:r>
              <a:rPr lang="en-US" dirty="0" err="1"/>
              <a:t>sociis</a:t>
            </a:r>
            <a:r>
              <a:rPr lang="en-US" dirty="0"/>
              <a:t> </a:t>
            </a:r>
            <a:r>
              <a:rPr lang="en-US" dirty="0" err="1"/>
              <a:t>natoque</a:t>
            </a:r>
            <a:r>
              <a:rPr lang="en-US" dirty="0"/>
              <a:t> </a:t>
            </a:r>
            <a:r>
              <a:rPr lang="en-US" dirty="0" err="1"/>
              <a:t>penatibus</a:t>
            </a:r>
            <a:r>
              <a:rPr lang="en-US" dirty="0"/>
              <a:t> et </a:t>
            </a:r>
            <a:r>
              <a:rPr lang="en-US" dirty="0" err="1"/>
              <a:t>magnis</a:t>
            </a:r>
            <a:r>
              <a:rPr lang="en-US" dirty="0"/>
              <a:t> dis parturient </a:t>
            </a:r>
            <a:r>
              <a:rPr lang="en-US" dirty="0" err="1"/>
              <a:t>montes</a:t>
            </a:r>
            <a:r>
              <a:rPr lang="en-US" dirty="0"/>
              <a:t>, </a:t>
            </a:r>
            <a:r>
              <a:rPr lang="en-US" dirty="0" err="1"/>
              <a:t>nascetur</a:t>
            </a:r>
            <a:r>
              <a:rPr lang="en-US" dirty="0"/>
              <a:t> </a:t>
            </a:r>
            <a:r>
              <a:rPr lang="en-US" dirty="0" err="1"/>
              <a:t>ridiculus</a:t>
            </a:r>
            <a:r>
              <a:rPr lang="en-US" dirty="0"/>
              <a:t> mus. </a:t>
            </a:r>
            <a:r>
              <a:rPr lang="en-US" dirty="0" err="1"/>
              <a:t>Donec</a:t>
            </a:r>
            <a:r>
              <a:rPr lang="en-US" dirty="0"/>
              <a:t> quam </a:t>
            </a:r>
            <a:r>
              <a:rPr lang="en-US" dirty="0" err="1"/>
              <a:t>felis</a:t>
            </a:r>
            <a:r>
              <a:rPr lang="en-US" dirty="0"/>
              <a:t>,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,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, </a:t>
            </a:r>
            <a:r>
              <a:rPr lang="en-US" dirty="0" err="1"/>
              <a:t>pretium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, sem.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pede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,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,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, </a:t>
            </a:r>
            <a:r>
              <a:rPr lang="en-US" dirty="0" err="1" smtClean="0"/>
              <a:t>vulputate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Заголовок слайда</a:t>
            </a:r>
          </a:p>
        </p:txBody>
      </p:sp>
      <p:pic>
        <p:nvPicPr>
          <p:cNvPr id="4" name="Рисунок 3" descr="slide_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857232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>Чтобы узнать  откуда к нам приходит  молоко, мы  побывали  на молочной ферме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  <a:endParaRPr lang="ru-RU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4" name="Line 253"/>
          <p:cNvSpPr>
            <a:spLocks noChangeShapeType="1"/>
          </p:cNvSpPr>
          <p:nvPr/>
        </p:nvSpPr>
        <p:spPr bwMode="gray">
          <a:xfrm>
            <a:off x="3299792" y="4730158"/>
            <a:ext cx="4800600" cy="0"/>
          </a:xfrm>
          <a:prstGeom prst="line">
            <a:avLst/>
          </a:prstGeom>
          <a:noFill/>
          <a:ln w="25400">
            <a:solidFill>
              <a:schemeClr val="accent2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5" name="Rectangle 254"/>
          <p:cNvSpPr>
            <a:spLocks noChangeArrowheads="1"/>
          </p:cNvSpPr>
          <p:nvPr/>
        </p:nvSpPr>
        <p:spPr bwMode="gray">
          <a:xfrm rot="3419336">
            <a:off x="3015629" y="4153896"/>
            <a:ext cx="479425" cy="5207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26" name="Text Box 255"/>
          <p:cNvSpPr txBox="1">
            <a:spLocks noChangeArrowheads="1"/>
          </p:cNvSpPr>
          <p:nvPr/>
        </p:nvSpPr>
        <p:spPr bwMode="gray">
          <a:xfrm>
            <a:off x="3071192" y="4196758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4</a:t>
            </a:r>
          </a:p>
        </p:txBody>
      </p:sp>
      <p:sp>
        <p:nvSpPr>
          <p:cNvPr id="27" name="Line 256"/>
          <p:cNvSpPr>
            <a:spLocks noChangeShapeType="1"/>
          </p:cNvSpPr>
          <p:nvPr/>
        </p:nvSpPr>
        <p:spPr bwMode="gray">
          <a:xfrm>
            <a:off x="3299792" y="2215558"/>
            <a:ext cx="4800600" cy="0"/>
          </a:xfrm>
          <a:prstGeom prst="line">
            <a:avLst/>
          </a:prstGeom>
          <a:noFill/>
          <a:ln w="25400">
            <a:solidFill>
              <a:schemeClr val="accent2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8" name="Rectangle 257"/>
          <p:cNvSpPr>
            <a:spLocks noChangeArrowheads="1"/>
          </p:cNvSpPr>
          <p:nvPr/>
        </p:nvSpPr>
        <p:spPr bwMode="gray">
          <a:xfrm rot="3419336">
            <a:off x="2943621" y="1639296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ru-RU">
              <a:solidFill>
                <a:srgbClr val="FF0000"/>
              </a:solidFill>
            </a:endParaRPr>
          </a:p>
        </p:txBody>
      </p:sp>
      <p:sp>
        <p:nvSpPr>
          <p:cNvPr id="30" name="Text Box 259"/>
          <p:cNvSpPr txBox="1">
            <a:spLocks noChangeArrowheads="1"/>
          </p:cNvSpPr>
          <p:nvPr/>
        </p:nvSpPr>
        <p:spPr bwMode="gray">
          <a:xfrm>
            <a:off x="3071192" y="1682158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1</a:t>
            </a:r>
          </a:p>
        </p:txBody>
      </p:sp>
      <p:sp>
        <p:nvSpPr>
          <p:cNvPr id="31" name="Line 260"/>
          <p:cNvSpPr>
            <a:spLocks noChangeShapeType="1"/>
          </p:cNvSpPr>
          <p:nvPr/>
        </p:nvSpPr>
        <p:spPr bwMode="gray">
          <a:xfrm>
            <a:off x="3299792" y="3053758"/>
            <a:ext cx="4800600" cy="0"/>
          </a:xfrm>
          <a:prstGeom prst="line">
            <a:avLst/>
          </a:prstGeom>
          <a:noFill/>
          <a:ln w="25400">
            <a:solidFill>
              <a:schemeClr val="accent2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2" name="Rectangle 261"/>
          <p:cNvSpPr>
            <a:spLocks noChangeArrowheads="1"/>
          </p:cNvSpPr>
          <p:nvPr/>
        </p:nvSpPr>
        <p:spPr bwMode="gray">
          <a:xfrm rot="3419336">
            <a:off x="3015629" y="2477496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33" name="Text Box 262"/>
          <p:cNvSpPr txBox="1">
            <a:spLocks noChangeArrowheads="1"/>
          </p:cNvSpPr>
          <p:nvPr/>
        </p:nvSpPr>
        <p:spPr bwMode="gray">
          <a:xfrm>
            <a:off x="3071192" y="2520358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2</a:t>
            </a:r>
          </a:p>
        </p:txBody>
      </p:sp>
      <p:sp>
        <p:nvSpPr>
          <p:cNvPr id="34" name="Line 263"/>
          <p:cNvSpPr>
            <a:spLocks noChangeShapeType="1"/>
          </p:cNvSpPr>
          <p:nvPr/>
        </p:nvSpPr>
        <p:spPr bwMode="gray">
          <a:xfrm>
            <a:off x="3301380" y="3890371"/>
            <a:ext cx="4799012" cy="1587"/>
          </a:xfrm>
          <a:prstGeom prst="line">
            <a:avLst/>
          </a:prstGeom>
          <a:noFill/>
          <a:ln w="25400">
            <a:solidFill>
              <a:schemeClr val="accent2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5" name="Rectangle 264"/>
          <p:cNvSpPr>
            <a:spLocks noChangeArrowheads="1"/>
          </p:cNvSpPr>
          <p:nvPr/>
        </p:nvSpPr>
        <p:spPr bwMode="gray">
          <a:xfrm rot="3419336">
            <a:off x="3015629" y="3315696"/>
            <a:ext cx="479425" cy="5207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36" name="Text Box 265"/>
          <p:cNvSpPr txBox="1">
            <a:spLocks noChangeArrowheads="1"/>
          </p:cNvSpPr>
          <p:nvPr/>
        </p:nvSpPr>
        <p:spPr bwMode="gray">
          <a:xfrm>
            <a:off x="3071192" y="3358558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rgbClr val="FFFFFF"/>
                </a:solidFill>
                <a:latin typeface="Arial" charset="0"/>
              </a:rPr>
              <a:t>3</a:t>
            </a:r>
          </a:p>
        </p:txBody>
      </p:sp>
      <p:sp>
        <p:nvSpPr>
          <p:cNvPr id="37" name="Line 266"/>
          <p:cNvSpPr>
            <a:spLocks noChangeShapeType="1"/>
          </p:cNvSpPr>
          <p:nvPr/>
        </p:nvSpPr>
        <p:spPr bwMode="gray">
          <a:xfrm>
            <a:off x="2357422" y="5786454"/>
            <a:ext cx="4800600" cy="0"/>
          </a:xfrm>
          <a:prstGeom prst="line">
            <a:avLst/>
          </a:prstGeom>
          <a:noFill/>
          <a:ln w="25400">
            <a:solidFill>
              <a:schemeClr val="accent2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8" name="Rectangle 267"/>
          <p:cNvSpPr>
            <a:spLocks noChangeArrowheads="1"/>
          </p:cNvSpPr>
          <p:nvPr/>
        </p:nvSpPr>
        <p:spPr bwMode="ltGray">
          <a:xfrm rot="3419336">
            <a:off x="3015629" y="5014321"/>
            <a:ext cx="479425" cy="520700"/>
          </a:xfrm>
          <a:prstGeom prst="rect">
            <a:avLst/>
          </a:prstGeom>
          <a:gradFill rotWithShape="1">
            <a:gsLst>
              <a:gs pos="0">
                <a:srgbClr val="990099"/>
              </a:gs>
              <a:gs pos="100000">
                <a:srgbClr val="990099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990099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39" name="Text Box 268"/>
          <p:cNvSpPr txBox="1">
            <a:spLocks noChangeArrowheads="1"/>
          </p:cNvSpPr>
          <p:nvPr/>
        </p:nvSpPr>
        <p:spPr bwMode="gray">
          <a:xfrm>
            <a:off x="3071192" y="5057183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5</a:t>
            </a:r>
          </a:p>
        </p:txBody>
      </p:sp>
      <p:sp>
        <p:nvSpPr>
          <p:cNvPr id="40" name="Text Box 269"/>
          <p:cNvSpPr txBox="1">
            <a:spLocks noChangeArrowheads="1"/>
          </p:cNvSpPr>
          <p:nvPr/>
        </p:nvSpPr>
        <p:spPr bwMode="gray">
          <a:xfrm>
            <a:off x="4366592" y="2588621"/>
            <a:ext cx="2997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Вставьте Ваш текст</a:t>
            </a:r>
            <a:endParaRPr lang="en-US" sz="2400" dirty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41" name="Text Box 270"/>
          <p:cNvSpPr txBox="1">
            <a:spLocks noChangeArrowheads="1"/>
          </p:cNvSpPr>
          <p:nvPr/>
        </p:nvSpPr>
        <p:spPr bwMode="gray">
          <a:xfrm>
            <a:off x="4366592" y="3428408"/>
            <a:ext cx="2997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Вставьте Ваш текст</a:t>
            </a:r>
            <a:endParaRPr lang="en-US" sz="2400" dirty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42" name="Text Box 271"/>
          <p:cNvSpPr txBox="1">
            <a:spLocks noChangeArrowheads="1"/>
          </p:cNvSpPr>
          <p:nvPr/>
        </p:nvSpPr>
        <p:spPr bwMode="gray">
          <a:xfrm>
            <a:off x="500034" y="1714488"/>
            <a:ext cx="2029466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те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Ваш текст</a:t>
            </a:r>
            <a:endParaRPr lang="en-US" sz="2400" dirty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43" name="Text Box 272"/>
          <p:cNvSpPr txBox="1">
            <a:spLocks noChangeArrowheads="1"/>
          </p:cNvSpPr>
          <p:nvPr/>
        </p:nvSpPr>
        <p:spPr bwMode="gray">
          <a:xfrm>
            <a:off x="4366592" y="5120683"/>
            <a:ext cx="2997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Вставьте Ваш текст</a:t>
            </a:r>
            <a:endParaRPr lang="en-US" sz="2400" dirty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</p:txBody>
      </p:sp>
      <p:pic>
        <p:nvPicPr>
          <p:cNvPr id="6146" name="Picture 2" descr="https://kartinkin.net/uploads/posts/2022-12/1670025974_64-kartinkin-net-p-fon-dlya-prezentatsii-moloko-oboi-6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7359466" y="-5572188"/>
            <a:ext cx="9144000" cy="6858000"/>
          </a:xfrm>
          <a:prstGeom prst="rect">
            <a:avLst/>
          </a:prstGeom>
          <a:noFill/>
        </p:spPr>
      </p:pic>
      <p:pic>
        <p:nvPicPr>
          <p:cNvPr id="6149" name="Picture 5" descr="C:\Users\user\Desktop\20230404_0718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857232"/>
            <a:ext cx="9144000" cy="60007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3430243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Оригинальные шаблоны для презентаций: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ru-RU" sz="2400" dirty="0" smtClean="0">
                <a:hlinkClick r:id="rId2"/>
              </a:rPr>
              <a:t>https</a:t>
            </a:r>
            <a:r>
              <a:rPr lang="ru-RU" sz="2400" dirty="0">
                <a:hlinkClick r:id="rId2"/>
              </a:rPr>
              <a:t>://</a:t>
            </a:r>
            <a:r>
              <a:rPr lang="ru-RU" sz="2400" dirty="0" smtClean="0">
                <a:hlinkClick r:id="rId2"/>
              </a:rPr>
              <a:t>presentation-creation.ru/powerpoint-templates.html</a:t>
            </a:r>
            <a:r>
              <a:rPr lang="en-US" sz="2400" dirty="0"/>
              <a:t> </a:t>
            </a:r>
            <a:endParaRPr lang="ru-RU" sz="2400" dirty="0"/>
          </a:p>
          <a:p>
            <a:r>
              <a:rPr lang="ru-RU" sz="2400" dirty="0"/>
              <a:t>Бесплатно и без </a:t>
            </a:r>
            <a:r>
              <a:rPr lang="ru-RU" sz="2400" dirty="0" smtClean="0"/>
              <a:t>регистрации</a:t>
            </a:r>
            <a:endParaRPr lang="ru-RU" sz="24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2" name="Picture 4" descr="https://kartinkin.net/uploads/posts/2022-12/1670025974_64-kartinkin-net-p-fon-dlya-prezentatsii-moloko-oboi-6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4" name="Picture 6" descr="C:\Users\user\Desktop\экс 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857496"/>
            <a:ext cx="6122462" cy="3714752"/>
          </a:xfrm>
          <a:prstGeom prst="rect">
            <a:avLst/>
          </a:prstGeom>
          <a:noFill/>
        </p:spPr>
      </p:pic>
      <p:pic>
        <p:nvPicPr>
          <p:cNvPr id="9" name="Picture 5" descr="C:\Users\user\Desktop\экс 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3143272" cy="2357454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3214679" y="0"/>
            <a:ext cx="59293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Познакомились с профессиями  и  трудом людей, которые работают на ферме.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008591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flipV="1">
            <a:off x="107504" y="0"/>
            <a:ext cx="8928992" cy="228169"/>
          </a:xfrm>
        </p:spPr>
        <p:txBody>
          <a:bodyPr>
            <a:normAutofit fontScale="90000"/>
          </a:bodyPr>
          <a:lstStyle/>
          <a:p>
            <a:endParaRPr lang="ru-RU" sz="2400" dirty="0"/>
          </a:p>
        </p:txBody>
      </p:sp>
      <p:pic>
        <p:nvPicPr>
          <p:cNvPr id="24580" name="Picture 4" descr="C:\Users\user\Desktop\выставк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7166"/>
            <a:ext cx="9144000" cy="6500834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214282" y="642918"/>
            <a:ext cx="1012927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 </a:t>
            </a:r>
            <a:r>
              <a:rPr lang="ru-RU" sz="3200" dirty="0" smtClean="0">
                <a:solidFill>
                  <a:srgbClr val="C00000"/>
                </a:solidFill>
              </a:rPr>
              <a:t>Организовали выставку продуктов,            </a:t>
            </a:r>
          </a:p>
          <a:p>
            <a:r>
              <a:rPr lang="ru-RU" sz="3200" dirty="0" smtClean="0">
                <a:solidFill>
                  <a:srgbClr val="C00000"/>
                </a:solidFill>
              </a:rPr>
              <a:t> </a:t>
            </a:r>
            <a:r>
              <a:rPr lang="ru-RU" sz="3200" dirty="0" smtClean="0">
                <a:solidFill>
                  <a:srgbClr val="C00000"/>
                </a:solidFill>
              </a:rPr>
              <a:t>      изготовленных из МОЛОКА</a:t>
            </a:r>
            <a:endParaRPr lang="ru-RU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Изучали свойства молока</a:t>
            </a:r>
            <a:endParaRPr lang="ru-RU" dirty="0"/>
          </a:p>
        </p:txBody>
      </p:sp>
      <p:pic>
        <p:nvPicPr>
          <p:cNvPr id="25602" name="Picture 2" descr="https://phonoteka.org/uploads/posts/2021-05/1621736436_4-phonoteka_org-p-fon-dlya-prezentatsii-o-moloke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57298"/>
            <a:ext cx="9144000" cy="5500702"/>
          </a:xfrm>
          <a:prstGeom prst="rect">
            <a:avLst/>
          </a:prstGeom>
          <a:noFill/>
        </p:spPr>
      </p:pic>
      <p:pic>
        <p:nvPicPr>
          <p:cNvPr id="25603" name="Picture 3" descr="C:\Users\user\Desktop\свойства мол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1428736"/>
            <a:ext cx="5143504" cy="4572032"/>
          </a:xfrm>
          <a:prstGeom prst="rect">
            <a:avLst/>
          </a:prstGeom>
          <a:noFill/>
        </p:spPr>
      </p:pic>
      <p:pic>
        <p:nvPicPr>
          <p:cNvPr id="25604" name="Picture 4" descr="C:\Users\user\Desktop\свойст 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961756"/>
            <a:ext cx="3571900" cy="289613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071935" y="1428736"/>
            <a:ext cx="38576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FF00"/>
                </a:solidFill>
              </a:rPr>
              <a:t>Молоко льется – значит жидкое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rot="808829">
            <a:off x="160770" y="1836526"/>
            <a:ext cx="40630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       Непрозрачное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5008" y="2786058"/>
            <a:ext cx="8928992" cy="1150897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Волшебные превращения молока</a:t>
            </a:r>
            <a:endParaRPr lang="ru-RU" sz="3600" dirty="0">
              <a:solidFill>
                <a:srgbClr val="FFFF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6628" name="Picture 4" descr="https://phonoteka.org/uploads/posts/2021-05/1621736436_4-phonoteka_org-p-fon-dlya-prezentatsii-o-moloke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36"/>
            <a:ext cx="9144000" cy="5429264"/>
          </a:xfrm>
          <a:prstGeom prst="rect">
            <a:avLst/>
          </a:prstGeom>
          <a:noFill/>
        </p:spPr>
      </p:pic>
      <p:pic>
        <p:nvPicPr>
          <p:cNvPr id="26629" name="Picture 5" descr="C:\Users\user\Desktop\превр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2143116"/>
            <a:ext cx="3786182" cy="1928826"/>
          </a:xfrm>
          <a:prstGeom prst="rect">
            <a:avLst/>
          </a:prstGeom>
          <a:noFill/>
        </p:spPr>
      </p:pic>
      <p:pic>
        <p:nvPicPr>
          <p:cNvPr id="26631" name="Picture 7" descr="C:\Users\user\Desktop\превр 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4500570"/>
            <a:ext cx="3214710" cy="2357430"/>
          </a:xfrm>
          <a:prstGeom prst="rect">
            <a:avLst/>
          </a:prstGeom>
          <a:noFill/>
        </p:spPr>
      </p:pic>
      <p:pic>
        <p:nvPicPr>
          <p:cNvPr id="26632" name="Picture 8" descr="C:\Users\user\Desktop\превращ 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1538" y="4825662"/>
            <a:ext cx="2928958" cy="2032338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785786" y="357166"/>
            <a:ext cx="83582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Волшебные    превращения      молока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 flipV="1">
            <a:off x="857224" y="1428736"/>
            <a:ext cx="1021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6633" name="Picture 9" descr="C:\Users\user\Desktop\превр 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1857364"/>
            <a:ext cx="3071834" cy="2571769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0" y="1500174"/>
            <a:ext cx="4844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Налили молоко в две емкости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3571868" y="2071678"/>
            <a:ext cx="171451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Одну емкость убрали в холодильник, а      вторую, поставили в теплое место.</a:t>
            </a:r>
          </a:p>
          <a:p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5286379" y="1142984"/>
            <a:ext cx="38576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Через три дня, мы увидели, что молоко превратилось в     простоквашу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5572132" y="2357430"/>
            <a:ext cx="1507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холод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8001024" y="2357430"/>
            <a:ext cx="1197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тепло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5143504" y="4071942"/>
            <a:ext cx="4167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Простоквашу мы процедили 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1000100" y="4500570"/>
            <a:ext cx="271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Получился   творог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bfb4da563ae64d6e9c41d9c6445b11c997e54a"/>
</p:tagLst>
</file>

<file path=ppt/theme/theme1.xml><?xml version="1.0" encoding="utf-8"?>
<a:theme xmlns:a="http://schemas.openxmlformats.org/drawingml/2006/main" name="Тема Office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5525</TotalTime>
  <Words>406</Words>
  <Application>Microsoft Office PowerPoint</Application>
  <PresentationFormat>Экран (4:3)</PresentationFormat>
  <Paragraphs>76</Paragraphs>
  <Slides>18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Заголовок слайда</vt:lpstr>
      <vt:lpstr>Слайд 2</vt:lpstr>
      <vt:lpstr>Слайд 3</vt:lpstr>
      <vt:lpstr>Заголовок слайда</vt:lpstr>
      <vt:lpstr>Чтобы узнать  откуда к нам приходит  молоко, мы  побывали  на молочной ферме.</vt:lpstr>
      <vt:lpstr>Слайд 6</vt:lpstr>
      <vt:lpstr>Слайд 7</vt:lpstr>
      <vt:lpstr>Изучали свойства молока</vt:lpstr>
      <vt:lpstr>Волшебные превращения молока</vt:lpstr>
      <vt:lpstr>Рисование на молоке</vt:lpstr>
      <vt:lpstr>п</vt:lpstr>
      <vt:lpstr>Наша волшебная лаборатория</vt:lpstr>
      <vt:lpstr>Слайд 13</vt:lpstr>
      <vt:lpstr>Готовили  кефирный – банановый коктейль</vt:lpstr>
      <vt:lpstr>Взбивали   сметанный   клубничный крем  и  готовили    капкейки </vt:lpstr>
      <vt:lpstr>Слайд 16</vt:lpstr>
      <vt:lpstr>Слайд 17</vt:lpstr>
      <vt:lpstr>Слайд 18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 снова в школу</dc:title>
  <dc:creator>obstinate</dc:creator>
  <dc:description>Шаблон презентации с сайта https://presentation-creation.ru/</dc:description>
  <cp:lastModifiedBy>user</cp:lastModifiedBy>
  <cp:revision>1410</cp:revision>
  <dcterms:created xsi:type="dcterms:W3CDTF">2018-02-25T09:09:03Z</dcterms:created>
  <dcterms:modified xsi:type="dcterms:W3CDTF">2023-04-13T13:48:42Z</dcterms:modified>
</cp:coreProperties>
</file>