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71" r:id="rId4"/>
  </p:sldMasterIdLst>
  <p:notesMasterIdLst>
    <p:notesMasterId r:id="rId15"/>
  </p:notesMasterIdLst>
  <p:handoutMasterIdLst>
    <p:handoutMasterId r:id="rId16"/>
  </p:handoutMasterIdLst>
  <p:sldIdLst>
    <p:sldId id="256" r:id="rId5"/>
    <p:sldId id="268" r:id="rId6"/>
    <p:sldId id="269" r:id="rId7"/>
    <p:sldId id="270" r:id="rId8"/>
    <p:sldId id="271" r:id="rId9"/>
    <p:sldId id="272" r:id="rId10"/>
    <p:sldId id="273" r:id="rId11"/>
    <p:sldId id="275" r:id="rId12"/>
    <p:sldId id="287" r:id="rId13"/>
    <p:sldId id="286" r:id="rId14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>
        <p:scale>
          <a:sx n="75" d="100"/>
          <a:sy n="75" d="100"/>
        </p:scale>
        <p:origin x="-1056" y="-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839D37AB-764B-4ACF-973B-7F810CBDA8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25F04718-CFF8-40A2-B8EB-59CA1ACB85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5BA4B5-D140-490E-8D03-B70012B5A6D1}" type="datetime1">
              <a:rPr lang="ru-RU" smtClean="0"/>
              <a:t>14.12.2023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B35F6F49-20F3-4FD8-A6CE-7361ADD229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91807D0-F2A4-4B69-A7EC-D9A4D94890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B752F2-E172-4BD4-A43A-2E23B07ED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499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5ED7F2-571E-4189-A38B-DB1E62DD2F92}" type="datetime1">
              <a:rPr lang="ru-RU" smtClean="0"/>
              <a:pPr/>
              <a:t>14.12.2023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561EC3-BEA3-430C-8283-68025705DDF0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57300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561EC3-BEA3-430C-8283-68025705DD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870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38400" y="3159761"/>
            <a:ext cx="6096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6320" y="1219200"/>
            <a:ext cx="100584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44800" y="3375491"/>
            <a:ext cx="82296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B663CB3-031B-4322-9B39-0C663A84FF6B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4800" y="685802"/>
            <a:ext cx="77216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28909E9-A188-451B-89E1-4745E905AF5A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2800" y="609601"/>
            <a:ext cx="28448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0800" y="685801"/>
            <a:ext cx="67056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42E9C98-CDFE-4F0E-AC53-E63DA2D354D3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DE7FBDD-B546-4F89-A271-215CA65CF96F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689600" y="4074498"/>
            <a:ext cx="6096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0" y="4267368"/>
            <a:ext cx="49784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35C673F-0519-45DD-83E6-D26ADD1EEE5C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0" y="1905000"/>
            <a:ext cx="804672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9671958-9150-4522-9DD7-0CB409C454A6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792224" y="658368"/>
            <a:ext cx="4364736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6705600" y="658369"/>
            <a:ext cx="4364736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8160" y="661976"/>
            <a:ext cx="4364736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2224" y="1371600"/>
            <a:ext cx="43688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05600" y="661976"/>
            <a:ext cx="4364736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05600" y="1371600"/>
            <a:ext cx="4364736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408853" y="520192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73707" y="520192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3D79C44-F1CF-441E-99FD-712B496103FA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9D308E7-F0A1-43DF-B765-09E3BE2C9938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A0A5B94-615E-4ECF-9834-CCA5B2882595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05227" y="1774588"/>
            <a:ext cx="6096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685801"/>
            <a:ext cx="57912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0" y="685801"/>
            <a:ext cx="34544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7DE9A6A-5FF4-4BC8-BE9D-D0B28E07ED08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25600" y="612776"/>
            <a:ext cx="89408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7600" y="3453047"/>
            <a:ext cx="67056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47136" y="3331464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7C82C95-57CB-4637-908D-E009952AF30F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ru-RU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830961" y="1038441"/>
            <a:ext cx="965416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557464" y="419133"/>
            <a:ext cx="5538472" cy="597394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4370607" y="116855"/>
            <a:ext cx="8639149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6320" y="4876800"/>
            <a:ext cx="100584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44800" y="685802"/>
            <a:ext cx="8128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5473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rtl="0"/>
            <a:fld id="{39671958-9150-4522-9DD7-0CB409C454A6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80" y="6154739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7280" y="5842000"/>
            <a:ext cx="28448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rtl="0"/>
            <a:fld id="{D57F1E4F-1CFF-5643-939E-02111984F565}" type="slidenum">
              <a:rPr lang="ru-RU" noProof="0" smtClean="0"/>
              <a:t>‹#›</a:t>
            </a:fld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30D32A-359B-41BB-9746-2CF3A21EE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00" y="88900"/>
            <a:ext cx="11887200" cy="6629400"/>
          </a:xfrm>
        </p:spPr>
        <p:txBody>
          <a:bodyPr rtlCol="0">
            <a:noAutofit/>
          </a:bodyPr>
          <a:lstStyle/>
          <a:p>
            <a:pPr algn="ctr"/>
            <a:r>
              <a:rPr lang="ru-RU" sz="6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ПРЕЗИНТАЦИЯ</a:t>
            </a:r>
            <a:r>
              <a:rPr lang="ru-RU" sz="66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66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 физической культуре</a:t>
            </a:r>
            <a:br>
              <a:rPr lang="ru-RU" sz="66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66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«Биатлон»</a:t>
            </a:r>
            <a:br>
              <a:rPr lang="ru-RU" sz="66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6000" b="1" dirty="0"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6000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         </a:t>
            </a:r>
            <a:r>
              <a:rPr lang="ru-RU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подготовил Учитель физической культуры</a:t>
            </a:r>
            <a:r>
              <a:rPr lang="ru-RU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br>
              <a:rPr lang="ru-RU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Никоненко Юлия Сергеевна </a:t>
            </a:r>
            <a:br>
              <a:rPr lang="ru-RU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ГБОУ СОШ № 249 им. </a:t>
            </a:r>
            <a:r>
              <a:rPr lang="ru-RU" sz="18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М.В.Маневича</a:t>
            </a:r>
            <a:r>
              <a:rPr lang="ru-RU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       </a:t>
            </a:r>
            <a:r>
              <a:rPr lang="ru-RU" sz="3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                                                        </a:t>
            </a:r>
            <a:endParaRPr lang="ru-RU" sz="32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Прямоугольник 19">
            <a:extLst>
              <a:ext uri="{FF2B5EF4-FFF2-40B4-BE49-F238E27FC236}">
                <a16:creationId xmlns="" xmlns:a16="http://schemas.microsoft.com/office/drawing/2014/main" id="{318E9D62-7BA3-4D5E-8915-0D0E8661E3D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300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65100"/>
            <a:ext cx="7874000" cy="6405033"/>
          </a:xfrm>
        </p:spPr>
        <p:txBody>
          <a:bodyPr>
            <a:normAutofit lnSpcReduction="10000"/>
          </a:bodyPr>
          <a:lstStyle/>
          <a:p>
            <a:pPr marL="18288" indent="0">
              <a:buNone/>
            </a:pPr>
            <a:endParaRPr lang="ru-RU" sz="2400" b="1" dirty="0" smtClean="0"/>
          </a:p>
          <a:p>
            <a:pPr marL="18288" indent="0">
              <a:buNone/>
            </a:pPr>
            <a:r>
              <a:rPr lang="ru-RU" sz="2400" b="1" dirty="0" smtClean="0">
                <a:effectLst/>
              </a:rPr>
              <a:t>Оружие </a:t>
            </a:r>
            <a:r>
              <a:rPr lang="ru-RU" sz="2400" b="1" dirty="0">
                <a:effectLst/>
              </a:rPr>
              <a:t>для биатлона – мелкокалиберная пневматическая винтовка. Винтовка для биатлона имеет 22 калибр и весит не более 3,5 кг. Она оснащена механизмом, блокирующим спусковой крючок, а перезарядка производится вручную. Кроме того, обоймы рассчитаны только на пять патронов. </a:t>
            </a:r>
            <a:endParaRPr lang="ru-RU" sz="2400" b="1" dirty="0" smtClean="0">
              <a:effectLst/>
            </a:endParaRPr>
          </a:p>
          <a:p>
            <a:pPr marL="18288" indent="0">
              <a:buNone/>
            </a:pPr>
            <a:r>
              <a:rPr lang="ru-RU" sz="2400" b="1" dirty="0" smtClean="0">
                <a:effectLst/>
              </a:rPr>
              <a:t>Лыжи </a:t>
            </a:r>
            <a:r>
              <a:rPr lang="ru-RU" sz="2400" b="1" dirty="0">
                <a:effectLst/>
              </a:rPr>
              <a:t>для биатлона. Минимальная длина лыж должна быть минимум на 4 сантиметра меньше, чем рост самого спортсмена. Лыжные палки у биатлонистов длиннее, чем у обычных лыжников, как правило, они продлены до подбородка или рта. </a:t>
            </a:r>
            <a:endParaRPr lang="ru-RU" sz="2400" b="1" dirty="0" smtClean="0">
              <a:effectLst/>
            </a:endParaRPr>
          </a:p>
          <a:p>
            <a:pPr marL="18288" indent="0">
              <a:buNone/>
            </a:pPr>
            <a:r>
              <a:rPr lang="ru-RU" sz="2400" b="1" dirty="0" smtClean="0">
                <a:effectLst/>
              </a:rPr>
              <a:t>Специальный </a:t>
            </a:r>
            <a:r>
              <a:rPr lang="ru-RU" sz="2400" b="1" dirty="0">
                <a:effectLst/>
              </a:rPr>
              <a:t>цельный костюм, который поддерживает температуру тела и уменьшает сопротивление ветра. </a:t>
            </a:r>
            <a:endParaRPr lang="ru-RU" sz="2400" b="1" dirty="0" smtClean="0">
              <a:effectLst/>
            </a:endParaRPr>
          </a:p>
          <a:p>
            <a:pPr marL="18288" indent="0">
              <a:buNone/>
            </a:pP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125" y="281112"/>
            <a:ext cx="3226382" cy="14861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125" y="2300661"/>
            <a:ext cx="3226382" cy="14811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533" y="4264726"/>
            <a:ext cx="1785566" cy="239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13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600" dirty="0">
                <a:effectLst/>
              </a:rPr>
              <a:t>Биатлон (от лат. </a:t>
            </a:r>
            <a:r>
              <a:rPr lang="ru-RU" sz="3600" dirty="0" err="1">
                <a:effectLst/>
              </a:rPr>
              <a:t>bis</a:t>
            </a:r>
            <a:r>
              <a:rPr lang="ru-RU" sz="3600" dirty="0">
                <a:effectLst/>
              </a:rPr>
              <a:t> — дважды и греч. </a:t>
            </a:r>
            <a:r>
              <a:rPr lang="ru-RU" sz="3600" dirty="0" err="1">
                <a:effectLst/>
              </a:rPr>
              <a:t>attlon</a:t>
            </a:r>
            <a:r>
              <a:rPr lang="ru-RU" sz="3600" dirty="0">
                <a:effectLst/>
              </a:rPr>
              <a:t> — состязание, борьба) — олимпийский зимний вид спорта, включающий в себя передвижение на лыжах коньковым стилем и </a:t>
            </a:r>
            <a:endParaRPr lang="ru-RU" sz="3600" dirty="0" smtClean="0">
              <a:effectLst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dirty="0" smtClean="0">
                <a:effectLst/>
              </a:rPr>
              <a:t>стрельбу </a:t>
            </a:r>
            <a:r>
              <a:rPr lang="ru-RU" sz="3600" dirty="0">
                <a:effectLst/>
              </a:rPr>
              <a:t>из мелкокалиберной винтовки</a:t>
            </a:r>
            <a:r>
              <a:rPr lang="ru-RU" sz="3600" dirty="0" smtClean="0">
                <a:effectLst/>
              </a:rPr>
              <a:t>.</a:t>
            </a:r>
          </a:p>
          <a:p>
            <a:pPr marL="18288" indent="0">
              <a:buNone/>
            </a:pPr>
            <a:endParaRPr lang="ru-RU" sz="3600" dirty="0"/>
          </a:p>
          <a:p>
            <a:pPr marL="18288" indent="0">
              <a:buNone/>
            </a:pPr>
            <a:endParaRPr lang="ru-RU" sz="3600" dirty="0" smtClean="0"/>
          </a:p>
          <a:p>
            <a:pPr marL="18288" indent="0">
              <a:buNone/>
            </a:pPr>
            <a:endParaRPr lang="ru-RU" sz="3600" dirty="0"/>
          </a:p>
          <a:p>
            <a:pPr marL="18288" indent="0">
              <a:buNone/>
            </a:pPr>
            <a:endParaRPr lang="ru-RU" sz="3600" dirty="0" smtClean="0"/>
          </a:p>
          <a:p>
            <a:pPr marL="18288" indent="0">
              <a:buNone/>
            </a:pPr>
            <a:endParaRPr lang="ru-RU" sz="36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190" y="3075096"/>
            <a:ext cx="5150310" cy="360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347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127000"/>
            <a:ext cx="11633200" cy="6616700"/>
          </a:xfrm>
        </p:spPr>
        <p:txBody>
          <a:bodyPr>
            <a:normAutofit/>
          </a:bodyPr>
          <a:lstStyle/>
          <a:p>
            <a:pPr marL="18288" indent="0" algn="just">
              <a:buNone/>
            </a:pPr>
            <a:r>
              <a:rPr lang="ru-RU" sz="2800" b="1" dirty="0"/>
              <a:t>Прародителем биатлона считаются соревнования военных патрулей — вид спорта, правила проведения которого напоминают современную </a:t>
            </a:r>
            <a:r>
              <a:rPr lang="ru-RU" sz="2800" b="1" dirty="0" smtClean="0"/>
              <a:t>биатлонную командную гонку. </a:t>
            </a:r>
            <a:r>
              <a:rPr lang="ru-RU" sz="2800" b="1" dirty="0"/>
              <a:t>На сегодня существует много разновидностей биатлона, которые сочетают: лыжную гонку и стрельбу из спортивного лука, гонку на снегоступах и стрельбу из винтовки (биатлон на снегоступах), гонку на охотничьих лыжах и стрельбу из охотничьей винтовки (охотничий биатлон). Среди </a:t>
            </a:r>
            <a:r>
              <a:rPr lang="ru-RU" sz="2800" b="1" dirty="0" err="1"/>
              <a:t>незимних</a:t>
            </a:r>
            <a:r>
              <a:rPr lang="ru-RU" sz="2800" b="1" dirty="0"/>
              <a:t> видов биатлона выделяют </a:t>
            </a:r>
            <a:r>
              <a:rPr lang="ru-RU" sz="2800" b="1" dirty="0" smtClean="0"/>
              <a:t>летний биатлон— </a:t>
            </a:r>
            <a:r>
              <a:rPr lang="ru-RU" sz="2800" b="1" dirty="0"/>
              <a:t>он сочетает бег и стрельбу (кросс-биатлон), гонку на </a:t>
            </a:r>
            <a:r>
              <a:rPr lang="ru-RU" sz="2800" b="1" dirty="0" smtClean="0"/>
              <a:t>лыжероллерах и </a:t>
            </a:r>
            <a:r>
              <a:rPr lang="ru-RU" sz="2800" b="1" dirty="0"/>
              <a:t>стрельбу (</a:t>
            </a:r>
            <a:r>
              <a:rPr lang="ru-RU" sz="2800" b="1" dirty="0" err="1"/>
              <a:t>лыжероллерный</a:t>
            </a:r>
            <a:r>
              <a:rPr lang="ru-RU" sz="2800" b="1" dirty="0"/>
              <a:t> биатлон), и гонку на </a:t>
            </a:r>
            <a:r>
              <a:rPr lang="ru-RU" sz="2800" b="1" dirty="0" err="1" smtClean="0"/>
              <a:t>маунтин</a:t>
            </a:r>
            <a:r>
              <a:rPr lang="ru-RU" sz="2800" b="1" dirty="0" smtClean="0"/>
              <a:t>-байках (горных </a:t>
            </a:r>
            <a:r>
              <a:rPr lang="ru-RU" sz="2800" b="1" dirty="0"/>
              <a:t>велосипедах) и стрельбу (биатлон на </a:t>
            </a:r>
            <a:r>
              <a:rPr lang="ru-RU" sz="2800" b="1" dirty="0" err="1"/>
              <a:t>маунтин</a:t>
            </a:r>
            <a:r>
              <a:rPr lang="ru-RU" sz="2800" b="1" dirty="0"/>
              <a:t>-байках). </a:t>
            </a:r>
            <a:endParaRPr lang="ru-RU" sz="2800" b="1" dirty="0" smtClean="0"/>
          </a:p>
          <a:p>
            <a:pPr marL="18288" indent="0">
              <a:buNone/>
            </a:pPr>
            <a:endParaRPr lang="ru-RU" sz="2800" b="1" dirty="0"/>
          </a:p>
          <a:p>
            <a:pPr marL="18288" indent="0">
              <a:buNone/>
            </a:pPr>
            <a:endParaRPr lang="ru-RU" sz="2800" b="1" dirty="0" smtClean="0"/>
          </a:p>
          <a:p>
            <a:pPr marL="18288" indent="0">
              <a:buNone/>
            </a:pPr>
            <a:endParaRPr lang="ru-RU" sz="28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5268974"/>
            <a:ext cx="2324100" cy="14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90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200" y="127000"/>
            <a:ext cx="11836400" cy="6731000"/>
          </a:xfrm>
        </p:spPr>
        <p:txBody>
          <a:bodyPr>
            <a:noAutofit/>
          </a:bodyPr>
          <a:lstStyle/>
          <a:p>
            <a:pPr marL="18288" indent="0">
              <a:buNone/>
            </a:pPr>
            <a:r>
              <a:rPr lang="ru-RU" sz="2800" b="1" dirty="0"/>
              <a:t>Трассы в биатлоне должны соответствовать следующим условиям: одну треть составляют подъемы с углом от 9% до 18% с разницей высот более 10 метров, а также несколько коротких подъемов с крутизной свыше 18%. Далее одну треть представляет холмистая пересеченная местность, состоящая из коротких подъемов и спусков (с разницей высот от 1 до 9 метров). И, наконец, последняя треть выглядит как разнообразные спуски, требующие от биатлониста различных техник «</a:t>
            </a:r>
            <a:r>
              <a:rPr lang="ru-RU" sz="2800" b="1" dirty="0" smtClean="0"/>
              <a:t>съезда.</a:t>
            </a:r>
          </a:p>
          <a:p>
            <a:pPr marL="18288" indent="0">
              <a:buNone/>
            </a:pPr>
            <a:endParaRPr lang="ru-RU" sz="2800" b="1" dirty="0" smtClean="0"/>
          </a:p>
          <a:p>
            <a:pPr marL="18288" indent="0">
              <a:buNone/>
            </a:pPr>
            <a:endParaRPr lang="ru-RU" sz="3200" b="1" dirty="0"/>
          </a:p>
          <a:p>
            <a:pPr marL="18288" indent="0">
              <a:buNone/>
            </a:pPr>
            <a:endParaRPr lang="ru-RU" sz="3200" b="1" dirty="0" smtClean="0"/>
          </a:p>
          <a:p>
            <a:pPr marL="18288" indent="0">
              <a:buNone/>
            </a:pPr>
            <a:endParaRPr lang="ru-RU" sz="3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4008201"/>
            <a:ext cx="3975099" cy="26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99" y="4008201"/>
            <a:ext cx="3949075" cy="26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068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700" y="0"/>
            <a:ext cx="6870700" cy="6416842"/>
          </a:xfrm>
        </p:spPr>
        <p:txBody>
          <a:bodyPr>
            <a:noAutofit/>
          </a:bodyPr>
          <a:lstStyle/>
          <a:p>
            <a:pPr marL="18288" indent="0">
              <a:buNone/>
            </a:pPr>
            <a:r>
              <a:rPr lang="ru-RU" sz="2800" b="1" dirty="0" smtClean="0">
                <a:effectLst/>
              </a:rPr>
              <a:t>Первые биатлонные соревнования</a:t>
            </a:r>
          </a:p>
          <a:p>
            <a:pPr marL="0" indent="0">
              <a:buNone/>
            </a:pPr>
            <a:r>
              <a:rPr lang="ru-RU" sz="2800" b="1" dirty="0" smtClean="0">
                <a:effectLst/>
              </a:rPr>
              <a:t>Признание биатлона, как вида спорта, произошло в 1954 году. Была создана Международная федерация современного пятиборья, которая в 1957 году взяла на себя ответственность за правоведение соревнований. И уже в следующем году состоялся первый Чемпионат мира и именно этот день (2 марта 1958 года)является официальным днём рождения биатлона. А </a:t>
            </a:r>
            <a:r>
              <a:rPr lang="ru-RU" sz="2800" b="1" dirty="0">
                <a:effectLst/>
              </a:rPr>
              <a:t>в 1960 году биатлон был принят в программу Олимпийских игр.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399" y="800533"/>
            <a:ext cx="4909307" cy="25775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3972445"/>
            <a:ext cx="4909307" cy="213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58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300" y="139700"/>
            <a:ext cx="5966995" cy="6485690"/>
          </a:xfrm>
        </p:spPr>
        <p:txBody>
          <a:bodyPr>
            <a:normAutofit fontScale="92500" lnSpcReduction="20000"/>
          </a:bodyPr>
          <a:lstStyle/>
          <a:p>
            <a:pPr marL="18288" indent="0">
              <a:buNone/>
            </a:pPr>
            <a:r>
              <a:rPr lang="ru-RU" sz="3200" dirty="0">
                <a:effectLst/>
              </a:rPr>
              <a:t>Кроме зимнего есть ещё летний биатлон</a:t>
            </a:r>
          </a:p>
          <a:p>
            <a:pPr marL="0" indent="0">
              <a:buNone/>
            </a:pPr>
            <a:r>
              <a:rPr lang="ru-RU" sz="3200" dirty="0">
                <a:effectLst/>
              </a:rPr>
              <a:t>Первый Чемпионат мира по летнему биатлону состоялся в 1996 году в </a:t>
            </a:r>
            <a:r>
              <a:rPr lang="ru-RU" sz="3200" dirty="0" err="1">
                <a:effectLst/>
              </a:rPr>
              <a:t>Хохфильцене</a:t>
            </a:r>
            <a:r>
              <a:rPr lang="ru-RU" sz="3200" dirty="0">
                <a:effectLst/>
              </a:rPr>
              <a:t>. В этом виде спортсмены соревнуются на лыжероллерах, кроме того в нём допускается нахождение винтовок непосредственно на стрельбище, но по факту это не используется. Первыми мировыми чемпионами в летнем биатлоне стали россияне Алексей Кобелев и Олеся </a:t>
            </a:r>
            <a:r>
              <a:rPr lang="ru-RU" sz="3200" dirty="0" err="1">
                <a:effectLst/>
              </a:rPr>
              <a:t>Типиленко</a:t>
            </a:r>
            <a:r>
              <a:rPr lang="ru-RU" sz="3200" dirty="0">
                <a:effectLst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161" y="527176"/>
            <a:ext cx="4006976" cy="26702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161" y="3815348"/>
            <a:ext cx="4006977" cy="267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20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9700"/>
            <a:ext cx="12014200" cy="6515100"/>
          </a:xfrm>
        </p:spPr>
        <p:txBody>
          <a:bodyPr>
            <a:normAutofit lnSpcReduction="10000"/>
          </a:bodyPr>
          <a:lstStyle/>
          <a:p>
            <a:pPr marL="18288" indent="0">
              <a:buNone/>
            </a:pPr>
            <a:r>
              <a:rPr lang="ru-RU" sz="3200" b="1" dirty="0">
                <a:effectLst/>
              </a:rPr>
              <a:t>Самые титулованные биатлонист и биатлонистка</a:t>
            </a:r>
          </a:p>
          <a:p>
            <a:pPr marL="0" indent="0">
              <a:buNone/>
            </a:pPr>
            <a:r>
              <a:rPr lang="ru-RU" sz="3200" b="1" dirty="0">
                <a:effectLst/>
              </a:rPr>
              <a:t>Самым титулованным биатлонистом является норвежец Уле-</a:t>
            </a:r>
            <a:r>
              <a:rPr lang="ru-RU" sz="3200" b="1" dirty="0" err="1">
                <a:effectLst/>
              </a:rPr>
              <a:t>Эйнар</a:t>
            </a:r>
            <a:r>
              <a:rPr lang="ru-RU" sz="3200" b="1" dirty="0">
                <a:effectLst/>
              </a:rPr>
              <a:t> </a:t>
            </a:r>
            <a:r>
              <a:rPr lang="ru-RU" sz="3200" b="1" dirty="0" err="1">
                <a:effectLst/>
              </a:rPr>
              <a:t>Бьёрндален</a:t>
            </a:r>
            <a:r>
              <a:rPr lang="ru-RU" sz="3200" b="1" dirty="0">
                <a:effectLst/>
              </a:rPr>
              <a:t>. На его счету 8 золотых медалей Олимпийских игр, 20 - Чемпионатов мира. Считать победы </a:t>
            </a:r>
            <a:r>
              <a:rPr lang="ru-RU" sz="3200" b="1" dirty="0" err="1">
                <a:effectLst/>
              </a:rPr>
              <a:t>Бьёрндалена</a:t>
            </a:r>
            <a:r>
              <a:rPr lang="ru-RU" sz="3200" b="1" dirty="0">
                <a:effectLst/>
              </a:rPr>
              <a:t> на Кубках мира можно долго - их около 100.</a:t>
            </a:r>
          </a:p>
          <a:p>
            <a:pPr marL="0" indent="0">
              <a:buNone/>
            </a:pPr>
            <a:r>
              <a:rPr lang="ru-RU" sz="3200" b="1" dirty="0">
                <a:effectLst/>
              </a:rPr>
              <a:t>А самая титулованная биатлонистка - Дарья </a:t>
            </a:r>
            <a:r>
              <a:rPr lang="ru-RU" sz="3200" b="1" dirty="0" err="1">
                <a:effectLst/>
              </a:rPr>
              <a:t>Домрачева</a:t>
            </a:r>
            <a:r>
              <a:rPr lang="ru-RU" sz="3200" b="1" dirty="0">
                <a:effectLst/>
              </a:rPr>
              <a:t> - 4-е золота Олимпийских игр, 2 - Чемпионатов </a:t>
            </a:r>
            <a:r>
              <a:rPr lang="ru-RU" sz="3200" b="1" dirty="0" smtClean="0">
                <a:effectLst/>
              </a:rPr>
              <a:t>мира.</a:t>
            </a:r>
          </a:p>
          <a:p>
            <a:pPr marL="0" indent="0">
              <a:buNone/>
            </a:pPr>
            <a:r>
              <a:rPr lang="ru-RU" sz="3200" b="1" dirty="0" smtClean="0">
                <a:effectLst/>
              </a:rPr>
              <a:t>Но </a:t>
            </a:r>
            <a:r>
              <a:rPr lang="ru-RU" sz="3200" b="1" dirty="0">
                <a:effectLst/>
              </a:rPr>
              <a:t>это при подсчёте по олимпийским медалям. Если брать в расчёт количество выигранных Чемпионатов мира, то тут среди женщин лидирует </a:t>
            </a:r>
            <a:r>
              <a:rPr lang="ru-RU" sz="3200" b="1" dirty="0" smtClean="0">
                <a:effectLst/>
              </a:rPr>
              <a:t>немка Магдалена </a:t>
            </a:r>
            <a:r>
              <a:rPr lang="ru-RU" sz="3200" b="1" dirty="0" err="1">
                <a:effectLst/>
              </a:rPr>
              <a:t>Нойнер</a:t>
            </a:r>
            <a:r>
              <a:rPr lang="ru-RU" sz="3200" b="1" dirty="0">
                <a:effectLst/>
              </a:rPr>
              <a:t> - 12 золотых медалей ЧМ, но только 2-е олимпийских.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90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000" y="685802"/>
            <a:ext cx="10845800" cy="6032498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2400" b="1" dirty="0">
                <a:effectLst/>
              </a:rPr>
              <a:t>Участники гонки стартуют по команде судьи. В зависимости от дисциплины, старт может быть общим или раздельным (спортсмены стартуют через установленные интервалы). После прохождения определенной дистанции спортсменов ждет стрельба по мишеням. В случае промаха по мишеням, спортсмен наказывается прохождением штрафных кругов или просто получает штрафное время. </a:t>
            </a:r>
            <a:endParaRPr lang="ru-RU" sz="2400" b="1" dirty="0" smtClean="0">
              <a:effectLst/>
            </a:endParaRPr>
          </a:p>
          <a:p>
            <a:pPr marL="18288" indent="0">
              <a:buNone/>
            </a:pPr>
            <a:endParaRPr lang="ru-RU" sz="2400" b="1" dirty="0">
              <a:effectLst/>
            </a:endParaRPr>
          </a:p>
          <a:p>
            <a:pPr marL="18288" indent="0">
              <a:buNone/>
            </a:pPr>
            <a:endParaRPr lang="ru-RU" sz="2400" b="1" dirty="0" smtClean="0">
              <a:effectLst/>
            </a:endParaRPr>
          </a:p>
          <a:p>
            <a:pPr marL="18288" indent="0">
              <a:buNone/>
            </a:pPr>
            <a:endParaRPr lang="ru-RU" sz="2400" b="1" dirty="0" smtClean="0">
              <a:effectLst/>
            </a:endParaRPr>
          </a:p>
          <a:p>
            <a:endParaRPr lang="ru-RU" b="1" dirty="0">
              <a:effectLst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6320" y="152400"/>
            <a:ext cx="10058400" cy="1181100"/>
          </a:xfrm>
        </p:spPr>
        <p:txBody>
          <a:bodyPr/>
          <a:lstStyle/>
          <a:p>
            <a:pPr algn="ctr"/>
            <a:r>
              <a:rPr lang="ru-RU" b="1" dirty="0" smtClean="0"/>
              <a:t>Правила биатлона 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1" y="3906837"/>
            <a:ext cx="3506788" cy="2622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86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36320" y="228600"/>
            <a:ext cx="10058400" cy="6413500"/>
          </a:xfrm>
        </p:spPr>
        <p:txBody>
          <a:bodyPr/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/>
              <a:t/>
            </a:r>
            <a:br>
              <a:rPr lang="en-US" sz="4000" b="1" dirty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/>
              <a:t/>
            </a:r>
            <a:br>
              <a:rPr lang="en-US" sz="4000" b="1" dirty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/>
              <a:t/>
            </a:r>
            <a:br>
              <a:rPr lang="en-US" sz="4000" b="1" dirty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/>
              <a:t/>
            </a:r>
            <a:br>
              <a:rPr lang="en-US" sz="4000" b="1" dirty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ru-RU" sz="4000" b="1" dirty="0" smtClean="0"/>
              <a:t>На </a:t>
            </a:r>
            <a:r>
              <a:rPr lang="ru-RU" sz="4000" b="1" dirty="0"/>
              <a:t>крупных соревнованиях проводится шесть видов гонок</a:t>
            </a:r>
            <a:r>
              <a:rPr lang="ru-RU" sz="4000" b="1" dirty="0" smtClean="0"/>
              <a:t>: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Смешанная эстафета</a:t>
            </a:r>
            <a:br>
              <a:rPr lang="ru-RU" sz="4000" b="1" dirty="0" smtClean="0"/>
            </a:br>
            <a:r>
              <a:rPr lang="ru-RU" sz="4000" b="1" dirty="0" smtClean="0"/>
              <a:t>Масс-старт</a:t>
            </a:r>
            <a:br>
              <a:rPr lang="ru-RU" sz="4000" b="1" dirty="0" smtClean="0"/>
            </a:br>
            <a:r>
              <a:rPr lang="ru-RU" sz="4000" b="1" dirty="0" smtClean="0"/>
              <a:t>Эстафета</a:t>
            </a:r>
            <a:br>
              <a:rPr lang="ru-RU" sz="4000" b="1" dirty="0" smtClean="0"/>
            </a:br>
            <a:r>
              <a:rPr lang="ru-RU" sz="4000" b="1" dirty="0" smtClean="0"/>
              <a:t>Спринт</a:t>
            </a:r>
            <a:br>
              <a:rPr lang="ru-RU" sz="4000" b="1" dirty="0" smtClean="0"/>
            </a:br>
            <a:r>
              <a:rPr lang="ru-RU" sz="4000" b="1" dirty="0" smtClean="0"/>
              <a:t>Индивидуальная гонка</a:t>
            </a:r>
            <a:br>
              <a:rPr lang="ru-RU" sz="4000" b="1" dirty="0" smtClean="0"/>
            </a:br>
            <a:r>
              <a:rPr lang="ru-RU" sz="4000" b="1" dirty="0" err="1" smtClean="0"/>
              <a:t>Гонка</a:t>
            </a:r>
            <a:r>
              <a:rPr lang="ru-RU" sz="4000" b="1" dirty="0" smtClean="0"/>
              <a:t> преследования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6458609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6953E32-00D6-4FFB-AD6B-B2091BB328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5FFD32-E0A8-4E83-80B3-20612105D9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ACC4F44-154A-4E67-B129-1B5389E9F993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0</TotalTime>
  <Words>388</Words>
  <Application>Microsoft Office PowerPoint</Application>
  <PresentationFormat>Произвольный</PresentationFormat>
  <Paragraphs>30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Базовая</vt:lpstr>
      <vt:lpstr>ПРЕЗИНТАЦИЯ по физической культуре «Биатлон»             подготовил Учитель физической культуры     Никоненко Юлия Сергеевна  ГБОУ СОШ № 249 им. М.В.Маневича                                        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биатлона </vt:lpstr>
      <vt:lpstr>          На крупных соревнованиях проводится шесть видов гонок:  Смешанная эстафета Масс-старт Эстафета Спринт Индивидуальная гонка Гонка преследования </vt:lpstr>
      <vt:lpstr>Презентация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2021-03-14T08:16:06Z</dcterms:created>
  <dcterms:modified xsi:type="dcterms:W3CDTF">2023-12-14T05:50:39Z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