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7.png" ContentType="image/png"/>
  <Override PartName="/ppt/media/image5.jpeg" ContentType="image/jpeg"/>
  <Override PartName="/ppt/media/image6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8016929-152D-426A-ABD2-2DCE773C467C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13.12.23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D78B5F9-3D2C-44CE-AEAD-B0FD70F55FC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899640" y="692640"/>
            <a:ext cx="7772040" cy="115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41000"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ff"/>
                </a:solidFill>
                <a:latin typeface="Georgia"/>
              </a:rPr>
              <a:t>В. А. Жуковский. </a:t>
            </a:r>
            <a:br/>
            <a:r>
              <a:rPr b="1" i="1" lang="ru-RU" sz="4400" spc="-1" strike="noStrike">
                <a:solidFill>
                  <a:srgbClr val="ffffff"/>
                </a:solidFill>
                <a:latin typeface="Georgia"/>
              </a:rPr>
              <a:t>Сказка «Спящая царевна».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2" name="Picture 2" descr=""/>
          <p:cNvPicPr/>
          <p:nvPr/>
        </p:nvPicPr>
        <p:blipFill>
          <a:blip r:embed="rId2"/>
          <a:stretch/>
        </p:blipFill>
        <p:spPr>
          <a:xfrm>
            <a:off x="1728000" y="1963800"/>
            <a:ext cx="5904000" cy="4156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467640" y="116640"/>
            <a:ext cx="8280720" cy="122364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000000"/>
                </a:solidFill>
                <a:latin typeface="Georgia"/>
              </a:rPr>
              <a:t>«Спящая царевна»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000000"/>
                </a:solidFill>
                <a:latin typeface="Georgia"/>
              </a:rPr>
              <a:t>В. А. Жуковского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76" name="CustomShape 2"/>
          <p:cNvSpPr/>
          <p:nvPr/>
        </p:nvSpPr>
        <p:spPr>
          <a:xfrm>
            <a:off x="4608000" y="2133000"/>
            <a:ext cx="4284000" cy="4176000"/>
          </a:xfrm>
          <a:prstGeom prst="round2DiagRect">
            <a:avLst>
              <a:gd name="adj1" fmla="val 16667"/>
              <a:gd name="adj2" fmla="val 0"/>
            </a:avLst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eorgia"/>
              </a:rPr>
              <a:t>«Спящая царевна» - одна из красивейших литературных  сказок России. С течением времени читательский интерес к ней не ослабевает. Это и есть свидетельство того, что творчество В. А. Жуковского современно и ныне.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77" name="Picture 2" descr=""/>
          <p:cNvPicPr/>
          <p:nvPr/>
        </p:nvPicPr>
        <p:blipFill>
          <a:blip r:embed="rId2"/>
          <a:stretch/>
        </p:blipFill>
        <p:spPr>
          <a:xfrm>
            <a:off x="434880" y="1556640"/>
            <a:ext cx="3816000" cy="5184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6000" y="1512000"/>
            <a:ext cx="3024000" cy="3312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ln w="190440">
            <a:solidFill>
              <a:schemeClr val="bg2">
                <a:lumMod val="50000"/>
              </a:schemeClr>
            </a:solidFill>
            <a:round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artDeco" w="304800" h="152400"/>
            <a:extrusionClr>
              <a:srgbClr val="000000"/>
            </a:extrusionClr>
          </a:sp3d>
        </p:spPr>
        <p:style>
          <a:lnRef idx="0"/>
          <a:fillRef idx="0"/>
          <a:effectRef idx="0"/>
          <a:fontRef idx="minor"/>
        </p:style>
      </p:sp>
      <p:sp>
        <p:nvSpPr>
          <p:cNvPr id="44" name="CustomShape 2"/>
          <p:cNvSpPr/>
          <p:nvPr/>
        </p:nvSpPr>
        <p:spPr>
          <a:xfrm>
            <a:off x="3312000" y="1640880"/>
            <a:ext cx="5616000" cy="361512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000000"/>
                </a:solidFill>
                <a:latin typeface="Georgia"/>
              </a:rPr>
              <a:t>Василий Андреевич Жуковский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000000"/>
                </a:solidFill>
                <a:latin typeface="Georgia"/>
              </a:rPr>
              <a:t>(1783-1852) — автор сказки «Спящая царевна».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3640" y="2717640"/>
            <a:ext cx="3024000" cy="3312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ln w="190440">
            <a:solidFill>
              <a:schemeClr val="bg2">
                <a:lumMod val="50000"/>
              </a:schemeClr>
            </a:solidFill>
            <a:round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artDeco" w="304800" h="152400"/>
            <a:extrusionClr>
              <a:srgbClr val="000000"/>
            </a:extrusionClr>
          </a:sp3d>
        </p:spPr>
        <p:style>
          <a:lnRef idx="0"/>
          <a:fillRef idx="0"/>
          <a:effectRef idx="0"/>
          <a:fontRef idx="minor"/>
        </p:style>
      </p:sp>
      <p:pic>
        <p:nvPicPr>
          <p:cNvPr id="46" name="Picture 11" descr=""/>
          <p:cNvPicPr/>
          <p:nvPr/>
        </p:nvPicPr>
        <p:blipFill>
          <a:blip r:embed="rId3"/>
          <a:stretch/>
        </p:blipFill>
        <p:spPr>
          <a:xfrm>
            <a:off x="5220000" y="1268640"/>
            <a:ext cx="2988000" cy="3599280"/>
          </a:xfrm>
          <a:prstGeom prst="rect">
            <a:avLst/>
          </a:prstGeom>
          <a:ln w="76320">
            <a:solidFill>
              <a:srgbClr val="99cc00"/>
            </a:solidFill>
            <a:miter/>
          </a:ln>
        </p:spPr>
      </p:pic>
      <p:sp>
        <p:nvSpPr>
          <p:cNvPr id="47" name="CustomShape 2"/>
          <p:cNvSpPr/>
          <p:nvPr/>
        </p:nvSpPr>
        <p:spPr>
          <a:xfrm>
            <a:off x="539640" y="1268640"/>
            <a:ext cx="3312000" cy="122364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i="1" lang="ru-RU" sz="2000" spc="-1" strike="noStrike">
                <a:solidFill>
                  <a:srgbClr val="000000"/>
                </a:solidFill>
                <a:latin typeface="Comic Sans MS"/>
              </a:rPr>
              <a:t>«Победителю – ученику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000" spc="-1" strike="noStrike">
                <a:solidFill>
                  <a:srgbClr val="000000"/>
                </a:solidFill>
                <a:latin typeface="Comic Sans MS"/>
              </a:rPr>
              <a:t> </a:t>
            </a:r>
            <a:r>
              <a:rPr b="0" i="1" lang="ru-RU" sz="2000" spc="-1" strike="noStrike">
                <a:solidFill>
                  <a:srgbClr val="000000"/>
                </a:solidFill>
                <a:latin typeface="Comic Sans MS"/>
              </a:rPr>
              <a:t>от побеждённого учителя»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8" name="CustomShape 3"/>
          <p:cNvSpPr/>
          <p:nvPr/>
        </p:nvSpPr>
        <p:spPr>
          <a:xfrm>
            <a:off x="4356000" y="5229360"/>
            <a:ext cx="4032000" cy="80064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00000"/>
                </a:solidFill>
                <a:latin typeface="Calibri"/>
              </a:rPr>
              <a:t>Его стихов пленительная сладость</a:t>
            </a:r>
            <a:endParaRPr b="0" lang="ru-RU" sz="1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00000"/>
                </a:solidFill>
                <a:latin typeface="Calibri"/>
              </a:rPr>
              <a:t>Пройдёт веков завистливую даль…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44000" y="260640"/>
            <a:ext cx="8784000" cy="863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r>
              <a:rPr b="1" i="1" lang="ru-RU" sz="1400" spc="-1" strike="noStrike">
                <a:solidFill>
                  <a:srgbClr val="000000"/>
                </a:solidFill>
                <a:latin typeface="Times New Roman"/>
              </a:rPr>
              <a:t>К какому слову можно поставить вопрос?  Жуковский?  Сказка?  Спящая царевна? </a:t>
            </a:r>
            <a:endParaRPr b="0" lang="ru-RU" sz="1400" spc="-1" strike="noStrike">
              <a:latin typeface="Arial"/>
            </a:endParaRPr>
          </a:p>
          <a:p>
            <a:r>
              <a:rPr b="1" i="1" lang="ru-RU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                                                         </a:t>
            </a:r>
            <a:r>
              <a:rPr b="1" i="1" lang="ru-RU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«Спящая царевна» – это сказка?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50" name="Picture 6" descr=""/>
          <p:cNvPicPr/>
          <p:nvPr/>
        </p:nvPicPr>
        <p:blipFill>
          <a:blip r:embed="rId2"/>
          <a:stretch/>
        </p:blipFill>
        <p:spPr>
          <a:xfrm rot="21215400">
            <a:off x="488520" y="1305360"/>
            <a:ext cx="2005920" cy="307224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1" name="Picture 4" descr=""/>
          <p:cNvPicPr/>
          <p:nvPr/>
        </p:nvPicPr>
        <p:blipFill>
          <a:blip r:embed="rId3"/>
          <a:stretch/>
        </p:blipFill>
        <p:spPr>
          <a:xfrm>
            <a:off x="3203640" y="1159920"/>
            <a:ext cx="2533320" cy="3742920"/>
          </a:xfrm>
          <a:prstGeom prst="rect">
            <a:avLst/>
          </a:prstGeom>
          <a:ln>
            <a:noFill/>
          </a:ln>
        </p:spPr>
      </p:pic>
      <p:pic>
        <p:nvPicPr>
          <p:cNvPr id="52" name="Picture 10" descr=""/>
          <p:cNvPicPr/>
          <p:nvPr/>
        </p:nvPicPr>
        <p:blipFill>
          <a:blip r:embed="rId4"/>
          <a:stretch/>
        </p:blipFill>
        <p:spPr>
          <a:xfrm>
            <a:off x="6293160" y="1212120"/>
            <a:ext cx="2189520" cy="3012120"/>
          </a:xfrm>
          <a:prstGeom prst="rect">
            <a:avLst/>
          </a:prstGeom>
          <a:ln>
            <a:noFill/>
          </a:ln>
        </p:spPr>
      </p:pic>
      <p:pic>
        <p:nvPicPr>
          <p:cNvPr id="53" name="Picture 2" descr=""/>
          <p:cNvPicPr/>
          <p:nvPr/>
        </p:nvPicPr>
        <p:blipFill>
          <a:blip r:embed="rId5"/>
          <a:stretch/>
        </p:blipFill>
        <p:spPr>
          <a:xfrm rot="21353400">
            <a:off x="462240" y="3718440"/>
            <a:ext cx="2317680" cy="3020040"/>
          </a:xfrm>
          <a:prstGeom prst="rect">
            <a:avLst/>
          </a:prstGeom>
          <a:ln>
            <a:noFill/>
          </a:ln>
        </p:spPr>
      </p:pic>
      <p:pic>
        <p:nvPicPr>
          <p:cNvPr id="54" name="Picture 3" descr=""/>
          <p:cNvPicPr/>
          <p:nvPr/>
        </p:nvPicPr>
        <p:blipFill>
          <a:blip r:embed="rId6"/>
          <a:stretch/>
        </p:blipFill>
        <p:spPr>
          <a:xfrm>
            <a:off x="6331320" y="3738600"/>
            <a:ext cx="2151360" cy="2996280"/>
          </a:xfrm>
          <a:prstGeom prst="rect">
            <a:avLst/>
          </a:prstGeom>
          <a:ln>
            <a:noFill/>
          </a:ln>
        </p:spPr>
      </p:pic>
      <p:pic>
        <p:nvPicPr>
          <p:cNvPr id="55" name="Picture 4" descr=""/>
          <p:cNvPicPr/>
          <p:nvPr/>
        </p:nvPicPr>
        <p:blipFill>
          <a:blip r:embed="rId7"/>
          <a:stretch/>
        </p:blipFill>
        <p:spPr>
          <a:xfrm>
            <a:off x="3492000" y="3648240"/>
            <a:ext cx="2366280" cy="3177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3996000" y="1989000"/>
            <a:ext cx="4896360" cy="3816000"/>
          </a:xfrm>
          <a:prstGeom prst="rect">
            <a:avLst/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txBody>
          <a:bodyPr>
            <a:normAutofit fontScale="25000"/>
          </a:bodyPr>
          <a:p>
            <a:pPr algn="just">
              <a:lnSpc>
                <a:spcPct val="100000"/>
              </a:lnSpc>
              <a:spcBef>
                <a:spcPts val="680"/>
              </a:spcBef>
            </a:pP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Times New Roman"/>
            </a:endParaRPr>
          </a:p>
          <a:p>
            <a:pPr marL="457200" indent="-228600"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Жуковский родился в Тульской губернии. (ДА)</a:t>
            </a:r>
            <a:endParaRPr b="0" lang="ru-RU" sz="3400" spc="-1" strike="noStrike">
              <a:latin typeface="Times New Roman"/>
            </a:endParaRPr>
          </a:p>
          <a:p>
            <a:pPr marL="457200" indent="-228600"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Жуковский очень дорожил дружбой с Пушкиным (ДА)</a:t>
            </a:r>
            <a:endParaRPr b="0" lang="ru-RU" sz="3400" spc="-1" strike="noStrike">
              <a:latin typeface="Times New Roman"/>
            </a:endParaRPr>
          </a:p>
          <a:p>
            <a:pPr marL="457200" indent="-228600"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Сказка – это рассказ с напряжённым сюжетом на историческую тему (НЕТ)</a:t>
            </a:r>
            <a:endParaRPr b="0" lang="ru-RU" sz="3400" spc="-1" strike="noStrike">
              <a:latin typeface="Times New Roman"/>
            </a:endParaRPr>
          </a:p>
          <a:p>
            <a:pPr marL="457200" indent="-228600"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«Спящая царевна» была написана Жуковским в период его состязания с Пушкиным на лучшую сказку (ДА)</a:t>
            </a:r>
            <a:endParaRPr b="0" lang="ru-RU" sz="3400" spc="-1" strike="noStrike">
              <a:latin typeface="Times New Roman"/>
            </a:endParaRPr>
          </a:p>
          <a:p>
            <a:pPr algn="just">
              <a:lnSpc>
                <a:spcPct val="100000"/>
              </a:lnSpc>
              <a:spcBef>
                <a:spcPts val="680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57" name="CustomShape 2"/>
          <p:cNvSpPr/>
          <p:nvPr/>
        </p:nvSpPr>
        <p:spPr>
          <a:xfrm>
            <a:off x="323640" y="332640"/>
            <a:ext cx="8352720" cy="935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400" spc="-1" strike="noStrike">
                <a:solidFill>
                  <a:srgbClr val="000000"/>
                </a:solidFill>
                <a:latin typeface="Times New Roman"/>
              </a:rPr>
              <a:t>Верно ли, что…?</a:t>
            </a:r>
            <a:endParaRPr b="0" lang="ru-RU" sz="3400" spc="-1" strike="noStrike">
              <a:latin typeface="Arial"/>
            </a:endParaRPr>
          </a:p>
        </p:txBody>
      </p:sp>
      <p:pic>
        <p:nvPicPr>
          <p:cNvPr id="58" name="Picture 2" descr=""/>
          <p:cNvPicPr/>
          <p:nvPr/>
        </p:nvPicPr>
        <p:blipFill>
          <a:blip r:embed="rId2"/>
          <a:stretch/>
        </p:blipFill>
        <p:spPr>
          <a:xfrm>
            <a:off x="107640" y="2615040"/>
            <a:ext cx="3771360" cy="2792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90000" y="3069000"/>
            <a:ext cx="4138920" cy="1911240"/>
          </a:xfrm>
          <a:prstGeom prst="rect">
            <a:avLst/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b="1" lang="ru-RU" sz="1800" spc="-1" strike="noStrike">
                <a:solidFill>
                  <a:srgbClr val="000000"/>
                </a:solidFill>
                <a:latin typeface="Georgia"/>
              </a:rPr>
              <a:t>Один из основных жанров фольклора. Прозаический рассказ фантастического, авантюрного или бытового характера с установкой на вымысел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2843640" y="296640"/>
            <a:ext cx="3168000" cy="791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200" spc="-1" strike="noStrike">
                <a:solidFill>
                  <a:srgbClr val="000000"/>
                </a:solidFill>
                <a:latin typeface="Georgia"/>
              </a:rPr>
              <a:t>Сказка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395640" y="2061000"/>
            <a:ext cx="3528000" cy="863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0000"/>
                </a:solidFill>
                <a:latin typeface="Georgia"/>
              </a:rPr>
              <a:t>Народная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62" name="CustomShape 4"/>
          <p:cNvSpPr/>
          <p:nvPr/>
        </p:nvSpPr>
        <p:spPr>
          <a:xfrm>
            <a:off x="5004000" y="2061000"/>
            <a:ext cx="3600000" cy="863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0000"/>
                </a:solidFill>
                <a:latin typeface="Georgia"/>
              </a:rPr>
              <a:t>Литературная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63" name="CustomShape 5"/>
          <p:cNvSpPr/>
          <p:nvPr/>
        </p:nvSpPr>
        <p:spPr>
          <a:xfrm flipH="1">
            <a:off x="1978920" y="1088640"/>
            <a:ext cx="1295640" cy="971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64" name="CustomShape 6"/>
          <p:cNvSpPr/>
          <p:nvPr/>
        </p:nvSpPr>
        <p:spPr>
          <a:xfrm>
            <a:off x="5436000" y="1088640"/>
            <a:ext cx="1367640" cy="971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/>
        </p:style>
      </p:sp>
      <p:pic>
        <p:nvPicPr>
          <p:cNvPr id="65" name="Picture 2" descr=""/>
          <p:cNvPicPr/>
          <p:nvPr/>
        </p:nvPicPr>
        <p:blipFill>
          <a:blip r:embed="rId2"/>
          <a:stretch/>
        </p:blipFill>
        <p:spPr>
          <a:xfrm>
            <a:off x="2812680" y="4968000"/>
            <a:ext cx="3806280" cy="1890000"/>
          </a:xfrm>
          <a:prstGeom prst="rect">
            <a:avLst/>
          </a:prstGeom>
          <a:ln>
            <a:noFill/>
          </a:ln>
        </p:spPr>
      </p:pic>
      <p:sp>
        <p:nvSpPr>
          <p:cNvPr id="66" name="CustomShape 7"/>
          <p:cNvSpPr/>
          <p:nvPr/>
        </p:nvSpPr>
        <p:spPr>
          <a:xfrm>
            <a:off x="4716000" y="3069000"/>
            <a:ext cx="4032000" cy="1872000"/>
          </a:xfrm>
          <a:prstGeom prst="rect">
            <a:avLst/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Georgia"/>
              </a:rPr>
              <a:t>Литературный жанр в прозе или стихах, опирающийся на традиции народной сказки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67" name="Picture 3" descr=""/>
          <p:cNvPicPr/>
          <p:nvPr/>
        </p:nvPicPr>
        <p:blipFill>
          <a:blip r:embed="rId3"/>
          <a:stretch/>
        </p:blipFill>
        <p:spPr>
          <a:xfrm>
            <a:off x="72000" y="99360"/>
            <a:ext cx="2267640" cy="1700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69" name="Table 2"/>
          <p:cNvGraphicFramePr/>
          <p:nvPr/>
        </p:nvGraphicFramePr>
        <p:xfrm>
          <a:off x="-36000" y="360"/>
          <a:ext cx="9252000" cy="6857280"/>
        </p:xfrm>
        <a:graphic>
          <a:graphicData uri="http://schemas.openxmlformats.org/drawingml/2006/table">
            <a:tbl>
              <a:tblPr/>
              <a:tblGrid>
                <a:gridCol w="4625640"/>
                <a:gridCol w="4626360"/>
              </a:tblGrid>
              <a:tr h="6508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Народная сказка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Литературная сказка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bbb59"/>
                    </a:solidFill>
                  </a:tcPr>
                </a:tc>
              </a:tr>
              <a:tr h="6508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Существует в </a:t>
                      </a: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устной форме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ee6d1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Создается в </a:t>
                      </a: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письменной форме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ee6d1"/>
                    </a:solidFill>
                  </a:tcPr>
                </a:tc>
              </a:tr>
              <a:tr h="12459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Текст вариативен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– каждая сказка существует в нескольких вариантах (сказитель может вносить изменения)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Текст каноничен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(не допускается произвольное внесение изменений)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f3e9"/>
                    </a:solidFill>
                  </a:tcPr>
                </a:tc>
              </a:tr>
              <a:tr h="9579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Образ героя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предельно </a:t>
                      </a: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типизирован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(герой, вредитель, даритель, искомый персонаж)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ee6d1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Образ героя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предельно </a:t>
                      </a: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индивидуализирован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ee6d1"/>
                    </a:solidFill>
                  </a:tcPr>
                </a:tc>
              </a:tr>
              <a:tr h="9579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Набор сюжетов ограничен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определенными мотивами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Сюжет не ограничен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набором каких-то мотивов (число вариантов ничем не ограничено)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f3e9"/>
                    </a:solidFill>
                  </a:tcPr>
                </a:tc>
              </a:tr>
              <a:tr h="11444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Поэтика </a:t>
                      </a: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традиционна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, используется ограниченный набор изобразительно-выразительных средств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ee6d1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Поэтика определяется творческой манерой автора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ee6d1"/>
                    </a:solidFill>
                  </a:tcPr>
                </a:tc>
              </a:tr>
              <a:tr h="12495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Время создания определить невозможно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i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Время создания сказки или известно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, или определяется с высокой степенью точности по приметам времени в тексте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f3e9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72000" y="1152000"/>
            <a:ext cx="9000000" cy="5517000"/>
          </a:xfrm>
          <a:prstGeom prst="rect">
            <a:avLst/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 какому виду можно отнести сказку? Почему?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Определяем композицию сказки, повторы, устойчивые выражения, действуют ли помощники?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В чём вы видите отличие этой сказки? Что в народных сказках мы не могли встретить?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Какими вы увидели героев сказки «Спящая царевна?» Похожи ли они на героев народной сказки?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Найдите определения, которыми автор характеризует царя Матвея.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Почему же такой «разумный» царь оплошал: не позвал двенадцатую чародейку на пир?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Почему последняя чародейка не смогла полностью снять злые чары?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Прочитайте по ролям эпизод, где рассказывается о том, как чародейки отблагодарили царя за замечательный пир.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Что предпринимает царь Матвей, чтобы страшное пророчество не сбылось?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Как вы думаете, почему пророчество всё же сбывается? (Найдите и прочитайте ответ в тексте)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71" name="CustomShape 2"/>
          <p:cNvSpPr/>
          <p:nvPr/>
        </p:nvSpPr>
        <p:spPr>
          <a:xfrm>
            <a:off x="1619640" y="332640"/>
            <a:ext cx="5832360" cy="719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Georgia"/>
              </a:rPr>
              <a:t>Беседа по вопросам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323640" y="1268640"/>
            <a:ext cx="6120360" cy="5040360"/>
          </a:xfrm>
          <a:prstGeom prst="rect">
            <a:avLst/>
          </a:prstGeom>
          <a:gradFill rotWithShape="0"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Найдите описание пути царского сына, выразительно прочитайте эпизод. Что можно сказать о характере этого героя. Почему он решил отправиться к царскому дому?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Кто и в какой момент поведал царевичу о спящей девушке?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Что помогло пробудить царевну?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Прочтите описание царевны. Какой вы себе её представили?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Можно ли утверждать, что в этой сказке мы опять встретились с извечной проблемой Добра и Зла?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Times New Roman"/>
              </a:rPr>
              <a:t>Творческая работа: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Times New Roman"/>
              </a:rPr>
              <a:t>Напишите, чему, по-вашему, учит сказка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Times New Roman"/>
              </a:rPr>
              <a:t>«Спящая царевна».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1763640" y="260640"/>
            <a:ext cx="4824000" cy="719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ffffff"/>
                </a:solidFill>
                <a:latin typeface="Georgia"/>
              </a:rPr>
              <a:t>Беседа по вопросам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74" name="Picture 2" descr=""/>
          <p:cNvPicPr/>
          <p:nvPr/>
        </p:nvPicPr>
        <p:blipFill>
          <a:blip r:embed="rId2"/>
          <a:stretch/>
        </p:blipFill>
        <p:spPr>
          <a:xfrm>
            <a:off x="6444000" y="2067120"/>
            <a:ext cx="2700000" cy="3593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Application>Neat_Office/6.2.8.2$Windows_x86 LibreOffice_project/</Application>
  <Words>551</Words>
  <Paragraphs>54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2014-10-20T15:38:25Z</dcterms:created>
  <dc:creator>Мухаевы</dc:creator>
  <dc:description/>
  <dc:language>ru-RU</dc:language>
  <cp:lastModifiedBy/>
  <dcterms:modified xsi:type="dcterms:W3CDTF">2023-12-13T21:24:59Z</dcterms:modified>
  <cp:revision>10</cp:revision>
  <dc:subject/>
  <dc:title>В. А. Жуковский.  «Спящая царевна» как литературная сказка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