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9" r:id="rId2"/>
    <p:sldId id="289" r:id="rId3"/>
    <p:sldId id="304" r:id="rId4"/>
    <p:sldId id="305" r:id="rId5"/>
    <p:sldId id="314" r:id="rId6"/>
    <p:sldId id="307" r:id="rId7"/>
    <p:sldId id="308" r:id="rId8"/>
    <p:sldId id="309" r:id="rId9"/>
    <p:sldId id="303" r:id="rId10"/>
    <p:sldId id="313" r:id="rId11"/>
    <p:sldId id="310" r:id="rId12"/>
    <p:sldId id="280" r:id="rId13"/>
    <p:sldId id="281" r:id="rId14"/>
    <p:sldId id="290" r:id="rId15"/>
    <p:sldId id="282" r:id="rId16"/>
    <p:sldId id="292" r:id="rId17"/>
    <p:sldId id="283" r:id="rId18"/>
    <p:sldId id="311" r:id="rId19"/>
    <p:sldId id="312" r:id="rId20"/>
    <p:sldId id="293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CC"/>
    <a:srgbClr val="FF99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FF1827-1EE5-46C4-B564-03D8F20174C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Главное отличие поэзии от прозы –наличие рифмы и ритма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94C56-AB85-4CD4-9265-CDDCE7F031A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7114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34240-801F-4872-915A-C8D812EB4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ic-interneturok.cdnvideo.ru/content/konspekt_image/145919/63ccf250_dece_0131_ea02_12313c0dade2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DE4E9-B778-4544-AE7D-BC412CC9FF7E}" type="slidenum">
              <a:rPr lang="ru-RU"/>
              <a:pPr/>
              <a:t>1</a:t>
            </a:fld>
            <a:endParaRPr lang="ru-RU"/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331912" y="764704"/>
            <a:ext cx="7812088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«Стихотворения в прозе»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238500" y="0"/>
            <a:ext cx="59055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6000" b="1" i="1" dirty="0">
                <a:solidFill>
                  <a:srgbClr val="800000"/>
                </a:solidFill>
              </a:rPr>
              <a:t>И.С. Тургенев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4572000" y="2852936"/>
            <a:ext cx="4572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rgbClr val="800000"/>
                </a:solidFill>
              </a:rPr>
              <a:t>Поразительно красив и светел язык «Стихотворений в прозе» И.С. Тургенева.  </a:t>
            </a:r>
          </a:p>
          <a:p>
            <a:pPr algn="r">
              <a:spcBef>
                <a:spcPct val="50000"/>
              </a:spcBef>
            </a:pPr>
            <a:r>
              <a:rPr lang="ru-RU" b="1" i="1" dirty="0">
                <a:solidFill>
                  <a:srgbClr val="800000"/>
                </a:solidFill>
              </a:rPr>
              <a:t>                                                                                   Н.М. </a:t>
            </a:r>
            <a:r>
              <a:rPr lang="ru-RU" b="1" i="1" dirty="0" err="1">
                <a:solidFill>
                  <a:srgbClr val="800000"/>
                </a:solidFill>
              </a:rPr>
              <a:t>Шанский</a:t>
            </a:r>
            <a:endParaRPr lang="ru-RU" b="1" i="1" dirty="0">
              <a:solidFill>
                <a:srgbClr val="800000"/>
              </a:solidFill>
            </a:endParaRPr>
          </a:p>
        </p:txBody>
      </p:sp>
      <p:pic>
        <p:nvPicPr>
          <p:cNvPr id="7" name="Picture 4" descr="2678_3731_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7504" y="1844824"/>
            <a:ext cx="4429156" cy="4678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основные темы стихотворений в прозе.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75"/>
            <a:ext cx="7467600" cy="518795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altLang="ru-RU" smtClean="0"/>
              <a:t>Ничтожность человеческой жизни перед вечностью природы; </a:t>
            </a:r>
          </a:p>
          <a:p>
            <a:pPr eaLnBrk="1" hangingPunct="1"/>
            <a:r>
              <a:rPr lang="ru-RU" altLang="ru-RU" smtClean="0"/>
              <a:t>размышления писателя о русском народе, родине, </a:t>
            </a:r>
          </a:p>
          <a:p>
            <a:pPr eaLnBrk="1" hangingPunct="1"/>
            <a:r>
              <a:rPr lang="ru-RU" altLang="ru-RU" smtClean="0"/>
              <a:t>гуманность человеческих отношений, </a:t>
            </a:r>
          </a:p>
          <a:p>
            <a:pPr eaLnBrk="1" hangingPunct="1"/>
            <a:r>
              <a:rPr lang="ru-RU" altLang="ru-RU" smtClean="0"/>
              <a:t>торжествующая любовь, </a:t>
            </a:r>
          </a:p>
          <a:p>
            <a:pPr eaLnBrk="1" hangingPunct="1"/>
            <a:r>
              <a:rPr lang="ru-RU" altLang="ru-RU" smtClean="0"/>
              <a:t>противопоставление добра и зла, </a:t>
            </a:r>
          </a:p>
          <a:p>
            <a:pPr eaLnBrk="1" hangingPunct="1"/>
            <a:r>
              <a:rPr lang="ru-RU" altLang="ru-RU" smtClean="0"/>
              <a:t>воспоминания о давней любви, о подвиге и трусости, </a:t>
            </a:r>
          </a:p>
          <a:p>
            <a:pPr eaLnBrk="1" hangingPunct="1"/>
            <a:r>
              <a:rPr lang="ru-RU" altLang="ru-RU" smtClean="0"/>
              <a:t>русский язык, его роль, </a:t>
            </a:r>
          </a:p>
          <a:p>
            <a:pPr eaLnBrk="1" hangingPunct="1"/>
            <a:r>
              <a:rPr lang="ru-RU" altLang="ru-RU" smtClean="0"/>
              <a:t>смысл человеческой жизни,</a:t>
            </a:r>
          </a:p>
          <a:p>
            <a:pPr eaLnBrk="1" hangingPunct="1"/>
            <a:r>
              <a:rPr lang="ru-RU" altLang="ru-RU" smtClean="0"/>
              <a:t> молодость и старость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«Русский язык»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Июнь 1882 г.</a:t>
            </a:r>
          </a:p>
          <a:p>
            <a:pPr algn="just">
              <a:buFont typeface="Wingdings" pitchFamily="2" charset="2"/>
              <a:buChar char="ü"/>
            </a:pPr>
            <a:r>
              <a:rPr lang="ru-RU" i="1" dirty="0"/>
              <a:t>Усиление реакции </a:t>
            </a:r>
            <a:r>
              <a:rPr lang="ru-RU" dirty="0"/>
              <a:t>царского правительства в связи </a:t>
            </a:r>
            <a:r>
              <a:rPr lang="ru-RU" i="1" dirty="0"/>
              <a:t>с убийством</a:t>
            </a:r>
            <a:r>
              <a:rPr lang="ru-RU" dirty="0"/>
              <a:t> 1 марта </a:t>
            </a:r>
            <a:r>
              <a:rPr lang="ru-RU" dirty="0" smtClean="0"/>
              <a:t>1882 г</a:t>
            </a:r>
            <a:r>
              <a:rPr lang="ru-RU" dirty="0"/>
              <a:t>. </a:t>
            </a:r>
            <a:r>
              <a:rPr lang="ru-RU" i="1" dirty="0"/>
              <a:t>царя </a:t>
            </a:r>
            <a:r>
              <a:rPr lang="ru-RU" dirty="0"/>
              <a:t>Александра I</a:t>
            </a:r>
            <a:r>
              <a:rPr lang="ru-RU" dirty="0" smtClean="0"/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В августе </a:t>
            </a:r>
            <a:r>
              <a:rPr lang="ru-RU" dirty="0" smtClean="0"/>
              <a:t>1882 г</a:t>
            </a:r>
            <a:r>
              <a:rPr lang="ru-RU" dirty="0"/>
              <a:t>. </a:t>
            </a:r>
            <a:r>
              <a:rPr lang="ru-RU" i="1" dirty="0"/>
              <a:t>приняты «Временные правила о печати». </a:t>
            </a:r>
            <a:endParaRPr lang="ru-RU" i="1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 </a:t>
            </a:r>
            <a:r>
              <a:rPr lang="ru-RU" dirty="0"/>
              <a:t>1883г. стала действовать </a:t>
            </a:r>
            <a:r>
              <a:rPr lang="ru-RU" i="1" dirty="0"/>
              <a:t>жандармерия</a:t>
            </a:r>
            <a:r>
              <a:rPr lang="ru-RU" dirty="0"/>
              <a:t>, специализирующаяся </a:t>
            </a:r>
            <a:r>
              <a:rPr lang="ru-RU" i="1" dirty="0"/>
              <a:t>на агентурной деятельности. </a:t>
            </a:r>
          </a:p>
        </p:txBody>
      </p:sp>
    </p:spTree>
    <p:extLst>
      <p:ext uri="{BB962C8B-B14F-4D97-AF65-F5344CB8AC3E}">
        <p14:creationId xmlns="" xmlns:p14="http://schemas.microsoft.com/office/powerpoint/2010/main" val="25026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D482-58CD-4AC1-84F9-59D9323149B0}" type="slidenum">
              <a:rPr lang="ru-RU"/>
              <a:pPr/>
              <a:t>12</a:t>
            </a:fld>
            <a:endParaRPr lang="ru-RU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140200" y="919163"/>
            <a:ext cx="4608513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800000"/>
                </a:solidFill>
              </a:rPr>
              <a:t>Русский язык</a:t>
            </a:r>
          </a:p>
          <a:p>
            <a:pPr algn="ctr"/>
            <a:endParaRPr lang="ru-RU" sz="2000">
              <a:solidFill>
                <a:srgbClr val="800000"/>
              </a:solidFill>
            </a:endParaRPr>
          </a:p>
          <a:p>
            <a:pPr algn="ctr"/>
            <a:r>
              <a:rPr lang="ru-RU" sz="2000">
                <a:solidFill>
                  <a:srgbClr val="800000"/>
                </a:solidFill>
              </a:rPr>
              <a:t> </a:t>
            </a:r>
            <a:r>
              <a:rPr lang="ru-RU" sz="2000" b="1" i="1">
                <a:solidFill>
                  <a:srgbClr val="800000"/>
                </a:solidFill>
              </a:rPr>
              <a:t>Во дни сомнений, во дни тягостных раздумий о судьбах моей родины,- ты один мне поддержка и опора, о великий, могучий, правдивый и свободный русский язык! Не будь тебя - как не впасть в отчаяние при виде всего, что совершается дома? Но нельзя верить, чтобы такой язык не был дан великому народу!</a:t>
            </a:r>
          </a:p>
          <a:p>
            <a:pPr algn="ctr"/>
            <a:endParaRPr lang="ru-RU" sz="2000" b="1" i="1">
              <a:solidFill>
                <a:srgbClr val="800000"/>
              </a:solidFill>
            </a:endParaRPr>
          </a:p>
          <a:p>
            <a:pPr algn="ctr"/>
            <a:r>
              <a:rPr lang="ru-RU" sz="2000" i="1">
                <a:solidFill>
                  <a:srgbClr val="800000"/>
                </a:solidFill>
              </a:rPr>
              <a:t>Июнь, 1882</a:t>
            </a:r>
          </a:p>
        </p:txBody>
      </p:sp>
      <p:pic>
        <p:nvPicPr>
          <p:cNvPr id="28679" name="Picture 7" descr="портрет"/>
          <p:cNvPicPr>
            <a:picLocks noChangeAspect="1" noChangeArrowheads="1"/>
          </p:cNvPicPr>
          <p:nvPr/>
        </p:nvPicPr>
        <p:blipFill>
          <a:blip r:embed="rId2" cstate="print"/>
          <a:srcRect r="2289" b="4677"/>
          <a:stretch>
            <a:fillRect/>
          </a:stretch>
        </p:blipFill>
        <p:spPr bwMode="auto">
          <a:xfrm>
            <a:off x="179388" y="549275"/>
            <a:ext cx="3786187" cy="482441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F4D4-B56A-4456-AF2F-24158A79B88D}" type="slidenum">
              <a:rPr lang="ru-RU"/>
              <a:pPr/>
              <a:t>13</a:t>
            </a:fld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971550" y="1484313"/>
            <a:ext cx="835342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800000"/>
                </a:solidFill>
              </a:rPr>
              <a:t>   Тургенев , по воспоминаниям современников , говорил тем, кто сомневался в будущем России: </a:t>
            </a:r>
          </a:p>
          <a:p>
            <a:r>
              <a:rPr lang="ru-RU" sz="2800" b="1" i="1">
                <a:solidFill>
                  <a:srgbClr val="800000"/>
                </a:solidFill>
              </a:rPr>
              <a:t>«И я бы, может быть , сомневался…- но язык… Куда денут скептики наш гибкий, чарующий , волшебный язык?  Народ, у которого такой язык , - народ великий.»</a:t>
            </a:r>
          </a:p>
        </p:txBody>
      </p:sp>
    </p:spTree>
  </p:cSld>
  <p:clrMapOvr>
    <a:masterClrMapping/>
  </p:clrMapOvr>
  <p:transition spd="slow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5A1-846B-478E-8A31-8CD598434A7A}" type="slidenum">
              <a:rPr lang="ru-RU"/>
              <a:pPr/>
              <a:t>14</a:t>
            </a:fld>
            <a:endParaRPr lang="ru-RU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684213" y="1628775"/>
            <a:ext cx="79216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i="1">
                <a:solidFill>
                  <a:srgbClr val="800000"/>
                </a:solidFill>
              </a:rPr>
              <a:t>По свидетельству С.И. Лаврентьевой Тургенев беседовал  с нею о «нашем прекрасном богатом языке», который до времен Петра был так тяжел и который с Пушкина развился так богато, сложился так поэтично. По тому самому , - добавлял Тургенев,- я верю, что у народа , выработавшего такой язык, должно быть прекрасное будущее.»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68242-A4AC-4719-A9EC-AB0B60792160}" type="slidenum">
              <a:rPr lang="ru-RU"/>
              <a:pPr/>
              <a:t>15</a:t>
            </a:fld>
            <a:endParaRPr lang="ru-RU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643438" y="1125538"/>
            <a:ext cx="38163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i="1">
                <a:solidFill>
                  <a:srgbClr val="800000"/>
                </a:solidFill>
              </a:rPr>
              <a:t>   В письме Е.В. Львовой пишет: «Русский язык так богат и гибок, что нам нечего брать у тех, кто беднее нас». </a:t>
            </a:r>
          </a:p>
        </p:txBody>
      </p:sp>
      <p:pic>
        <p:nvPicPr>
          <p:cNvPr id="30725" name="Picture 5" descr="портрет"/>
          <p:cNvPicPr>
            <a:picLocks noChangeAspect="1" noChangeArrowheads="1"/>
          </p:cNvPicPr>
          <p:nvPr/>
        </p:nvPicPr>
        <p:blipFill>
          <a:blip r:embed="rId2" cstate="print"/>
          <a:srcRect r="2289" b="4677"/>
          <a:stretch>
            <a:fillRect/>
          </a:stretch>
        </p:blipFill>
        <p:spPr bwMode="auto">
          <a:xfrm>
            <a:off x="468313" y="188913"/>
            <a:ext cx="4235450" cy="54006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F94B-FF19-4ED7-AEBE-4ABE680C2858}" type="slidenum">
              <a:rPr lang="ru-RU"/>
              <a:pPr/>
              <a:t>16</a:t>
            </a:fld>
            <a:endParaRPr lang="ru-RU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116013" y="2276475"/>
            <a:ext cx="730408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i="1">
                <a:solidFill>
                  <a:srgbClr val="800000"/>
                </a:solidFill>
              </a:rPr>
              <a:t>Н.А. Юшкова, вспоминая  о встрече с Тургеневым в Петербурге в 1880 году также рассказывала: «Любовь к родине ярко выразилась у него в его любви к самому художественному произведению русского народа, к русскому языку.» </a:t>
            </a:r>
          </a:p>
        </p:txBody>
      </p:sp>
    </p:spTree>
  </p:cSld>
  <p:clrMapOvr>
    <a:masterClrMapping/>
  </p:clrMapOvr>
  <p:transition spd="slow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582D-EFC6-4107-BCF9-131844848339}" type="slidenum">
              <a:rPr lang="ru-RU"/>
              <a:pPr/>
              <a:t>17</a:t>
            </a:fld>
            <a:endParaRPr lang="ru-RU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795963" y="1196975"/>
            <a:ext cx="32035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algn="ctr"/>
            <a:r>
              <a:rPr lang="ru-RU" sz="2000" b="1" i="1">
                <a:solidFill>
                  <a:srgbClr val="800000"/>
                </a:solidFill>
              </a:rPr>
              <a:t> Тургенев писал: </a:t>
            </a:r>
          </a:p>
          <a:p>
            <a:pPr indent="342900" algn="ctr"/>
            <a:r>
              <a:rPr lang="ru-RU" sz="2000" b="1" i="1">
                <a:solidFill>
                  <a:srgbClr val="800000"/>
                </a:solidFill>
              </a:rPr>
              <a:t>«Я никогда ни одной строчки в жизни не напечатал не на русском языке…</a:t>
            </a:r>
          </a:p>
          <a:p>
            <a:pPr indent="342900" algn="ctr"/>
            <a:r>
              <a:rPr lang="ru-RU" sz="2000" b="1" i="1">
                <a:solidFill>
                  <a:srgbClr val="800000"/>
                </a:solidFill>
              </a:rPr>
              <a:t>Изменить русскому языку, Родине! Об этом даже думать страшно».</a:t>
            </a:r>
          </a:p>
        </p:txBody>
      </p:sp>
      <p:pic>
        <p:nvPicPr>
          <p:cNvPr id="31750" name="Picture 6" descr="картина"/>
          <p:cNvPicPr>
            <a:picLocks noChangeAspect="1" noChangeArrowheads="1"/>
          </p:cNvPicPr>
          <p:nvPr/>
        </p:nvPicPr>
        <p:blipFill>
          <a:blip r:embed="rId2" cstate="print"/>
          <a:srcRect l="1405" t="2614" b="7526"/>
          <a:stretch>
            <a:fillRect/>
          </a:stretch>
        </p:blipFill>
        <p:spPr bwMode="auto">
          <a:xfrm>
            <a:off x="323850" y="188913"/>
            <a:ext cx="5260975" cy="666908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600"/>
          </a:xfrm>
        </p:spPr>
        <p:txBody>
          <a:bodyPr/>
          <a:lstStyle/>
          <a:p>
            <a:pPr eaLnBrk="1" hangingPunct="1">
              <a:defRPr/>
            </a:pPr>
            <a:r>
              <a:rPr lang="ru-RU" sz="14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Чтобы разобраться в специфике жанра «стихотворение в прозе» давайте сравним стихотворение И.А. Бунина «Слово» и стихотворение в прозе И.С. Тургенева «Русский язык».</a:t>
            </a:r>
            <a:br>
              <a:rPr lang="ru-RU" sz="14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457200" y="2068513"/>
          <a:ext cx="7467600" cy="3387090"/>
        </p:xfrm>
        <a:graphic>
          <a:graphicData uri="http://schemas.openxmlformats.org/drawingml/2006/table">
            <a:tbl>
              <a:tblPr/>
              <a:tblGrid>
                <a:gridCol w="3733800">
                  <a:extLst>
                    <a:ext uri="{9D8B030D-6E8A-4147-A177-3AD203B41FA5}">
                      <a16:colId xmlns:a16="http://schemas.microsoft.com/office/drawing/2014/main" xmlns="" val="3045204498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xmlns="" val="38241291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b="1" dirty="0">
                          <a:effectLst/>
                        </a:rPr>
                        <a:t>Слово. </a:t>
                      </a:r>
                      <a:r>
                        <a:rPr lang="ru-RU" dirty="0">
                          <a:effectLst/>
                        </a:rPr>
                        <a:t>  Молчат гробницы, мумии и кости, —  Лишь слову жизнь дана: Из древней тьмы, на мировом погосте,        Звучат лишь Письмена. И нет у нас иного достоянья! Умейте же беречь Хоть в меру сил, в дни злобы и страданья, Наш дар бессмертный — речь.</a:t>
                      </a:r>
                    </a:p>
                    <a:p>
                      <a:pPr algn="r" fontAlgn="ctr"/>
                      <a:r>
                        <a:rPr lang="ru-RU" dirty="0">
                          <a:effectLst/>
                        </a:rPr>
                        <a:t> </a:t>
                      </a:r>
                    </a:p>
                    <a:p>
                      <a:pPr algn="r" fontAlgn="ctr"/>
                      <a:r>
                        <a:rPr lang="ru-RU" dirty="0">
                          <a:effectLst/>
                        </a:rPr>
                        <a:t>И. Бунин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b="1" dirty="0">
                          <a:effectLst/>
                        </a:rPr>
                        <a:t>Русский язык.</a:t>
                      </a:r>
                      <a:endParaRPr lang="ru-RU" dirty="0">
                        <a:effectLst/>
                      </a:endParaRPr>
                    </a:p>
                    <a:p>
                      <a:pPr algn="ctr" fontAlgn="ctr"/>
                      <a:r>
                        <a:rPr lang="ru-RU" dirty="0">
                          <a:effectLst/>
                        </a:rPr>
                        <a:t>Во дни сомнений, во дни тягостных раздумий о судьбах моей родины, – ты один мне поддержка и опора, о великий, могучий, правдивый и свободный русский язык!</a:t>
                      </a:r>
                    </a:p>
                    <a:p>
                      <a:pPr algn="ctr" fontAlgn="ctr"/>
                      <a:r>
                        <a:rPr lang="ru-RU" dirty="0">
                          <a:effectLst/>
                        </a:rPr>
                        <a:t>Не будь тебя – как не впасть в отчаяние при виде всего, что совершается дома?</a:t>
                      </a:r>
                    </a:p>
                    <a:p>
                      <a:pPr algn="ctr" fontAlgn="ctr"/>
                      <a:r>
                        <a:rPr lang="ru-RU" dirty="0">
                          <a:effectLst/>
                        </a:rPr>
                        <a:t>Но нельзя верить, чтобы такой язык не был дан великому народу!</a:t>
                      </a:r>
                    </a:p>
                    <a:p>
                      <a:pPr algn="r" fontAlgn="ctr"/>
                      <a:r>
                        <a:rPr lang="ru-RU" dirty="0">
                          <a:effectLst/>
                        </a:rPr>
                        <a:t>И. Тургенев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4770267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dirty="0" smtClean="0">
                <a:solidFill>
                  <a:srgbClr val="333333"/>
                </a:solidFill>
                <a:latin typeface="Museo Sans Cyrl"/>
              </a:rPr>
              <a:t>Оба автора затронули проблему сохранения языка во времена, тяжелые для страны. Для них слово, речь, язык – великий дар, данный великому народу. Но обратим внимание на то, в какую форму облекли авторы свои мысли.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441450" y="1600200"/>
          <a:ext cx="5499312" cy="4873625"/>
        </p:xfrm>
        <a:graphic>
          <a:graphicData uri="http://schemas.openxmlformats.org/drawingml/2006/table">
            <a:tbl>
              <a:tblPr/>
              <a:tblGrid>
                <a:gridCol w="1833104">
                  <a:extLst>
                    <a:ext uri="{9D8B030D-6E8A-4147-A177-3AD203B41FA5}">
                      <a16:colId xmlns:a16="http://schemas.microsoft.com/office/drawing/2014/main" xmlns="" val="1827958273"/>
                    </a:ext>
                  </a:extLst>
                </a:gridCol>
                <a:gridCol w="1833104">
                  <a:extLst>
                    <a:ext uri="{9D8B030D-6E8A-4147-A177-3AD203B41FA5}">
                      <a16:colId xmlns:a16="http://schemas.microsoft.com/office/drawing/2014/main" xmlns="" val="1695316061"/>
                    </a:ext>
                  </a:extLst>
                </a:gridCol>
                <a:gridCol w="1833104">
                  <a:extLst>
                    <a:ext uri="{9D8B030D-6E8A-4147-A177-3AD203B41FA5}">
                      <a16:colId xmlns:a16="http://schemas.microsoft.com/office/drawing/2014/main" xmlns="" val="2887994518"/>
                    </a:ext>
                  </a:extLst>
                </a:gridCol>
              </a:tblGrid>
              <a:tr h="474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Признаки жанра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 Стихотворение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 Стихотворение в прозе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7646429"/>
                  </a:ext>
                </a:extLst>
              </a:tr>
              <a:tr h="272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Рифма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+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>
                          <a:effectLst/>
                        </a:rPr>
                        <a:t>_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3466975"/>
                  </a:ext>
                </a:extLst>
              </a:tr>
              <a:tr h="474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Стихотворный размер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+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>
                          <a:effectLst/>
                        </a:rPr>
                        <a:t>_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19215521"/>
                  </a:ext>
                </a:extLst>
              </a:tr>
              <a:tr h="6761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Способ размещения на листе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Строфы (все строки – красные)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Членение на мелкие абзацы, подобные строфам.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0755352"/>
                  </a:ext>
                </a:extLst>
              </a:tr>
              <a:tr h="272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Объем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Небольшой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Небольшой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741681"/>
                  </a:ext>
                </a:extLst>
              </a:tr>
              <a:tr h="272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Выражение мысли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Краткость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Краткость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6204161"/>
                  </a:ext>
                </a:extLst>
              </a:tr>
              <a:tr h="12822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Наличие сюжета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Сюжет отсутствует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Бессюжетная композиция или</a:t>
                      </a:r>
                    </a:p>
                    <a:p>
                      <a:pPr algn="ctr" fontAlgn="ctr"/>
                      <a:r>
                        <a:rPr lang="ru-RU" sz="1300">
                          <a:effectLst/>
                        </a:rPr>
                        <a:t>Сюжет подчинен выражению одной мысли, одного переживания.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9526284"/>
                  </a:ext>
                </a:extLst>
              </a:tr>
              <a:tr h="474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Наличие лирического героя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Лирический герой («Я») есть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Лирический герой («Я») есть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52684317"/>
                  </a:ext>
                </a:extLst>
              </a:tr>
              <a:tr h="6761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Задача слова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>
                          <a:effectLst/>
                        </a:rPr>
                        <a:t>Передать мысли, чувства, переживания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dirty="0">
                          <a:effectLst/>
                        </a:rPr>
                        <a:t>Передать мысли, чувства, переживания</a:t>
                      </a:r>
                    </a:p>
                  </a:txBody>
                  <a:tcPr marL="35072" marR="35072" marT="35072" marB="3507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727603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9F12-9380-4F1B-B55E-F85489C48E99}" type="slidenum">
              <a:rPr lang="ru-RU"/>
              <a:pPr/>
              <a:t>2</a:t>
            </a:fld>
            <a:endParaRPr lang="ru-RU"/>
          </a:p>
        </p:txBody>
      </p:sp>
      <p:pic>
        <p:nvPicPr>
          <p:cNvPr id="37892" name="Picture 4" descr="портрет"/>
          <p:cNvPicPr>
            <a:picLocks noChangeAspect="1" noChangeArrowheads="1"/>
          </p:cNvPicPr>
          <p:nvPr/>
        </p:nvPicPr>
        <p:blipFill>
          <a:blip r:embed="rId2" cstate="print"/>
          <a:srcRect r="2289" b="4677"/>
          <a:stretch>
            <a:fillRect/>
          </a:stretch>
        </p:blipFill>
        <p:spPr bwMode="auto">
          <a:xfrm>
            <a:off x="1835150" y="115888"/>
            <a:ext cx="4778375" cy="60928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619250" y="6308725"/>
            <a:ext cx="5184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solidFill>
                  <a:srgbClr val="800000"/>
                </a:solidFill>
              </a:rPr>
              <a:t>В.Г. Перов. Портрет И.С. Тургенева, 1872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3A40-6F61-4904-9FD9-403FAF7337EC}" type="slidenum">
              <a:rPr lang="ru-RU"/>
              <a:pPr/>
              <a:t>20</a:t>
            </a:fld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23850" y="333375"/>
            <a:ext cx="81375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i="1">
                <a:solidFill>
                  <a:srgbClr val="800000"/>
                </a:solidFill>
              </a:rPr>
              <a:t>Н.М. Шанский писал :</a:t>
            </a:r>
          </a:p>
          <a:p>
            <a:r>
              <a:rPr lang="ru-RU" b="1" i="1">
                <a:solidFill>
                  <a:srgbClr val="800000"/>
                </a:solidFill>
              </a:rPr>
              <a:t> « Многие лирические миниатюры лебединой песни доживающего последние годы И.С. Тургенева посвящены «по необходимости» теме одиночества, старости, болезни и самой смерти. Однако  не эти скорбно-элегические очерки составляют  художественную и содержательную святая святых «Стихотворений в прозе». Наиболее яркие и чудесные «этюды с натуры» - жизнеутверждающие и бодрые , полные веры в Человека, его высокое призвание и лучшее будущее: они воспевают вечно живую жизнь, большие и маленькие людские радости, любовь, духовное величие и красоту, честность, самоотвержение и милосердие».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D77CB-4DF3-4634-BE8F-319FE0D03F06}" type="slidenum">
              <a:rPr lang="ru-RU"/>
              <a:pPr/>
              <a:t>21</a:t>
            </a:fld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50825" y="1289337"/>
            <a:ext cx="849788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/>
            <a:r>
              <a:rPr lang="ru-RU" b="1" i="1" dirty="0">
                <a:solidFill>
                  <a:srgbClr val="800000"/>
                </a:solidFill>
              </a:rPr>
              <a:t>Многие выражения из «Стихотворений в прозе» стали афоризмами и крылатыми словами.</a:t>
            </a:r>
          </a:p>
          <a:p>
            <a:pPr indent="342900"/>
            <a:r>
              <a:rPr lang="ru-RU" b="1" i="1" dirty="0">
                <a:solidFill>
                  <a:srgbClr val="800000"/>
                </a:solidFill>
              </a:rPr>
              <a:t>Узнайте стихотворение. Как оно называется?</a:t>
            </a:r>
          </a:p>
          <a:p>
            <a:pPr indent="342900"/>
            <a:endParaRPr lang="ru-RU" b="1" i="1" dirty="0">
              <a:solidFill>
                <a:srgbClr val="800000"/>
              </a:solidFill>
            </a:endParaRPr>
          </a:p>
          <a:p>
            <a:pPr indent="342900"/>
            <a:endParaRPr lang="ru-RU" sz="2000" b="1" i="1" dirty="0">
              <a:solidFill>
                <a:srgbClr val="800000"/>
              </a:solidFill>
            </a:endParaRPr>
          </a:p>
          <a:p>
            <a:pPr indent="342900"/>
            <a:r>
              <a:rPr lang="ru-RU" sz="2000" b="1" i="1" dirty="0">
                <a:solidFill>
                  <a:srgbClr val="800000"/>
                </a:solidFill>
              </a:rPr>
              <a:t>«Житье </a:t>
            </a:r>
            <a:r>
              <a:rPr lang="ru-RU" sz="2000" b="1" i="1" dirty="0" err="1">
                <a:solidFill>
                  <a:srgbClr val="800000"/>
                </a:solidFill>
              </a:rPr>
              <a:t>дуракам</a:t>
            </a:r>
            <a:r>
              <a:rPr lang="ru-RU" sz="2000" b="1" i="1" dirty="0">
                <a:solidFill>
                  <a:srgbClr val="800000"/>
                </a:solidFill>
              </a:rPr>
              <a:t> между трусами». </a:t>
            </a:r>
          </a:p>
          <a:p>
            <a:pPr indent="342900"/>
            <a:endParaRPr lang="ru-RU" sz="2000" b="1" i="1" dirty="0">
              <a:solidFill>
                <a:srgbClr val="800000"/>
              </a:solidFill>
            </a:endParaRPr>
          </a:p>
          <a:p>
            <a:pPr indent="342900"/>
            <a:r>
              <a:rPr lang="ru-RU" sz="2000" b="1" i="1" dirty="0">
                <a:solidFill>
                  <a:srgbClr val="800000"/>
                </a:solidFill>
              </a:rPr>
              <a:t>«Бывают улыбки хуже слез». </a:t>
            </a:r>
          </a:p>
          <a:p>
            <a:pPr indent="342900"/>
            <a:endParaRPr lang="ru-RU" sz="2000" b="1" i="1" dirty="0">
              <a:solidFill>
                <a:srgbClr val="800000"/>
              </a:solidFill>
            </a:endParaRPr>
          </a:p>
          <a:p>
            <a:pPr indent="342900"/>
            <a:r>
              <a:rPr lang="ru-RU" sz="2000" b="1" i="1" dirty="0">
                <a:solidFill>
                  <a:srgbClr val="800000"/>
                </a:solidFill>
              </a:rPr>
              <a:t>«Мы еще повоюем!» </a:t>
            </a:r>
          </a:p>
          <a:p>
            <a:pPr indent="342900"/>
            <a:endParaRPr lang="ru-RU" sz="2000" b="1" i="1" dirty="0">
              <a:solidFill>
                <a:srgbClr val="800000"/>
              </a:solidFill>
            </a:endParaRPr>
          </a:p>
          <a:p>
            <a:pPr indent="342900"/>
            <a:r>
              <a:rPr lang="ru-RU" sz="2000" b="1" i="1" dirty="0">
                <a:solidFill>
                  <a:srgbClr val="800000"/>
                </a:solidFill>
              </a:rPr>
              <a:t>«Любовь сильнее </a:t>
            </a:r>
            <a:r>
              <a:rPr lang="ru-RU" sz="2000" b="1" i="1" dirty="0" smtClean="0">
                <a:solidFill>
                  <a:srgbClr val="800000"/>
                </a:solidFill>
              </a:rPr>
              <a:t>смерти и страха смерти. </a:t>
            </a:r>
            <a:r>
              <a:rPr lang="ru-RU" sz="2000" b="1" i="1" dirty="0">
                <a:solidFill>
                  <a:srgbClr val="800000"/>
                </a:solidFill>
              </a:rPr>
              <a:t>Только любовью держится и движется жизнь.» 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Роды литературы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>
                <a:latin typeface="+mn-lt"/>
              </a:rPr>
              <a:t>это </a:t>
            </a:r>
            <a:r>
              <a:rPr lang="ru-RU" sz="2000" i="1" dirty="0">
                <a:latin typeface="+mn-lt"/>
              </a:rPr>
              <a:t>крупные объединения </a:t>
            </a:r>
            <a:r>
              <a:rPr lang="ru-RU" sz="2000" dirty="0">
                <a:latin typeface="+mn-lt"/>
              </a:rPr>
              <a:t>словесно-художественных произведений по типу отношения высказывающегося ("носителя речи") к художественному целому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467544" y="1988840"/>
            <a:ext cx="3024336" cy="208823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ЭПОС</a:t>
            </a:r>
          </a:p>
          <a:p>
            <a:pPr algn="ctr"/>
            <a:r>
              <a:rPr lang="ru-RU" sz="2000" i="1" u="sng" dirty="0" smtClean="0">
                <a:solidFill>
                  <a:schemeClr val="tx1"/>
                </a:solidFill>
              </a:rPr>
              <a:t>рассказ</a:t>
            </a:r>
            <a:r>
              <a:rPr lang="ru-RU" sz="2000" dirty="0" smtClean="0">
                <a:solidFill>
                  <a:schemeClr val="tx1"/>
                </a:solidFill>
              </a:rPr>
              <a:t> о герое и происходящих с ним </a:t>
            </a:r>
            <a:r>
              <a:rPr lang="ru-RU" sz="2000" i="1" dirty="0" smtClean="0">
                <a:solidFill>
                  <a:schemeClr val="tx1"/>
                </a:solidFill>
              </a:rPr>
              <a:t>события</a:t>
            </a:r>
            <a:r>
              <a:rPr lang="ru-RU" sz="2000" dirty="0" smtClean="0">
                <a:solidFill>
                  <a:schemeClr val="tx1"/>
                </a:solidFill>
              </a:rPr>
              <a:t>х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275856" y="2852936"/>
            <a:ext cx="3312368" cy="201622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ЛИРИКА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Раскрывает </a:t>
            </a:r>
            <a:r>
              <a:rPr lang="ru-RU" sz="2000" i="1" u="sng" dirty="0" smtClean="0">
                <a:solidFill>
                  <a:schemeClr val="tx1"/>
                </a:solidFill>
              </a:rPr>
              <a:t>чувства, мысли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  <a:r>
              <a:rPr lang="ru-RU" sz="2000" i="1" u="sng" dirty="0" smtClean="0">
                <a:solidFill>
                  <a:schemeClr val="tx1"/>
                </a:solidFill>
              </a:rPr>
              <a:t>переживания</a:t>
            </a:r>
            <a:r>
              <a:rPr lang="ru-RU" sz="2000" dirty="0" smtClean="0">
                <a:solidFill>
                  <a:schemeClr val="tx1"/>
                </a:solidFill>
              </a:rPr>
              <a:t> лирического героя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012160" y="4221088"/>
            <a:ext cx="2736304" cy="187220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ДРАМА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редназначена для постановки  на сцене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851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Художественный текст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365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304737" y="1124744"/>
            <a:ext cx="4536504" cy="374441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</a:rPr>
              <a:t>ПРОЗАИЧЕСКИЙ ТЕКСТ </a:t>
            </a:r>
            <a:r>
              <a:rPr lang="ru-RU" sz="2400" dirty="0" smtClean="0"/>
              <a:t>– это речь </a:t>
            </a:r>
            <a:r>
              <a:rPr lang="ru-RU" sz="2400" i="1" dirty="0" smtClean="0"/>
              <a:t>отрывистая</a:t>
            </a:r>
            <a:r>
              <a:rPr lang="ru-RU" sz="2400" dirty="0" smtClean="0"/>
              <a:t>, </a:t>
            </a:r>
            <a:r>
              <a:rPr lang="ru-RU" sz="2400" i="1" dirty="0" smtClean="0"/>
              <a:t>не связанная </a:t>
            </a:r>
            <a:r>
              <a:rPr lang="ru-RU" sz="2400" dirty="0" smtClean="0"/>
              <a:t>метром и рифмой</a:t>
            </a:r>
            <a:endParaRPr lang="ru-RU" sz="2400" dirty="0"/>
          </a:p>
        </p:txBody>
      </p:sp>
      <p:sp>
        <p:nvSpPr>
          <p:cNvPr id="7" name="Облако 6"/>
          <p:cNvSpPr/>
          <p:nvPr/>
        </p:nvSpPr>
        <p:spPr>
          <a:xfrm>
            <a:off x="4427984" y="1464180"/>
            <a:ext cx="4464496" cy="3404980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СТИХОТВОРНЫЙ ТЕКСТ</a:t>
            </a:r>
            <a:r>
              <a:rPr lang="ru-RU" sz="2400" dirty="0" smtClean="0"/>
              <a:t>– это речь периодическая, </a:t>
            </a:r>
            <a:r>
              <a:rPr lang="ru-RU" sz="2400" i="1" dirty="0" smtClean="0"/>
              <a:t>ритмически организованная</a:t>
            </a:r>
            <a:r>
              <a:rPr lang="ru-RU" sz="2400" dirty="0" smtClean="0"/>
              <a:t>, обладающая </a:t>
            </a:r>
            <a:r>
              <a:rPr lang="ru-RU" sz="2400" i="1" dirty="0" smtClean="0"/>
              <a:t>размером</a:t>
            </a:r>
            <a:r>
              <a:rPr lang="ru-RU" sz="2400" i="1" dirty="0" smtClean="0"/>
              <a:t>, рифмой и ритмом</a:t>
            </a:r>
            <a:endParaRPr lang="ru-RU" sz="24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8542" y="5118283"/>
            <a:ext cx="76279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Главное </a:t>
            </a:r>
            <a:r>
              <a:rPr lang="ru-RU" sz="24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отличие</a:t>
            </a:r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поэзии от прозы –наличие </a:t>
            </a:r>
            <a:r>
              <a:rPr lang="ru-RU" sz="24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рифмы</a:t>
            </a:r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и </a:t>
            </a:r>
            <a:r>
              <a:rPr lang="ru-RU" sz="24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ритма</a:t>
            </a:r>
            <a:endParaRPr lang="ru-RU" sz="24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75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200" b="1" i="1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latin typeface="Arial Narrow" pitchFamily="34" charset="0"/>
              </a:rPr>
              <a:t>Стихотворения  </a:t>
            </a:r>
            <a:r>
              <a:rPr lang="ru-RU" sz="3200" b="1" i="1" dirty="0" smtClean="0">
                <a:latin typeface="Arial Narrow" pitchFamily="34" charset="0"/>
              </a:rPr>
              <a:t>в прозе – </a:t>
            </a:r>
            <a:r>
              <a:rPr lang="ru-RU" sz="3200" i="1" dirty="0" smtClean="0">
                <a:latin typeface="Arial Narrow" pitchFamily="34" charset="0"/>
              </a:rPr>
              <a:t>это</a:t>
            </a:r>
            <a:r>
              <a:rPr lang="ru-RU" sz="3200" b="1" i="1" dirty="0" smtClean="0">
                <a:latin typeface="Arial Narrow" pitchFamily="34" charset="0"/>
              </a:rPr>
              <a:t> </a:t>
            </a:r>
            <a:r>
              <a:rPr lang="ru-RU" sz="3200" i="1" dirty="0" smtClean="0">
                <a:latin typeface="Arial Narrow" pitchFamily="34" charset="0"/>
              </a:rPr>
              <a:t>небольшие прозаические произведения, напоминающие по своему характеру лирические стихотворения, но лишенные стихотворной рифмы</a:t>
            </a:r>
            <a:endParaRPr lang="ru-RU" sz="3200" i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684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Характерные </a:t>
            </a:r>
            <a:r>
              <a:rPr lang="ru-RU" dirty="0" smtClean="0">
                <a:solidFill>
                  <a:srgbClr val="FF0000"/>
                </a:solidFill>
              </a:rPr>
              <a:t>признаки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стихотворения в прозе: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7467600" cy="4773017"/>
          </a:xfrm>
        </p:spPr>
        <p:txBody>
          <a:bodyPr>
            <a:normAutofit/>
          </a:bodyPr>
          <a:lstStyle/>
          <a:p>
            <a:r>
              <a:rPr lang="ru-RU" altLang="ru-RU" sz="2800" dirty="0" smtClean="0"/>
              <a:t>небольшой объем;</a:t>
            </a:r>
            <a:endParaRPr lang="ru-RU" altLang="ru-RU" sz="2800" dirty="0" smtClean="0"/>
          </a:p>
          <a:p>
            <a:pPr eaLnBrk="1" hangingPunct="1"/>
            <a:r>
              <a:rPr lang="ru-RU" altLang="ru-RU" sz="2800" dirty="0" smtClean="0"/>
              <a:t>членение на мелкие </a:t>
            </a:r>
            <a:r>
              <a:rPr lang="ru-RU" altLang="ru-RU" sz="2800" dirty="0" smtClean="0"/>
              <a:t>абзацы;</a:t>
            </a:r>
            <a:endParaRPr lang="ru-RU" altLang="ru-RU" sz="2800" dirty="0" smtClean="0"/>
          </a:p>
          <a:p>
            <a:pPr eaLnBrk="1" hangingPunct="1"/>
            <a:r>
              <a:rPr lang="ru-RU" altLang="ru-RU" sz="2800" dirty="0" smtClean="0"/>
              <a:t>повышенная </a:t>
            </a:r>
            <a:r>
              <a:rPr lang="ru-RU" altLang="ru-RU" sz="2800" dirty="0" smtClean="0"/>
              <a:t>эмоциональность;</a:t>
            </a:r>
            <a:endParaRPr lang="ru-RU" altLang="ru-RU" sz="2800" dirty="0" smtClean="0"/>
          </a:p>
          <a:p>
            <a:pPr eaLnBrk="1" hangingPunct="1"/>
            <a:r>
              <a:rPr lang="ru-RU" altLang="ru-RU" sz="2800" dirty="0" smtClean="0"/>
              <a:t>обычно бессюжетная </a:t>
            </a:r>
            <a:r>
              <a:rPr lang="ru-RU" altLang="ru-RU" sz="2800" dirty="0" smtClean="0"/>
              <a:t>композиция;</a:t>
            </a:r>
            <a:endParaRPr lang="ru-RU" altLang="ru-RU" sz="2800" dirty="0" smtClean="0"/>
          </a:p>
          <a:p>
            <a:pPr eaLnBrk="1" hangingPunct="1"/>
            <a:r>
              <a:rPr lang="ru-RU" altLang="ru-RU" sz="2800" dirty="0" smtClean="0"/>
              <a:t>наличие лирического героя.</a:t>
            </a:r>
          </a:p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buNone/>
              <a:defRPr/>
            </a:pPr>
            <a:r>
              <a:rPr lang="ru-RU" alt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«Стихотворения в прозе» И.С. Тургенев </a:t>
            </a:r>
            <a:r>
              <a:rPr lang="ru-RU" alt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выпустил </a:t>
            </a:r>
            <a:r>
              <a:rPr lang="ru-RU" alt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в конце своей жизни, в 1882 г. как своеобразный итог </a:t>
            </a:r>
            <a:endParaRPr lang="ru-RU" alt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размышлений </a:t>
            </a: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жизни, о себе, о творчестве.</a:t>
            </a:r>
            <a:endParaRPr lang="ru-RU" altLang="ru-RU" sz="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None/>
              <a:defRPr/>
            </a:pPr>
            <a:r>
              <a:rPr lang="ru-RU" altLang="ru-RU" dirty="0">
                <a:solidFill>
                  <a:srgbClr val="1062D8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 </a:t>
            </a:r>
            <a:endParaRPr lang="ru-RU" altLang="ru-RU" dirty="0">
              <a:solidFill>
                <a:srgbClr val="1062D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  насчитывал 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 стихотворение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Много лет спустя, в 1927 году, в парижском архиве Тургенева было найдено еще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стихотворение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Они были опубликованы во Франции в 1930 году, а в России — в 1931 году. Теперь все стихотворения в прозе включены во все издания сочинений писателя.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buNone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сборника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«Стихотворения в прозе» возникло не сразу. Сначала это было «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Postuma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(«Посмертные»), «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Senilia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(«Старческие»), затем эти «наброски» Тургенев называет «Стихотворения в прозе».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автор рассматривал стихотворения в прозе как «эскизы» для будущих стихотворений, затем критик и писатель М.М. Стасюлевич уговорил Тургенева напечатать эти стихотворения в первоначальном виде. При первом издании этих стихотворений автор написал следующее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предисловие.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240-801F-4872-915A-C8D812EB468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4000" b="1" dirty="0">
                <a:latin typeface="Monotype Corsiva" panose="03010101010201010101" pitchFamily="66" charset="0"/>
              </a:rPr>
              <a:t>«Добрый мой читатель, не пробегай этих стихотворений </a:t>
            </a:r>
            <a:r>
              <a:rPr lang="ru-RU" sz="4000" b="1" dirty="0" err="1">
                <a:latin typeface="Monotype Corsiva" panose="03010101010201010101" pitchFamily="66" charset="0"/>
              </a:rPr>
              <a:t>сподряд</a:t>
            </a:r>
            <a:r>
              <a:rPr lang="ru-RU" sz="4000" b="1" dirty="0">
                <a:latin typeface="Monotype Corsiva" panose="03010101010201010101" pitchFamily="66" charset="0"/>
              </a:rPr>
              <a:t>: тебе, вероятно, скучно станет – и книга вывалится у тебя из рук. Но читай их враздробь: сегодня одно, завтра другое, - и которое-нибудь из них, может быть, заронит тебе что-нибудь в </a:t>
            </a:r>
            <a:r>
              <a:rPr lang="ru-RU" sz="4000" b="1" dirty="0" smtClean="0">
                <a:latin typeface="Monotype Corsiva" panose="03010101010201010101" pitchFamily="66" charset="0"/>
              </a:rPr>
              <a:t>душу», </a:t>
            </a:r>
            <a:r>
              <a:rPr lang="ru-RU" sz="4000" dirty="0">
                <a:latin typeface="Monotype Corsiva" panose="03010101010201010101" pitchFamily="66" charset="0"/>
              </a:rPr>
              <a:t>- писал И.С. Тургенев.</a:t>
            </a:r>
          </a:p>
        </p:txBody>
      </p:sp>
    </p:spTree>
    <p:extLst>
      <p:ext uri="{BB962C8B-B14F-4D97-AF65-F5344CB8AC3E}">
        <p14:creationId xmlns="" xmlns:p14="http://schemas.microsoft.com/office/powerpoint/2010/main" val="226756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965</Words>
  <Application>Microsoft Office PowerPoint</Application>
  <PresentationFormat>Экран (4:3)</PresentationFormat>
  <Paragraphs>124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Роды литературы это крупные объединения словесно-художественных произведений по типу отношения высказывающегося ("носителя речи") к художественному целому</vt:lpstr>
      <vt:lpstr>Художественный текст</vt:lpstr>
      <vt:lpstr>Слайд 5</vt:lpstr>
      <vt:lpstr>Характерные признаки  стихотворения в прозе:  </vt:lpstr>
      <vt:lpstr>Слайд 7</vt:lpstr>
      <vt:lpstr>Слайд 8</vt:lpstr>
      <vt:lpstr>Слайд 9</vt:lpstr>
      <vt:lpstr>основные темы стихотворений в прозе.</vt:lpstr>
      <vt:lpstr>«Русский язык»</vt:lpstr>
      <vt:lpstr>Слайд 12</vt:lpstr>
      <vt:lpstr>Слайд 13</vt:lpstr>
      <vt:lpstr>Слайд 14</vt:lpstr>
      <vt:lpstr>Слайд 15</vt:lpstr>
      <vt:lpstr>Слайд 16</vt:lpstr>
      <vt:lpstr>Слайд 17</vt:lpstr>
      <vt:lpstr>Чтобы разобраться в специфике жанра «стихотворение в прозе» давайте сравним стихотворение И.А. Бунина «Слово» и стихотворение в прозе И.С. Тургенева «Русский язык». </vt:lpstr>
      <vt:lpstr>Оба автора затронули проблему сохранения языка во времена, тяжелые для страны. Для них слово, речь, язык – великий дар, данный великому народу. Но обратим внимание на то, в какую форму облекли авторы свои мысли.</vt:lpstr>
      <vt:lpstr>Слайд 20</vt:lpstr>
      <vt:lpstr>Слайд 21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Admin</cp:lastModifiedBy>
  <cp:revision>79</cp:revision>
  <dcterms:created xsi:type="dcterms:W3CDTF">2007-11-27T07:11:24Z</dcterms:created>
  <dcterms:modified xsi:type="dcterms:W3CDTF">2023-12-13T19:12:00Z</dcterms:modified>
</cp:coreProperties>
</file>