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4" r:id="rId17"/>
    <p:sldId id="275" r:id="rId18"/>
    <p:sldId id="276" r:id="rId19"/>
    <p:sldId id="277" r:id="rId20"/>
    <p:sldId id="271" r:id="rId21"/>
    <p:sldId id="278" r:id="rId22"/>
    <p:sldId id="279" r:id="rId23"/>
    <p:sldId id="280" r:id="rId24"/>
    <p:sldId id="272"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0BA9"/>
    <a:srgbClr val="66FFCC"/>
    <a:srgbClr val="33CCCC"/>
    <a:srgbClr val="FFCCFF"/>
    <a:srgbClr val="00CCFF"/>
    <a:srgbClr val="CCFF99"/>
    <a:srgbClr val="66FF99"/>
    <a:srgbClr val="66FFFF"/>
    <a:srgbClr val="CC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1" autoAdjust="0"/>
    <p:restoredTop sz="94660"/>
  </p:normalViewPr>
  <p:slideViewPr>
    <p:cSldViewPr snapToGrid="0">
      <p:cViewPr varScale="1">
        <p:scale>
          <a:sx n="42" d="100"/>
          <a:sy n="42" d="100"/>
        </p:scale>
        <p:origin x="284" y="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sz="3600" dirty="0">
                <a:solidFill>
                  <a:srgbClr val="0070C0"/>
                </a:solidFill>
              </a:rPr>
              <a:t>Результат опроса родителей "Была ли данная информация для вас полезной?"</a:t>
            </a:r>
          </a:p>
        </c:rich>
      </c:tx>
      <c:layout>
        <c:manualLayout>
          <c:xMode val="edge"/>
          <c:yMode val="edge"/>
          <c:x val="0.12371077256647275"/>
          <c:y val="2.2219815075589079E-4"/>
        </c:manualLayout>
      </c:layout>
      <c:overlay val="0"/>
    </c:title>
    <c:autoTitleDeleted val="0"/>
    <c:plotArea>
      <c:layout>
        <c:manualLayout>
          <c:layoutTarget val="inner"/>
          <c:xMode val="edge"/>
          <c:yMode val="edge"/>
          <c:x val="0.26788419110654682"/>
          <c:y val="0.27287580882441453"/>
          <c:w val="0.3756635855300699"/>
          <c:h val="0.67901500464184306"/>
        </c:manualLayout>
      </c:layout>
      <c:pieChart>
        <c:varyColors val="1"/>
        <c:ser>
          <c:idx val="0"/>
          <c:order val="0"/>
          <c:tx>
            <c:strRef>
              <c:f>Лист1!$B$1</c:f>
              <c:strCache>
                <c:ptCount val="1"/>
                <c:pt idx="0">
                  <c:v>Результат опроса родителей "Была ли данная информация для вас полезной?"</c:v>
                </c:pt>
              </c:strCache>
            </c:strRef>
          </c:tx>
          <c:explosion val="5"/>
          <c:dPt>
            <c:idx val="0"/>
            <c:bubble3D val="0"/>
            <c:explosion val="0"/>
          </c:dPt>
          <c:dLbls>
            <c:spPr>
              <a:noFill/>
              <a:ln>
                <a:noFill/>
              </a:ln>
              <a:effectLst/>
            </c:spPr>
            <c:showLegendKey val="0"/>
            <c:showVal val="1"/>
            <c:showCatName val="0"/>
            <c:showSerName val="0"/>
            <c:showPercent val="0"/>
            <c:showBubbleSize val="0"/>
            <c:showLeaderLines val="1"/>
            <c:extLst>
              <c:ext xmlns:c15="http://schemas.microsoft.com/office/drawing/2012/chart" uri="{CE6537A1-D6FC-4f65-9D91-7224C49458BB}"/>
            </c:extLst>
          </c:dLbls>
          <c:cat>
            <c:strRef>
              <c:f>Лист1!$A$2:$A$5</c:f>
              <c:strCache>
                <c:ptCount val="4"/>
                <c:pt idx="0">
                  <c:v>Да</c:v>
                </c:pt>
                <c:pt idx="1">
                  <c:v>Скорее да, чем нет</c:v>
                </c:pt>
                <c:pt idx="2">
                  <c:v>Нет</c:v>
                </c:pt>
                <c:pt idx="3">
                  <c:v>Скорее нет, чем да</c:v>
                </c:pt>
              </c:strCache>
            </c:strRef>
          </c:cat>
          <c:val>
            <c:numRef>
              <c:f>Лист1!$B$2:$B$5</c:f>
              <c:numCache>
                <c:formatCode>0%</c:formatCode>
                <c:ptCount val="4"/>
                <c:pt idx="0">
                  <c:v>0.42000000000000026</c:v>
                </c:pt>
                <c:pt idx="1">
                  <c:v>0.5800000000000004</c:v>
                </c:pt>
                <c:pt idx="2" formatCode="General">
                  <c:v>0</c:v>
                </c:pt>
                <c:pt idx="3" formatCode="General">
                  <c:v>0</c:v>
                </c:pt>
              </c:numCache>
            </c:numRef>
          </c:val>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txPr>
    <a:bodyPr/>
    <a:lstStyle/>
    <a:p>
      <a:pPr>
        <a:defRPr sz="1800"/>
      </a:pPr>
      <a:endParaRPr lang="ru-RU"/>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2958016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850670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203466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3041287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2181644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1297970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1251700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4006838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637234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2949545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BF5BED84-3025-40B2-9E94-B948E4B5412B}" type="datetimeFigureOut">
              <a:rPr lang="ru-RU" smtClean="0"/>
              <a:pPr/>
              <a:t>14.12.2023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F25168-B25D-4FBB-A5F8-8AC32C9B7A9C}" type="slidenum">
              <a:rPr lang="ru-RU" smtClean="0"/>
              <a:pPr/>
              <a:t>‹#›</a:t>
            </a:fld>
            <a:endParaRPr lang="ru-RU"/>
          </a:p>
        </p:txBody>
      </p:sp>
    </p:spTree>
    <p:extLst>
      <p:ext uri="{BB962C8B-B14F-4D97-AF65-F5344CB8AC3E}">
        <p14:creationId xmlns:p14="http://schemas.microsoft.com/office/powerpoint/2010/main" val="425838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51000">
              <a:schemeClr val="accent6">
                <a:lumMod val="0"/>
                <a:lumOff val="100000"/>
              </a:schemeClr>
            </a:gs>
            <a:gs pos="100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5BED84-3025-40B2-9E94-B948E4B5412B}" type="datetimeFigureOut">
              <a:rPr lang="ru-RU" smtClean="0"/>
              <a:pPr/>
              <a:t>14.12.2023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F25168-B25D-4FBB-A5F8-8AC32C9B7A9C}" type="slidenum">
              <a:rPr lang="ru-RU" smtClean="0"/>
              <a:pPr/>
              <a:t>‹#›</a:t>
            </a:fld>
            <a:endParaRPr lang="ru-RU"/>
          </a:p>
        </p:txBody>
      </p:sp>
    </p:spTree>
    <p:extLst>
      <p:ext uri="{BB962C8B-B14F-4D97-AF65-F5344CB8AC3E}">
        <p14:creationId xmlns:p14="http://schemas.microsoft.com/office/powerpoint/2010/main" val="23158237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554480"/>
            <a:ext cx="9144000" cy="2154878"/>
          </a:xfrm>
        </p:spPr>
        <p:txBody>
          <a:bodyPr>
            <a:normAutofit/>
          </a:bodyPr>
          <a:lstStyle/>
          <a:p>
            <a:r>
              <a:rPr lang="ru-RU" sz="2800" b="1" dirty="0" smtClean="0"/>
              <a:t>МБДОУ «</a:t>
            </a:r>
            <a:r>
              <a:rPr lang="ru-RU" sz="3200" b="1" dirty="0" smtClean="0"/>
              <a:t>Тяжинский</a:t>
            </a:r>
            <a:r>
              <a:rPr lang="ru-RU" sz="2800" b="1" dirty="0" smtClean="0"/>
              <a:t> детский сад №1 «Березка»</a:t>
            </a:r>
            <a:endParaRPr lang="ru-RU" sz="2800" b="1" dirty="0"/>
          </a:p>
        </p:txBody>
      </p:sp>
      <p:sp>
        <p:nvSpPr>
          <p:cNvPr id="3" name="Подзаголовок 2"/>
          <p:cNvSpPr>
            <a:spLocks noGrp="1"/>
          </p:cNvSpPr>
          <p:nvPr>
            <p:ph type="subTitle" idx="1"/>
          </p:nvPr>
        </p:nvSpPr>
        <p:spPr>
          <a:xfrm>
            <a:off x="2682240" y="4008120"/>
            <a:ext cx="8427720" cy="2194560"/>
          </a:xfrm>
        </p:spPr>
        <p:txBody>
          <a:bodyPr>
            <a:normAutofit/>
          </a:bodyPr>
          <a:lstStyle/>
          <a:p>
            <a:endParaRPr lang="ru-RU" sz="5500" b="1" dirty="0" smtClean="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596" y="0"/>
            <a:ext cx="11280808" cy="6858000"/>
          </a:xfrm>
          <a:prstGeom prst="rect">
            <a:avLst/>
          </a:prstGeom>
        </p:spPr>
      </p:pic>
    </p:spTree>
    <p:extLst>
      <p:ext uri="{BB962C8B-B14F-4D97-AF65-F5344CB8AC3E}">
        <p14:creationId xmlns:p14="http://schemas.microsoft.com/office/powerpoint/2010/main" val="3596049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smtClean="0">
                <a:solidFill>
                  <a:srgbClr val="0070C0"/>
                </a:solidFill>
              </a:rPr>
              <a:t>Способ 7</a:t>
            </a:r>
            <a:endParaRPr lang="ru-RU" b="1" i="1" dirty="0">
              <a:solidFill>
                <a:srgbClr val="0070C0"/>
              </a:solidFill>
            </a:endParaRPr>
          </a:p>
        </p:txBody>
      </p:sp>
      <p:sp>
        <p:nvSpPr>
          <p:cNvPr id="3" name="Объект 2"/>
          <p:cNvSpPr>
            <a:spLocks noGrp="1"/>
          </p:cNvSpPr>
          <p:nvPr>
            <p:ph idx="1"/>
          </p:nvPr>
        </p:nvSpPr>
        <p:spPr>
          <a:xfrm>
            <a:off x="941717" y="1325293"/>
            <a:ext cx="10515600" cy="4351338"/>
          </a:xfrm>
        </p:spPr>
        <p:txBody>
          <a:bodyPr/>
          <a:lstStyle/>
          <a:p>
            <a:pPr algn="just"/>
            <a:r>
              <a:rPr lang="ru-RU" sz="3600" b="1" i="1" dirty="0" smtClean="0">
                <a:solidFill>
                  <a:srgbClr val="0070C0"/>
                </a:solidFill>
              </a:rPr>
              <a:t>Храните деньги на банковской карточке. Значительно большим является искушение потратить наличные деньги, чем деньги, находящиеся на карточке.</a:t>
            </a:r>
          </a:p>
          <a:p>
            <a:pPr algn="just">
              <a:buNone/>
            </a:pPr>
            <a:r>
              <a:rPr lang="ru-RU" sz="3600" b="1" i="1" dirty="0" smtClean="0">
                <a:solidFill>
                  <a:srgbClr val="0070C0"/>
                </a:solidFill>
              </a:rPr>
              <a:t> </a:t>
            </a:r>
            <a:br>
              <a:rPr lang="ru-RU" sz="3600" b="1" i="1" dirty="0" smtClean="0">
                <a:solidFill>
                  <a:srgbClr val="0070C0"/>
                </a:solidFill>
              </a:rPr>
            </a:br>
            <a:endParaRPr lang="ru-RU" sz="3600" b="1" i="1" dirty="0" smtClean="0">
              <a:solidFill>
                <a:srgbClr val="0070C0"/>
              </a:solidFill>
            </a:endParaRPr>
          </a:p>
          <a:p>
            <a:pPr marL="0" indent="0">
              <a:buNone/>
            </a:pPr>
            <a:r>
              <a:rPr lang="ru-RU" dirty="0" smtClean="0"/>
              <a:t>		 </a:t>
            </a: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3382" y="3221640"/>
            <a:ext cx="4510803" cy="3004265"/>
          </a:xfrm>
          <a:prstGeom prst="rect">
            <a:avLst/>
          </a:prstGeom>
        </p:spPr>
      </p:pic>
    </p:spTree>
    <p:extLst>
      <p:ext uri="{BB962C8B-B14F-4D97-AF65-F5344CB8AC3E}">
        <p14:creationId xmlns:p14="http://schemas.microsoft.com/office/powerpoint/2010/main" val="3760973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6005" y="4885218"/>
            <a:ext cx="3046395" cy="1740852"/>
          </a:xfrm>
          <a:prstGeom prst="rect">
            <a:avLst/>
          </a:prstGeom>
        </p:spPr>
      </p:pic>
      <p:sp>
        <p:nvSpPr>
          <p:cNvPr id="2" name="Заголовок 1"/>
          <p:cNvSpPr>
            <a:spLocks noGrp="1"/>
          </p:cNvSpPr>
          <p:nvPr>
            <p:ph type="title"/>
          </p:nvPr>
        </p:nvSpPr>
        <p:spPr>
          <a:xfrm>
            <a:off x="838200" y="94654"/>
            <a:ext cx="10515600" cy="1079628"/>
          </a:xfrm>
        </p:spPr>
        <p:txBody>
          <a:bodyPr/>
          <a:lstStyle/>
          <a:p>
            <a:pPr algn="ctr"/>
            <a:r>
              <a:rPr lang="ru-RU" b="1" i="1" dirty="0" smtClean="0">
                <a:solidFill>
                  <a:srgbClr val="0070C0"/>
                </a:solidFill>
              </a:rPr>
              <a:t>Способ 8</a:t>
            </a:r>
            <a:endParaRPr lang="ru-RU" b="1" i="1" dirty="0">
              <a:solidFill>
                <a:srgbClr val="0070C0"/>
              </a:solidFill>
            </a:endParaRPr>
          </a:p>
        </p:txBody>
      </p:sp>
      <p:sp>
        <p:nvSpPr>
          <p:cNvPr id="3" name="Объект 2"/>
          <p:cNvSpPr>
            <a:spLocks noGrp="1"/>
          </p:cNvSpPr>
          <p:nvPr>
            <p:ph idx="1"/>
          </p:nvPr>
        </p:nvSpPr>
        <p:spPr>
          <a:xfrm>
            <a:off x="838200" y="962527"/>
            <a:ext cx="10515600" cy="4340994"/>
          </a:xfrm>
        </p:spPr>
        <p:txBody>
          <a:bodyPr>
            <a:normAutofit fontScale="92500" lnSpcReduction="20000"/>
          </a:bodyPr>
          <a:lstStyle/>
          <a:p>
            <a:pPr algn="just"/>
            <a:r>
              <a:rPr lang="ru-RU" b="1" i="1" dirty="0" smtClean="0">
                <a:solidFill>
                  <a:srgbClr val="0070C0"/>
                </a:solidFill>
              </a:rPr>
              <a:t>Заведите копилку. Да-да, самую обычную копилку. Сбрасывайте в нее всю мелочь в течение месяца – и вы удивитесь тому, какая приличная сумма может набраться в итоге. Разбогатеть на этом не обещаем – но сумму на месячный проезд на общественном транспорте «найти» в копилке по истечении 30 дней вполне реально. А это тоже немало, особенно в условиях кризиса! Заведите счет в банке и откладывайте часть денег на депозит. Если зарплата уже начисляется вам на карточку – это еще больше облегчит вам задачу, в этом случае вам нужно просто не снимать определенную часть денег (либо подключить «копилку»), оставляя их на «черный день» или копя на крупную покупку. Сколько денег «хранить» — это личное дело каждого, специалисты рекомендуют начинать с 10% зарплаты, постепенно (совершенствуясь в том, как экономить деньги) увеличивая эту сумму</a:t>
            </a:r>
            <a:r>
              <a:rPr lang="ru-RU" dirty="0" smtClean="0">
                <a:solidFill>
                  <a:srgbClr val="0070C0"/>
                </a:solidFill>
              </a:rPr>
              <a:t>.</a:t>
            </a:r>
          </a:p>
          <a:p>
            <a:endParaRPr lang="ru-RU" dirty="0" smtClean="0"/>
          </a:p>
          <a:p>
            <a:endParaRPr lang="ru-RU" dirty="0"/>
          </a:p>
        </p:txBody>
      </p:sp>
    </p:spTree>
    <p:extLst>
      <p:ext uri="{BB962C8B-B14F-4D97-AF65-F5344CB8AC3E}">
        <p14:creationId xmlns:p14="http://schemas.microsoft.com/office/powerpoint/2010/main" val="3602657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smtClean="0">
                <a:solidFill>
                  <a:srgbClr val="0070C0"/>
                </a:solidFill>
              </a:rPr>
              <a:t>Способ 9</a:t>
            </a:r>
            <a:endParaRPr lang="ru-RU" b="1" i="1" dirty="0">
              <a:solidFill>
                <a:srgbClr val="0070C0"/>
              </a:solidFill>
            </a:endParaRPr>
          </a:p>
        </p:txBody>
      </p:sp>
      <p:sp>
        <p:nvSpPr>
          <p:cNvPr id="3" name="Объект 2"/>
          <p:cNvSpPr>
            <a:spLocks noGrp="1"/>
          </p:cNvSpPr>
          <p:nvPr>
            <p:ph idx="1"/>
          </p:nvPr>
        </p:nvSpPr>
        <p:spPr>
          <a:xfrm>
            <a:off x="838200" y="1500996"/>
            <a:ext cx="10515600" cy="4675967"/>
          </a:xfrm>
        </p:spPr>
        <p:txBody>
          <a:bodyPr/>
          <a:lstStyle/>
          <a:p>
            <a:pPr algn="just"/>
            <a:r>
              <a:rPr lang="ru-RU" b="1" i="1" dirty="0" smtClean="0">
                <a:solidFill>
                  <a:srgbClr val="0070C0"/>
                </a:solidFill>
              </a:rPr>
              <a:t>Используйте дисконтные карты – свои и друзей. Дисконтные карты как никогда актуальны в условиях кризиса. В этом вопросе хорошо «кооперироваться» с друзьями и знакомыми. Например, у вас есть значительная скидка в магазине бытовой техники, у вашего двоюродного брата – в магазине одежды, а у подруги – в мебельном магазине. Используйте карты друг друга – и экономия денег станет ощутимей.</a:t>
            </a:r>
          </a:p>
          <a:p>
            <a:endParaRPr lang="ru-RU" b="1" i="1" dirty="0">
              <a:solidFill>
                <a:srgbClr val="0070C0"/>
              </a:solidFill>
            </a:endParaRPr>
          </a:p>
        </p:txBody>
      </p:sp>
      <p:pic>
        <p:nvPicPr>
          <p:cNvPr id="4" name="Рисунок 3"/>
          <p:cNvPicPr>
            <a:picLocks noChangeAspect="1"/>
          </p:cNvPicPr>
          <p:nvPr/>
        </p:nvPicPr>
        <p:blipFill>
          <a:blip r:embed="rId2" cstate="print"/>
          <a:stretch>
            <a:fillRect/>
          </a:stretch>
        </p:blipFill>
        <p:spPr>
          <a:xfrm>
            <a:off x="4539217" y="4377993"/>
            <a:ext cx="3113565" cy="2337984"/>
          </a:xfrm>
          <a:prstGeom prst="rect">
            <a:avLst/>
          </a:prstGeom>
        </p:spPr>
      </p:pic>
    </p:spTree>
    <p:extLst>
      <p:ext uri="{BB962C8B-B14F-4D97-AF65-F5344CB8AC3E}">
        <p14:creationId xmlns:p14="http://schemas.microsoft.com/office/powerpoint/2010/main" val="392684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603704"/>
          </a:xfrm>
        </p:spPr>
        <p:txBody>
          <a:bodyPr>
            <a:normAutofit fontScale="90000"/>
          </a:bodyPr>
          <a:lstStyle/>
          <a:p>
            <a:pPr algn="ctr"/>
            <a:r>
              <a:rPr lang="ru-RU" b="1" i="1" dirty="0" smtClean="0">
                <a:solidFill>
                  <a:srgbClr val="0070C0"/>
                </a:solidFill>
              </a:rPr>
              <a:t>Способ 10</a:t>
            </a:r>
            <a:endParaRPr lang="ru-RU" b="1" i="1" dirty="0">
              <a:solidFill>
                <a:srgbClr val="0070C0"/>
              </a:solidFill>
            </a:endParaRPr>
          </a:p>
        </p:txBody>
      </p:sp>
      <p:sp>
        <p:nvSpPr>
          <p:cNvPr id="3" name="Объект 2"/>
          <p:cNvSpPr>
            <a:spLocks noGrp="1"/>
          </p:cNvSpPr>
          <p:nvPr>
            <p:ph idx="1"/>
          </p:nvPr>
        </p:nvSpPr>
        <p:spPr>
          <a:xfrm>
            <a:off x="838200" y="968830"/>
            <a:ext cx="10515600" cy="5208133"/>
          </a:xfrm>
        </p:spPr>
        <p:txBody>
          <a:bodyPr/>
          <a:lstStyle/>
          <a:p>
            <a:pPr algn="just"/>
            <a:r>
              <a:rPr lang="ru-RU" b="1" i="1" dirty="0" smtClean="0">
                <a:solidFill>
                  <a:srgbClr val="0070C0"/>
                </a:solidFill>
              </a:rPr>
              <a:t> Установите счетчики на  воду и другие виды коммунальных услуг. Доказано, что оплата по счетчику, а не по средней цене, позволяет сократить до 30% оплаты за коммунальные услуги. Также не забывайте экономить электроэнергию и воду: не злоупотребляйте ждущим режимом техники (телевизор, DVD-плеер), включайте свет только в том помещении, в котором находитесь сами, используйте энергосберегающие лампы хорошего качества; включая воду, не открывайте кран до конца и не позволяйте воде течь просто так, «без дела».</a:t>
            </a:r>
          </a:p>
          <a:p>
            <a:endParaRPr lang="ru-RU" dirty="0"/>
          </a:p>
        </p:txBody>
      </p:sp>
      <p:pic>
        <p:nvPicPr>
          <p:cNvPr id="5" name="Рисунок 4" descr="C:\Users\Student\Desktop\water-road-glass-cup-drink-sink-lighting-health-silver-faucet-drinking-saving-rise-waterworks-drips-cheap-a-drop-of-gasket-the-failure-of-the-1186781.jpg"/>
          <p:cNvPicPr/>
          <p:nvPr/>
        </p:nvPicPr>
        <p:blipFill rotWithShape="1">
          <a:blip r:embed="rId2" cstate="print">
            <a:extLst>
              <a:ext uri="{28A0092B-C50C-407E-A947-70E740481C1C}">
                <a14:useLocalDpi xmlns:a14="http://schemas.microsoft.com/office/drawing/2010/main" val="0"/>
              </a:ext>
            </a:extLst>
          </a:blip>
          <a:srcRect l="19540" r="-1"/>
          <a:stretch/>
        </p:blipFill>
        <p:spPr bwMode="auto">
          <a:xfrm>
            <a:off x="6272842" y="4515723"/>
            <a:ext cx="3701144" cy="223043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42738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extLst>
              <p:ext uri="{D42A27DB-BD31-4B8C-83A1-F6EECF244321}">
                <p14:modId xmlns:p14="http://schemas.microsoft.com/office/powerpoint/2010/main" val="4124243953"/>
              </p:ext>
            </p:extLst>
          </p:nvPr>
        </p:nvGraphicFramePr>
        <p:xfrm>
          <a:off x="838200" y="776377"/>
          <a:ext cx="10515600" cy="54005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809736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77411"/>
          </a:xfrm>
        </p:spPr>
        <p:txBody>
          <a:bodyPr>
            <a:normAutofit fontScale="90000"/>
          </a:bodyPr>
          <a:lstStyle/>
          <a:p>
            <a:pPr algn="ctr"/>
            <a:r>
              <a:rPr lang="en-US" b="1" i="1" dirty="0" smtClean="0">
                <a:solidFill>
                  <a:srgbClr val="0070C0"/>
                </a:solidFill>
              </a:rPr>
              <a:t>II</a:t>
            </a:r>
            <a:r>
              <a:rPr lang="ru-RU" b="1" i="1" dirty="0" smtClean="0">
                <a:solidFill>
                  <a:srgbClr val="0070C0"/>
                </a:solidFill>
              </a:rPr>
              <a:t>.</a:t>
            </a:r>
            <a:r>
              <a:rPr lang="en-US" b="1" i="1" dirty="0" smtClean="0">
                <a:solidFill>
                  <a:srgbClr val="0070C0"/>
                </a:solidFill>
              </a:rPr>
              <a:t> </a:t>
            </a:r>
            <a:r>
              <a:rPr lang="ru-RU" b="1" i="1" dirty="0" smtClean="0">
                <a:solidFill>
                  <a:srgbClr val="0070C0"/>
                </a:solidFill>
              </a:rPr>
              <a:t>Работа по  проекту детей и родителей «Семейный бюджет» (январь </a:t>
            </a:r>
            <a:r>
              <a:rPr lang="ru-RU" sz="4000" b="1" i="1" dirty="0" smtClean="0">
                <a:solidFill>
                  <a:srgbClr val="0070C0"/>
                </a:solidFill>
              </a:rPr>
              <a:t>– </a:t>
            </a:r>
            <a:r>
              <a:rPr lang="ru-RU" b="1" i="1" dirty="0" smtClean="0">
                <a:solidFill>
                  <a:srgbClr val="0070C0"/>
                </a:solidFill>
              </a:rPr>
              <a:t>февраль) </a:t>
            </a:r>
            <a:r>
              <a:rPr lang="ru-RU" sz="4000" b="1" i="1" dirty="0" smtClean="0">
                <a:solidFill>
                  <a:srgbClr val="0070C0"/>
                </a:solidFill>
              </a:rPr>
              <a:t>подготовительная к школе группа</a:t>
            </a:r>
            <a:endParaRPr lang="ru-RU" sz="4000" b="1" i="1" dirty="0">
              <a:solidFill>
                <a:srgbClr val="0070C0"/>
              </a:solidFill>
            </a:endParaRPr>
          </a:p>
        </p:txBody>
      </p:sp>
      <p:pic>
        <p:nvPicPr>
          <p:cNvPr id="5" name="Объект 4"/>
          <p:cNvPicPr>
            <a:picLocks noGrp="1" noChangeAspect="1"/>
          </p:cNvPicPr>
          <p:nvPr>
            <p:ph idx="1"/>
          </p:nvPr>
        </p:nvPicPr>
        <p:blipFill>
          <a:blip r:embed="rId2"/>
          <a:stretch>
            <a:fillRect/>
          </a:stretch>
        </p:blipFill>
        <p:spPr>
          <a:xfrm>
            <a:off x="1934678" y="2845521"/>
            <a:ext cx="8075595" cy="2292295"/>
          </a:xfrm>
          <a:prstGeom prst="rect">
            <a:avLst/>
          </a:prstGeom>
        </p:spPr>
      </p:pic>
    </p:spTree>
    <p:extLst>
      <p:ext uri="{BB962C8B-B14F-4D97-AF65-F5344CB8AC3E}">
        <p14:creationId xmlns:p14="http://schemas.microsoft.com/office/powerpoint/2010/main" val="15284912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72787"/>
          </a:xfrm>
        </p:spPr>
        <p:txBody>
          <a:bodyPr/>
          <a:lstStyle/>
          <a:p>
            <a:pPr algn="ctr"/>
            <a:r>
              <a:rPr lang="ru-RU" b="1" i="1" dirty="0" smtClean="0">
                <a:solidFill>
                  <a:srgbClr val="0070C0"/>
                </a:solidFill>
              </a:rPr>
              <a:t>ХОД  СОБРАНИЯ</a:t>
            </a:r>
            <a:endParaRPr lang="ru-RU" b="1" i="1" dirty="0">
              <a:solidFill>
                <a:srgbClr val="0070C0"/>
              </a:solidFill>
            </a:endParaRPr>
          </a:p>
        </p:txBody>
      </p:sp>
      <p:pic>
        <p:nvPicPr>
          <p:cNvPr id="6" name="Рисунок 5"/>
          <p:cNvPicPr>
            <a:picLocks noChangeAspect="1"/>
          </p:cNvPicPr>
          <p:nvPr/>
        </p:nvPicPr>
        <p:blipFill>
          <a:blip r:embed="rId2"/>
          <a:stretch>
            <a:fillRect/>
          </a:stretch>
        </p:blipFill>
        <p:spPr>
          <a:xfrm>
            <a:off x="1321096" y="1337912"/>
            <a:ext cx="4215380" cy="5405205"/>
          </a:xfrm>
          <a:prstGeom prst="rect">
            <a:avLst/>
          </a:prstGeom>
        </p:spPr>
      </p:pic>
      <p:sp>
        <p:nvSpPr>
          <p:cNvPr id="9" name="Прямоугольник 8"/>
          <p:cNvSpPr/>
          <p:nvPr/>
        </p:nvSpPr>
        <p:spPr>
          <a:xfrm>
            <a:off x="6468177" y="1260909"/>
            <a:ext cx="4885623" cy="4862870"/>
          </a:xfrm>
          <a:prstGeom prst="rect">
            <a:avLst/>
          </a:prstGeom>
        </p:spPr>
        <p:txBody>
          <a:bodyPr wrap="square">
            <a:spAutoFit/>
          </a:bodyPr>
          <a:lstStyle/>
          <a:p>
            <a:pPr lvl="0" algn="ctr">
              <a:defRPr/>
            </a:pPr>
            <a:r>
              <a:rPr lang="ru-RU" sz="2800" b="1" dirty="0">
                <a:solidFill>
                  <a:srgbClr val="C00000"/>
                </a:solidFill>
                <a:latin typeface="Times New Roman" pitchFamily="18" charset="0"/>
                <a:cs typeface="Times New Roman" pitchFamily="18" charset="0"/>
              </a:rPr>
              <a:t>Стратегия повышения финансовой грамотности в Российской Федерации на 2017-2023 годы</a:t>
            </a:r>
          </a:p>
          <a:p>
            <a:pPr lvl="0" algn="ctr">
              <a:defRPr/>
            </a:pPr>
            <a:r>
              <a:rPr lang="ru-RU" dirty="0">
                <a:solidFill>
                  <a:prstClr val="black"/>
                </a:solidFill>
                <a:latin typeface="Times New Roman" pitchFamily="18" charset="0"/>
                <a:cs typeface="Times New Roman" pitchFamily="18" charset="0"/>
              </a:rPr>
              <a:t>(утверждена распоряжением Правительства Российской Федерации № 2039-р от  25.09.2017)</a:t>
            </a:r>
          </a:p>
          <a:p>
            <a:pPr lvl="0" algn="just">
              <a:defRPr/>
            </a:pPr>
            <a:r>
              <a:rPr lang="ru-RU" b="1" dirty="0">
                <a:solidFill>
                  <a:srgbClr val="C00000"/>
                </a:solidFill>
                <a:latin typeface="Times New Roman" pitchFamily="18" charset="0"/>
                <a:cs typeface="Times New Roman" pitchFamily="18" charset="0"/>
              </a:rPr>
              <a:t>Цель Стратегии:</a:t>
            </a:r>
            <a:r>
              <a:rPr lang="ru-RU" b="1" i="1" dirty="0">
                <a:solidFill>
                  <a:srgbClr val="C00000"/>
                </a:solidFill>
                <a:latin typeface="Times New Roman" pitchFamily="18" charset="0"/>
                <a:cs typeface="Times New Roman" pitchFamily="18" charset="0"/>
              </a:rPr>
              <a:t>  </a:t>
            </a:r>
          </a:p>
          <a:p>
            <a:pPr lvl="0" algn="just">
              <a:defRPr/>
            </a:pPr>
            <a:r>
              <a:rPr lang="ru-RU" dirty="0">
                <a:solidFill>
                  <a:prstClr val="black"/>
                </a:solidFill>
                <a:latin typeface="Times New Roman" pitchFamily="18" charset="0"/>
                <a:cs typeface="Times New Roman" pitchFamily="18" charset="0"/>
              </a:rPr>
              <a:t>формирование финансово грамотного поведения граждан, повышение уровня их финансовых знаний, обеспечение доступа граждан к достоверной и надёжной информации о финансовых услугах, в том числе для эффективной защиты прав граждан в качестве потребителей     финансовых услуг.</a:t>
            </a:r>
          </a:p>
        </p:txBody>
      </p:sp>
    </p:spTree>
    <p:extLst>
      <p:ext uri="{BB962C8B-B14F-4D97-AF65-F5344CB8AC3E}">
        <p14:creationId xmlns:p14="http://schemas.microsoft.com/office/powerpoint/2010/main" val="3820308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1199970" y="527957"/>
            <a:ext cx="10157064" cy="5802086"/>
          </a:xfrm>
          <a:prstGeom prst="rect">
            <a:avLst/>
          </a:prstGeom>
        </p:spPr>
      </p:pic>
    </p:spTree>
    <p:extLst>
      <p:ext uri="{BB962C8B-B14F-4D97-AF65-F5344CB8AC3E}">
        <p14:creationId xmlns:p14="http://schemas.microsoft.com/office/powerpoint/2010/main" val="3296048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srcRect l="3696" t="15936" r="2575" b="11693"/>
          <a:stretch/>
        </p:blipFill>
        <p:spPr>
          <a:xfrm>
            <a:off x="719179" y="372835"/>
            <a:ext cx="10955073" cy="6112329"/>
          </a:xfrm>
          <a:prstGeom prst="rect">
            <a:avLst/>
          </a:prstGeom>
        </p:spPr>
      </p:pic>
    </p:spTree>
    <p:extLst>
      <p:ext uri="{BB962C8B-B14F-4D97-AF65-F5344CB8AC3E}">
        <p14:creationId xmlns:p14="http://schemas.microsoft.com/office/powerpoint/2010/main" val="417048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a:solidFill>
                  <a:srgbClr val="0070C0"/>
                </a:solidFill>
              </a:rPr>
              <a:t>Практические советы родителям</a:t>
            </a:r>
          </a:p>
        </p:txBody>
      </p:sp>
      <p:sp>
        <p:nvSpPr>
          <p:cNvPr id="3" name="Объект 2"/>
          <p:cNvSpPr>
            <a:spLocks noGrp="1"/>
          </p:cNvSpPr>
          <p:nvPr>
            <p:ph idx="1"/>
          </p:nvPr>
        </p:nvSpPr>
        <p:spPr/>
        <p:txBody>
          <a:bodyPr/>
          <a:lstStyle/>
          <a:p>
            <a:r>
              <a:rPr lang="ru-RU" b="1" dirty="0"/>
              <a:t>Рассказывайте детям о своей  работе</a:t>
            </a:r>
          </a:p>
          <a:p>
            <a:r>
              <a:rPr lang="ru-RU" b="1" dirty="0"/>
              <a:t>Не скрывайте от детей свое материальное положение</a:t>
            </a:r>
          </a:p>
          <a:p>
            <a:r>
              <a:rPr lang="ru-RU" b="1" dirty="0"/>
              <a:t>Не приучайте детей к излишествам</a:t>
            </a:r>
          </a:p>
          <a:p>
            <a:r>
              <a:rPr lang="ru-RU" b="1" dirty="0"/>
              <a:t>Формируйте у детей  разумные потребности</a:t>
            </a:r>
          </a:p>
          <a:p>
            <a:r>
              <a:rPr lang="ru-RU" b="1" dirty="0"/>
              <a:t>Учите детей бережливости</a:t>
            </a:r>
          </a:p>
          <a:p>
            <a:r>
              <a:rPr lang="ru-RU" b="1" dirty="0"/>
              <a:t>Помогите детям осознать стоимость вещей</a:t>
            </a:r>
          </a:p>
          <a:p>
            <a:r>
              <a:rPr lang="ru-RU" b="1" dirty="0"/>
              <a:t>Привлекайте детей к работе по дому</a:t>
            </a:r>
          </a:p>
          <a:p>
            <a:r>
              <a:rPr lang="ru-RU" b="1" dirty="0"/>
              <a:t>Дети должны знать цену деньгам</a:t>
            </a:r>
          </a:p>
          <a:p>
            <a:endParaRPr lang="ru-RU" dirty="0"/>
          </a:p>
        </p:txBody>
      </p:sp>
    </p:spTree>
    <p:extLst>
      <p:ext uri="{BB962C8B-B14F-4D97-AF65-F5344CB8AC3E}">
        <p14:creationId xmlns:p14="http://schemas.microsoft.com/office/powerpoint/2010/main" val="987959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27827" y="175343"/>
            <a:ext cx="10515600" cy="1325563"/>
          </a:xfrm>
        </p:spPr>
        <p:txBody>
          <a:bodyPr/>
          <a:lstStyle/>
          <a:p>
            <a:pPr algn="ctr"/>
            <a:r>
              <a:rPr lang="en-US" b="1" i="1" dirty="0" smtClean="0">
                <a:solidFill>
                  <a:srgbClr val="0070C0"/>
                </a:solidFill>
              </a:rPr>
              <a:t>I</a:t>
            </a:r>
            <a:r>
              <a:rPr lang="ru-RU" b="1" i="1" dirty="0" smtClean="0">
                <a:solidFill>
                  <a:srgbClr val="0070C0"/>
                </a:solidFill>
              </a:rPr>
              <a:t>. Опрос родителей старшей и подготовительной к школе групп</a:t>
            </a:r>
            <a:endParaRPr lang="ru-RU" b="1" i="1" dirty="0">
              <a:solidFill>
                <a:srgbClr val="0070C0"/>
              </a:solidFill>
            </a:endParaRPr>
          </a:p>
        </p:txBody>
      </p:sp>
      <p:sp>
        <p:nvSpPr>
          <p:cNvPr id="3" name="Объект 2"/>
          <p:cNvSpPr>
            <a:spLocks noGrp="1"/>
          </p:cNvSpPr>
          <p:nvPr>
            <p:ph idx="1"/>
          </p:nvPr>
        </p:nvSpPr>
        <p:spPr/>
        <p:txBody>
          <a:bodyPr>
            <a:normAutofit fontScale="77500" lnSpcReduction="20000"/>
          </a:bodyPr>
          <a:lstStyle/>
          <a:p>
            <a:pPr algn="just"/>
            <a:r>
              <a:rPr lang="ru-RU" dirty="0" smtClean="0"/>
              <a:t>Уважаемые родители, в нашем детском саду реализуется программа «Экономическое воспитание дошкольников: формирование предпосылок финансовой грамотности»</a:t>
            </a:r>
          </a:p>
          <a:p>
            <a:pPr algn="just"/>
            <a:r>
              <a:rPr lang="ru-RU" dirty="0" smtClean="0"/>
              <a:t> Семья – это реальная экономическая среда. Именно в семье дети видят настоящие деньги, труд своих близких, их трудовые доходы (зарплата), принимают участие в покупках. Дети включены в эти реальные ситуации постоянно с раннего возраста.</a:t>
            </a:r>
          </a:p>
          <a:p>
            <a:pPr algn="just"/>
            <a:r>
              <a:rPr lang="ru-RU" dirty="0" smtClean="0"/>
              <a:t>Просим Вас ознакомиться с предлагаемыми способами экономии семейного бюджета и ответить на вопрос:</a:t>
            </a:r>
          </a:p>
          <a:p>
            <a:r>
              <a:rPr lang="ru-RU" b="1" dirty="0" smtClean="0"/>
              <a:t>Была ли данная информация для вас полезной?</a:t>
            </a:r>
          </a:p>
          <a:p>
            <a:r>
              <a:rPr lang="ru-RU" dirty="0" smtClean="0"/>
              <a:t>1.Да</a:t>
            </a:r>
          </a:p>
          <a:p>
            <a:r>
              <a:rPr lang="ru-RU" dirty="0" smtClean="0"/>
              <a:t>2.Скорее да, чем нет</a:t>
            </a:r>
          </a:p>
          <a:p>
            <a:r>
              <a:rPr lang="ru-RU" dirty="0" smtClean="0"/>
              <a:t>3.Нет</a:t>
            </a:r>
          </a:p>
          <a:p>
            <a:r>
              <a:rPr lang="ru-RU" dirty="0" smtClean="0"/>
              <a:t>4.Скорее нет, чем да</a:t>
            </a:r>
          </a:p>
          <a:p>
            <a:endParaRPr lang="ru-RU" dirty="0" smtClean="0"/>
          </a:p>
          <a:p>
            <a:endParaRPr lang="ru-RU" dirty="0"/>
          </a:p>
        </p:txBody>
      </p:sp>
    </p:spTree>
    <p:extLst>
      <p:ext uri="{BB962C8B-B14F-4D97-AF65-F5344CB8AC3E}">
        <p14:creationId xmlns:p14="http://schemas.microsoft.com/office/powerpoint/2010/main" val="1185981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
            <a:ext cx="10515600" cy="1690688"/>
          </a:xfrm>
        </p:spPr>
        <p:txBody>
          <a:bodyPr>
            <a:normAutofit fontScale="90000"/>
          </a:bodyPr>
          <a:lstStyle/>
          <a:p>
            <a:pPr algn="ctr"/>
            <a:r>
              <a:rPr lang="en-US" b="1" i="1" dirty="0" smtClean="0">
                <a:solidFill>
                  <a:srgbClr val="0070C0"/>
                </a:solidFill>
              </a:rPr>
              <a:t>III</a:t>
            </a:r>
            <a:r>
              <a:rPr lang="ru-RU" b="1" i="1" dirty="0" smtClean="0">
                <a:solidFill>
                  <a:srgbClr val="0070C0"/>
                </a:solidFill>
              </a:rPr>
              <a:t>. Участие родителей в конкурсах, выставках,  викторинах экономического содержания</a:t>
            </a:r>
            <a:endParaRPr lang="ru-RU" b="1" i="1" dirty="0">
              <a:solidFill>
                <a:srgbClr val="0070C0"/>
              </a:solidFill>
            </a:endParaRPr>
          </a:p>
        </p:txBody>
      </p:sp>
      <p:pic>
        <p:nvPicPr>
          <p:cNvPr id="4" name="Объект 3"/>
          <p:cNvPicPr>
            <a:picLocks noGrp="1" noChangeAspect="1"/>
          </p:cNvPicPr>
          <p:nvPr>
            <p:ph idx="1"/>
          </p:nvPr>
        </p:nvPicPr>
        <p:blipFill rotWithShape="1">
          <a:blip r:embed="rId2" cstate="print"/>
          <a:srcRect l="2172" r="560"/>
          <a:stretch/>
        </p:blipFill>
        <p:spPr>
          <a:xfrm>
            <a:off x="838200" y="1453415"/>
            <a:ext cx="10515600" cy="5130264"/>
          </a:xfrm>
          <a:prstGeom prst="rect">
            <a:avLst/>
          </a:prstGeom>
        </p:spPr>
      </p:pic>
    </p:spTree>
    <p:extLst>
      <p:ext uri="{BB962C8B-B14F-4D97-AF65-F5344CB8AC3E}">
        <p14:creationId xmlns:p14="http://schemas.microsoft.com/office/powerpoint/2010/main" val="2037068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
            <a:ext cx="10515600" cy="1258234"/>
          </a:xfrm>
        </p:spPr>
        <p:txBody>
          <a:bodyPr>
            <a:normAutofit fontScale="90000"/>
          </a:bodyPr>
          <a:lstStyle/>
          <a:p>
            <a:pPr algn="ctr"/>
            <a:r>
              <a:rPr lang="en-US" b="1" i="1" dirty="0" smtClean="0">
                <a:solidFill>
                  <a:srgbClr val="0070C0"/>
                </a:solidFill>
              </a:rPr>
              <a:t>IV. </a:t>
            </a:r>
            <a:r>
              <a:rPr lang="ru-RU" b="1" i="1" dirty="0" smtClean="0">
                <a:solidFill>
                  <a:srgbClr val="0070C0"/>
                </a:solidFill>
              </a:rPr>
              <a:t>Рассказы воспитанников о профессии </a:t>
            </a:r>
            <a:r>
              <a:rPr lang="ru-RU" b="1" i="1" dirty="0" smtClean="0">
                <a:solidFill>
                  <a:srgbClr val="0070C0"/>
                </a:solidFill>
              </a:rPr>
              <a:t>родителей </a:t>
            </a:r>
            <a:r>
              <a:rPr lang="ru-RU" sz="1200" b="1" i="1" dirty="0" smtClean="0">
                <a:solidFill>
                  <a:srgbClr val="0070C0"/>
                </a:solidFill>
              </a:rPr>
              <a:t>(старшая группа воспитатели </a:t>
            </a:r>
            <a:r>
              <a:rPr lang="ru-RU" sz="1200" b="1" i="1" dirty="0" err="1" smtClean="0">
                <a:solidFill>
                  <a:srgbClr val="0070C0"/>
                </a:solidFill>
              </a:rPr>
              <a:t>Самолутченко</a:t>
            </a:r>
            <a:r>
              <a:rPr lang="ru-RU" sz="1200" b="1" i="1" dirty="0" smtClean="0">
                <a:solidFill>
                  <a:srgbClr val="0070C0"/>
                </a:solidFill>
              </a:rPr>
              <a:t> С.С. </a:t>
            </a:r>
            <a:r>
              <a:rPr lang="ru-RU" sz="1200" b="1" i="1" dirty="0" err="1" smtClean="0">
                <a:solidFill>
                  <a:srgbClr val="0070C0"/>
                </a:solidFill>
              </a:rPr>
              <a:t>Крещенко</a:t>
            </a:r>
            <a:r>
              <a:rPr lang="ru-RU" sz="1200" b="1" i="1" dirty="0" smtClean="0">
                <a:solidFill>
                  <a:srgbClr val="0070C0"/>
                </a:solidFill>
              </a:rPr>
              <a:t> О.В.)</a:t>
            </a:r>
            <a:endParaRPr lang="ru-RU" b="1" i="1" dirty="0">
              <a:solidFill>
                <a:srgbClr val="0070C0"/>
              </a:solidFill>
            </a:endParaRPr>
          </a:p>
        </p:txBody>
      </p:sp>
      <p:pic>
        <p:nvPicPr>
          <p:cNvPr id="4" name="Рисунок 3"/>
          <p:cNvPicPr>
            <a:picLocks noChangeAspect="1"/>
          </p:cNvPicPr>
          <p:nvPr/>
        </p:nvPicPr>
        <p:blipFill>
          <a:blip r:embed="rId2"/>
          <a:stretch>
            <a:fillRect/>
          </a:stretch>
        </p:blipFill>
        <p:spPr>
          <a:xfrm>
            <a:off x="4245702" y="4404450"/>
            <a:ext cx="3700593" cy="2408129"/>
          </a:xfrm>
          <a:prstGeom prst="rect">
            <a:avLst/>
          </a:prstGeom>
        </p:spPr>
      </p:pic>
      <p:pic>
        <p:nvPicPr>
          <p:cNvPr id="5" name="Рисунок 4"/>
          <p:cNvPicPr>
            <a:picLocks noChangeAspect="1"/>
          </p:cNvPicPr>
          <p:nvPr/>
        </p:nvPicPr>
        <p:blipFill>
          <a:blip r:embed="rId3"/>
          <a:stretch>
            <a:fillRect/>
          </a:stretch>
        </p:blipFill>
        <p:spPr>
          <a:xfrm>
            <a:off x="1140727" y="1258235"/>
            <a:ext cx="1961702" cy="3160520"/>
          </a:xfrm>
          <a:prstGeom prst="rect">
            <a:avLst/>
          </a:prstGeom>
        </p:spPr>
      </p:pic>
      <p:pic>
        <p:nvPicPr>
          <p:cNvPr id="6" name="Рисунок 5"/>
          <p:cNvPicPr>
            <a:picLocks noChangeAspect="1"/>
          </p:cNvPicPr>
          <p:nvPr/>
        </p:nvPicPr>
        <p:blipFill>
          <a:blip r:embed="rId4"/>
          <a:stretch>
            <a:fillRect/>
          </a:stretch>
        </p:blipFill>
        <p:spPr>
          <a:xfrm>
            <a:off x="8856522" y="1258235"/>
            <a:ext cx="1961512" cy="3160520"/>
          </a:xfrm>
          <a:prstGeom prst="rect">
            <a:avLst/>
          </a:prstGeom>
        </p:spPr>
      </p:pic>
      <p:pic>
        <p:nvPicPr>
          <p:cNvPr id="7" name="Рисунок 6"/>
          <p:cNvPicPr>
            <a:picLocks noChangeAspect="1"/>
          </p:cNvPicPr>
          <p:nvPr/>
        </p:nvPicPr>
        <p:blipFill>
          <a:blip r:embed="rId5"/>
          <a:stretch>
            <a:fillRect/>
          </a:stretch>
        </p:blipFill>
        <p:spPr>
          <a:xfrm>
            <a:off x="4397960" y="1690688"/>
            <a:ext cx="3396079" cy="2713762"/>
          </a:xfrm>
          <a:prstGeom prst="rect">
            <a:avLst/>
          </a:prstGeom>
        </p:spPr>
      </p:pic>
      <p:pic>
        <p:nvPicPr>
          <p:cNvPr id="8" name="Рисунок 7"/>
          <p:cNvPicPr>
            <a:picLocks noChangeAspect="1"/>
          </p:cNvPicPr>
          <p:nvPr/>
        </p:nvPicPr>
        <p:blipFill>
          <a:blip r:embed="rId6"/>
          <a:stretch>
            <a:fillRect/>
          </a:stretch>
        </p:blipFill>
        <p:spPr>
          <a:xfrm>
            <a:off x="1433355" y="4618074"/>
            <a:ext cx="1669074" cy="1980879"/>
          </a:xfrm>
          <a:prstGeom prst="rect">
            <a:avLst/>
          </a:prstGeom>
        </p:spPr>
      </p:pic>
      <p:pic>
        <p:nvPicPr>
          <p:cNvPr id="9" name="Рисунок 8"/>
          <p:cNvPicPr>
            <a:picLocks noChangeAspect="1"/>
          </p:cNvPicPr>
          <p:nvPr/>
        </p:nvPicPr>
        <p:blipFill>
          <a:blip r:embed="rId7"/>
          <a:stretch>
            <a:fillRect/>
          </a:stretch>
        </p:blipFill>
        <p:spPr>
          <a:xfrm>
            <a:off x="9161175" y="4518414"/>
            <a:ext cx="1519806" cy="2180198"/>
          </a:xfrm>
          <a:prstGeom prst="rect">
            <a:avLst/>
          </a:prstGeom>
        </p:spPr>
      </p:pic>
    </p:spTree>
    <p:extLst>
      <p:ext uri="{BB962C8B-B14F-4D97-AF65-F5344CB8AC3E}">
        <p14:creationId xmlns:p14="http://schemas.microsoft.com/office/powerpoint/2010/main" val="31386453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76201"/>
            <a:ext cx="10515600" cy="1828799"/>
          </a:xfrm>
        </p:spPr>
        <p:txBody>
          <a:bodyPr>
            <a:normAutofit/>
          </a:bodyPr>
          <a:lstStyle/>
          <a:p>
            <a:pPr algn="ctr"/>
            <a:r>
              <a:rPr lang="en-US" sz="3200" b="1" i="1" dirty="0" smtClean="0">
                <a:solidFill>
                  <a:srgbClr val="0070C0"/>
                </a:solidFill>
              </a:rPr>
              <a:t>V. </a:t>
            </a:r>
            <a:r>
              <a:rPr lang="ru-RU" sz="3200" b="1" i="1" dirty="0" smtClean="0">
                <a:solidFill>
                  <a:srgbClr val="0070C0"/>
                </a:solidFill>
              </a:rPr>
              <a:t>Итогом работы по формированию предпосылок финансовой грамотности стали проекты воспитанников и их родителей по теме «Семейный бюджет» </a:t>
            </a:r>
            <a:r>
              <a:rPr lang="ru-RU" sz="1200" b="1" i="1" dirty="0" smtClean="0">
                <a:solidFill>
                  <a:srgbClr val="0070C0"/>
                </a:solidFill>
              </a:rPr>
              <a:t>(Старшая группа, </a:t>
            </a:r>
            <a:r>
              <a:rPr lang="ru-RU" sz="1200" b="1" i="1" smtClean="0">
                <a:solidFill>
                  <a:srgbClr val="0070C0"/>
                </a:solidFill>
              </a:rPr>
              <a:t>воспитатели 								Самолутченко</a:t>
            </a:r>
            <a:r>
              <a:rPr lang="ru-RU" sz="1200" b="1" i="1" dirty="0" smtClean="0">
                <a:solidFill>
                  <a:srgbClr val="0070C0"/>
                </a:solidFill>
              </a:rPr>
              <a:t> С.С., </a:t>
            </a:r>
            <a:r>
              <a:rPr lang="ru-RU" sz="1200" b="1" i="1" dirty="0" err="1" smtClean="0">
                <a:solidFill>
                  <a:srgbClr val="0070C0"/>
                </a:solidFill>
              </a:rPr>
              <a:t>Крещенко</a:t>
            </a:r>
            <a:r>
              <a:rPr lang="ru-RU" sz="1200" b="1" i="1" dirty="0" smtClean="0">
                <a:solidFill>
                  <a:srgbClr val="0070C0"/>
                </a:solidFill>
              </a:rPr>
              <a:t> О.В)</a:t>
            </a:r>
            <a:endParaRPr lang="ru-RU" sz="3200" b="1" i="1" dirty="0">
              <a:solidFill>
                <a:srgbClr val="0070C0"/>
              </a:solidFill>
            </a:endParaRPr>
          </a:p>
        </p:txBody>
      </p:sp>
      <p:pic>
        <p:nvPicPr>
          <p:cNvPr id="4" name="Рисунок 3"/>
          <p:cNvPicPr>
            <a:picLocks noChangeAspect="1"/>
          </p:cNvPicPr>
          <p:nvPr/>
        </p:nvPicPr>
        <p:blipFill>
          <a:blip r:embed="rId2"/>
          <a:stretch>
            <a:fillRect/>
          </a:stretch>
        </p:blipFill>
        <p:spPr>
          <a:xfrm>
            <a:off x="141514" y="1775406"/>
            <a:ext cx="6093129" cy="3634793"/>
          </a:xfrm>
          <a:prstGeom prst="rect">
            <a:avLst/>
          </a:prstGeom>
        </p:spPr>
      </p:pic>
      <p:pic>
        <p:nvPicPr>
          <p:cNvPr id="5" name="Рисунок 4"/>
          <p:cNvPicPr>
            <a:picLocks noChangeAspect="1"/>
          </p:cNvPicPr>
          <p:nvPr/>
        </p:nvPicPr>
        <p:blipFill>
          <a:blip r:embed="rId3"/>
          <a:stretch>
            <a:fillRect/>
          </a:stretch>
        </p:blipFill>
        <p:spPr>
          <a:xfrm>
            <a:off x="6295065" y="2789201"/>
            <a:ext cx="5722764" cy="3879477"/>
          </a:xfrm>
          <a:prstGeom prst="rect">
            <a:avLst/>
          </a:prstGeom>
        </p:spPr>
      </p:pic>
    </p:spTree>
    <p:extLst>
      <p:ext uri="{BB962C8B-B14F-4D97-AF65-F5344CB8AC3E}">
        <p14:creationId xmlns:p14="http://schemas.microsoft.com/office/powerpoint/2010/main" val="1403765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4530" t="5243" r="3340" b="6514"/>
          <a:stretch/>
        </p:blipFill>
        <p:spPr>
          <a:xfrm>
            <a:off x="337458" y="193783"/>
            <a:ext cx="4212771" cy="30262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a:picLocks noChangeAspect="1"/>
          </p:cNvPicPr>
          <p:nvPr/>
        </p:nvPicPr>
        <p:blipFill rotWithShape="1">
          <a:blip r:embed="rId3"/>
          <a:srcRect l="7387" t="6831" r="5244" b="9688"/>
          <a:stretch/>
        </p:blipFill>
        <p:spPr>
          <a:xfrm>
            <a:off x="1371601" y="3614057"/>
            <a:ext cx="4329245" cy="3102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a:picLocks noChangeAspect="1"/>
          </p:cNvPicPr>
          <p:nvPr/>
        </p:nvPicPr>
        <p:blipFill rotWithShape="1">
          <a:blip r:embed="rId4"/>
          <a:srcRect l="10307" t="13825" r="10839" b="12776"/>
          <a:stretch/>
        </p:blipFill>
        <p:spPr>
          <a:xfrm>
            <a:off x="5700846" y="187408"/>
            <a:ext cx="4316183" cy="3013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a:picLocks noChangeAspect="1"/>
          </p:cNvPicPr>
          <p:nvPr/>
        </p:nvPicPr>
        <p:blipFill rotWithShape="1">
          <a:blip r:embed="rId5"/>
          <a:srcRect l="7625" t="6998" r="6673" b="9205"/>
          <a:stretch/>
        </p:blipFill>
        <p:spPr>
          <a:xfrm>
            <a:off x="7157359" y="3551285"/>
            <a:ext cx="4316183" cy="31652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1980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gn="ctr">
              <a:buNone/>
            </a:pPr>
            <a:r>
              <a:rPr lang="ru-RU" sz="6000" b="1" i="1" dirty="0" smtClean="0">
                <a:solidFill>
                  <a:srgbClr val="0070C0"/>
                </a:solidFill>
              </a:rPr>
              <a:t>Спасибо за внимание!</a:t>
            </a:r>
            <a:endParaRPr lang="ru-RU" sz="6000" b="1" i="1" dirty="0">
              <a:solidFill>
                <a:srgbClr val="0070C0"/>
              </a:solidFill>
            </a:endParaRPr>
          </a:p>
        </p:txBody>
      </p:sp>
    </p:spTree>
    <p:extLst>
      <p:ext uri="{BB962C8B-B14F-4D97-AF65-F5344CB8AC3E}">
        <p14:creationId xmlns:p14="http://schemas.microsoft.com/office/powerpoint/2010/main" val="3265256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897147"/>
            <a:ext cx="10515600" cy="5279816"/>
          </a:xfrm>
        </p:spPr>
        <p:txBody>
          <a:bodyPr>
            <a:normAutofit lnSpcReduction="10000"/>
          </a:bodyPr>
          <a:lstStyle/>
          <a:p>
            <a:pPr algn="just"/>
            <a:r>
              <a:rPr lang="ru-RU" b="1" i="1" dirty="0" smtClean="0">
                <a:solidFill>
                  <a:srgbClr val="0070C0"/>
                </a:solidFill>
              </a:rPr>
              <a:t>Есть такая пословица — «копейка рубль бережет», ведь недаром богатые люди самые экономные. Далеко не каждый человек способен разумно относиться к деньгам, тратя их только на самые необходимые вещи. Как же правильно тратить деньги? Есть несколько способов, чтобы решить этот вопрос:  </a:t>
            </a:r>
          </a:p>
          <a:p>
            <a:pPr algn="just">
              <a:buNone/>
            </a:pPr>
            <a:r>
              <a:rPr lang="ru-RU" b="1" i="1" dirty="0" smtClean="0">
                <a:solidFill>
                  <a:srgbClr val="0070C0"/>
                </a:solidFill>
              </a:rPr>
              <a:t/>
            </a:r>
            <a:br>
              <a:rPr lang="ru-RU" b="1" i="1" dirty="0" smtClean="0">
                <a:solidFill>
                  <a:srgbClr val="0070C0"/>
                </a:solidFill>
              </a:rPr>
            </a:br>
            <a:r>
              <a:rPr lang="ru-RU" b="1" i="1" dirty="0" smtClean="0">
                <a:solidFill>
                  <a:srgbClr val="0070C0"/>
                </a:solidFill>
              </a:rPr>
              <a:t/>
            </a:r>
            <a:br>
              <a:rPr lang="ru-RU" b="1" i="1" dirty="0" smtClean="0">
                <a:solidFill>
                  <a:srgbClr val="0070C0"/>
                </a:solidFill>
              </a:rPr>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pic>
        <p:nvPicPr>
          <p:cNvPr id="4" name="Рисунок 3"/>
          <p:cNvPicPr>
            <a:picLocks noChangeAspect="1"/>
          </p:cNvPicPr>
          <p:nvPr/>
        </p:nvPicPr>
        <p:blipFill>
          <a:blip r:embed="rId2" cstate="print"/>
          <a:stretch>
            <a:fillRect/>
          </a:stretch>
        </p:blipFill>
        <p:spPr>
          <a:xfrm>
            <a:off x="3823145" y="2929563"/>
            <a:ext cx="4201886" cy="3155886"/>
          </a:xfrm>
          <a:prstGeom prst="rect">
            <a:avLst/>
          </a:prstGeom>
        </p:spPr>
      </p:pic>
    </p:spTree>
    <p:extLst>
      <p:ext uri="{BB962C8B-B14F-4D97-AF65-F5344CB8AC3E}">
        <p14:creationId xmlns:p14="http://schemas.microsoft.com/office/powerpoint/2010/main" val="1813248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712904"/>
          </a:xfrm>
        </p:spPr>
        <p:txBody>
          <a:bodyPr/>
          <a:lstStyle/>
          <a:p>
            <a:pPr algn="ctr"/>
            <a:r>
              <a:rPr lang="ru-RU" b="1" i="1" dirty="0" smtClean="0">
                <a:solidFill>
                  <a:srgbClr val="0070C0"/>
                </a:solidFill>
              </a:rPr>
              <a:t>Способ 1</a:t>
            </a:r>
            <a:endParaRPr lang="ru-RU" b="1" i="1" dirty="0">
              <a:solidFill>
                <a:srgbClr val="0070C0"/>
              </a:solidFill>
            </a:endParaRPr>
          </a:p>
        </p:txBody>
      </p:sp>
      <p:sp>
        <p:nvSpPr>
          <p:cNvPr id="3" name="Объект 2"/>
          <p:cNvSpPr>
            <a:spLocks noGrp="1"/>
          </p:cNvSpPr>
          <p:nvPr>
            <p:ph idx="1"/>
          </p:nvPr>
        </p:nvSpPr>
        <p:spPr>
          <a:xfrm>
            <a:off x="838200" y="952902"/>
            <a:ext cx="10515600" cy="4639376"/>
          </a:xfrm>
        </p:spPr>
        <p:txBody>
          <a:bodyPr>
            <a:normAutofit lnSpcReduction="10000"/>
          </a:bodyPr>
          <a:lstStyle/>
          <a:p>
            <a:pPr marL="0" indent="0" algn="just">
              <a:buNone/>
            </a:pPr>
            <a:r>
              <a:rPr lang="ru-RU" b="1" i="1" dirty="0" smtClean="0">
                <a:solidFill>
                  <a:srgbClr val="0070C0"/>
                </a:solidFill>
              </a:rPr>
              <a:t>Записывайте все покупки. Начиная с самых мелких и заканчивая крупными приобретениями. Многие, растратив за три дня месячную зарплату, разводят руками: куда же делись все деньги? Дабы не задаваться таким вопросом и найти дополнительный способ денежной экономии, и стоит завести привычку в конце каждого дня скрупулезно записывать, на что были потрачены деньги. Из полученного списка нужно вычеркнуть ненужные покупки или те покупки, без которых можно было бы обойтись (т.е. не первой необходимости). Желательно вести подобные записи месяц-два – а потом подсчитать, сколько денег тратится на ненужные вещи, и в будущем избегать подобных покупок.</a:t>
            </a:r>
          </a:p>
          <a:p>
            <a:endParaRPr lang="ru-RU" dirty="0"/>
          </a:p>
        </p:txBody>
      </p:sp>
      <p:pic>
        <p:nvPicPr>
          <p:cNvPr id="4" name="Рисунок 3"/>
          <p:cNvPicPr>
            <a:picLocks noChangeAspect="1"/>
          </p:cNvPicPr>
          <p:nvPr/>
        </p:nvPicPr>
        <p:blipFill>
          <a:blip r:embed="rId2" cstate="print"/>
          <a:stretch>
            <a:fillRect/>
          </a:stretch>
        </p:blipFill>
        <p:spPr>
          <a:xfrm>
            <a:off x="7286324" y="4793381"/>
            <a:ext cx="3965609" cy="1856467"/>
          </a:xfrm>
          <a:prstGeom prst="rect">
            <a:avLst/>
          </a:prstGeom>
        </p:spPr>
      </p:pic>
    </p:spTree>
    <p:extLst>
      <p:ext uri="{BB962C8B-B14F-4D97-AF65-F5344CB8AC3E}">
        <p14:creationId xmlns:p14="http://schemas.microsoft.com/office/powerpoint/2010/main" val="496747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smtClean="0">
                <a:solidFill>
                  <a:srgbClr val="0070C0"/>
                </a:solidFill>
              </a:rPr>
              <a:t>Способ 2</a:t>
            </a:r>
            <a:endParaRPr lang="ru-RU" b="1" i="1" dirty="0">
              <a:solidFill>
                <a:srgbClr val="0070C0"/>
              </a:solidFill>
            </a:endParaRPr>
          </a:p>
        </p:txBody>
      </p:sp>
      <p:sp>
        <p:nvSpPr>
          <p:cNvPr id="3" name="Объект 2"/>
          <p:cNvSpPr>
            <a:spLocks noGrp="1"/>
          </p:cNvSpPr>
          <p:nvPr>
            <p:ph idx="1"/>
          </p:nvPr>
        </p:nvSpPr>
        <p:spPr>
          <a:xfrm>
            <a:off x="838200" y="1431984"/>
            <a:ext cx="10515600" cy="5110329"/>
          </a:xfrm>
        </p:spPr>
        <p:txBody>
          <a:bodyPr/>
          <a:lstStyle/>
          <a:p>
            <a:pPr algn="just"/>
            <a:r>
              <a:rPr lang="ru-RU" b="1" i="1" dirty="0" smtClean="0">
                <a:solidFill>
                  <a:srgbClr val="0070C0"/>
                </a:solidFill>
              </a:rPr>
              <a:t>Планируйте расходы. Составьте список необходимых платежей и покупок: оплата кредита, растраты на продукты, одежду, бытовые товары, коммунальные услуги и т.п. </a:t>
            </a:r>
          </a:p>
          <a:p>
            <a:pPr algn="just"/>
            <a:r>
              <a:rPr lang="ru-RU" b="1" i="1" dirty="0" smtClean="0">
                <a:solidFill>
                  <a:srgbClr val="0070C0"/>
                </a:solidFill>
              </a:rPr>
              <a:t>              Сопоставьте запланированные расходы со своими доходами, определите, на чем можно сэкономить (сократить или исключить те или иные расходы, особенно это касается второстепенных статей семейного бюджета). Таким образом, вы будете знать, куда уходят деньги, регулировать их поток, направляя на более необходимые и исключая менее необходимые расходы.</a:t>
            </a:r>
          </a:p>
          <a:p>
            <a:endParaRPr lang="ru-RU" dirty="0" smtClean="0"/>
          </a:p>
          <a:p>
            <a:endParaRPr lang="ru-RU" dirty="0" smtClean="0"/>
          </a:p>
          <a:p>
            <a:endParaRPr lang="ru-RU" dirty="0"/>
          </a:p>
        </p:txBody>
      </p:sp>
    </p:spTree>
    <p:extLst>
      <p:ext uri="{BB962C8B-B14F-4D97-AF65-F5344CB8AC3E}">
        <p14:creationId xmlns:p14="http://schemas.microsoft.com/office/powerpoint/2010/main" val="1778907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smtClean="0">
                <a:solidFill>
                  <a:srgbClr val="0070C0"/>
                </a:solidFill>
              </a:rPr>
              <a:t>Способ 3</a:t>
            </a:r>
            <a:endParaRPr lang="ru-RU" b="1" i="1" dirty="0">
              <a:solidFill>
                <a:srgbClr val="0070C0"/>
              </a:solidFill>
            </a:endParaRPr>
          </a:p>
        </p:txBody>
      </p:sp>
      <p:sp>
        <p:nvSpPr>
          <p:cNvPr id="3" name="Объект 2"/>
          <p:cNvSpPr>
            <a:spLocks noGrp="1"/>
          </p:cNvSpPr>
          <p:nvPr>
            <p:ph idx="1"/>
          </p:nvPr>
        </p:nvSpPr>
        <p:spPr>
          <a:xfrm>
            <a:off x="838200" y="1466491"/>
            <a:ext cx="10515600" cy="4951562"/>
          </a:xfrm>
        </p:spPr>
        <p:txBody>
          <a:bodyPr>
            <a:normAutofit/>
          </a:bodyPr>
          <a:lstStyle/>
          <a:p>
            <a:pPr algn="just"/>
            <a:r>
              <a:rPr lang="ru-RU" b="1" i="1" dirty="0" smtClean="0">
                <a:solidFill>
                  <a:srgbClr val="0070C0"/>
                </a:solidFill>
              </a:rPr>
              <a:t>Если хотите знать, как экономить деньги, никогда не берите их в долг. Сделайте это своим принципом. Человек, живущий в долг, не способен соотнести свои доходы и расходы, он всегда живет с оглядкой на то, что нужно возвращать задолженную сумму. Ни о каком планировании семейного бюджета в этом случае и речи быть не может. Если же все-таки взяли деньги в долг – расплатитесь как можно скорее. </a:t>
            </a:r>
          </a:p>
          <a:p>
            <a:pPr algn="just"/>
            <a:r>
              <a:rPr lang="ru-RU" b="1" i="1" dirty="0" smtClean="0">
                <a:solidFill>
                  <a:srgbClr val="0070C0"/>
                </a:solidFill>
              </a:rPr>
              <a:t>Кстати, давать деньги в долг тоже не рекомендуется. Рубаха-парень, готовый отдать последнюю копейку, чтобы выручить друга (знакомого, коллегу по работе) – это, к сожалению, совсем не тот человек, который умеет правильно распоряжаться деньгами.</a:t>
            </a:r>
          </a:p>
          <a:p>
            <a:endParaRPr lang="ru-RU" b="1" i="1" dirty="0" smtClean="0">
              <a:solidFill>
                <a:srgbClr val="0070C0"/>
              </a:solidFill>
            </a:endParaRPr>
          </a:p>
          <a:p>
            <a:endParaRPr lang="ru-RU" dirty="0" smtClean="0"/>
          </a:p>
          <a:p>
            <a:endParaRPr lang="ru-RU" dirty="0"/>
          </a:p>
        </p:txBody>
      </p:sp>
    </p:spTree>
    <p:extLst>
      <p:ext uri="{BB962C8B-B14F-4D97-AF65-F5344CB8AC3E}">
        <p14:creationId xmlns:p14="http://schemas.microsoft.com/office/powerpoint/2010/main" val="353966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15101"/>
          </a:xfrm>
        </p:spPr>
        <p:txBody>
          <a:bodyPr>
            <a:normAutofit fontScale="90000"/>
          </a:bodyPr>
          <a:lstStyle/>
          <a:p>
            <a:pPr algn="ctr"/>
            <a:r>
              <a:rPr lang="ru-RU" b="1" i="1" dirty="0" smtClean="0">
                <a:solidFill>
                  <a:srgbClr val="0070C0"/>
                </a:solidFill>
              </a:rPr>
              <a:t>Способ 4</a:t>
            </a:r>
            <a:endParaRPr lang="ru-RU" b="1" i="1" dirty="0">
              <a:solidFill>
                <a:srgbClr val="0070C0"/>
              </a:solidFill>
            </a:endParaRPr>
          </a:p>
        </p:txBody>
      </p:sp>
      <p:sp>
        <p:nvSpPr>
          <p:cNvPr id="3" name="Объект 2"/>
          <p:cNvSpPr>
            <a:spLocks noGrp="1"/>
          </p:cNvSpPr>
          <p:nvPr>
            <p:ph idx="1"/>
          </p:nvPr>
        </p:nvSpPr>
        <p:spPr>
          <a:xfrm>
            <a:off x="838200" y="885524"/>
            <a:ext cx="10515600" cy="4745255"/>
          </a:xfrm>
        </p:spPr>
        <p:txBody>
          <a:bodyPr/>
          <a:lstStyle/>
          <a:p>
            <a:pPr algn="just"/>
            <a:r>
              <a:rPr lang="ru-RU" b="1" i="1" dirty="0" smtClean="0">
                <a:solidFill>
                  <a:srgbClr val="0070C0"/>
                </a:solidFill>
              </a:rPr>
              <a:t>Если Вы получаете зарплату наличными, идите сразу же домой, не заходя по дороге в магазины или на рынок. Кошелек, полный денег — источник большого искушения их немедленно потратить. Придя домой, продумайте, на что вы потратите эти деньги (см. способ № 2). На следующий день эйфория «богача» пройдет, и вы сможете потратить часть денег с умом, а оставшуюся сумму правильно распределить на весь месяц. Из этого же правила можно сделать вывод о том, что носить с собой большие суммы денег вообще не стоит – в целях той же экономии последних.</a:t>
            </a:r>
          </a:p>
          <a:p>
            <a:pPr marL="0" indent="0">
              <a:buNone/>
            </a:pPr>
            <a:endParaRPr lang="ru-RU" b="1" i="1" dirty="0" smtClean="0">
              <a:solidFill>
                <a:srgbClr val="0070C0"/>
              </a:solidFill>
            </a:endParaRPr>
          </a:p>
          <a:p>
            <a:pPr marL="0" indent="0">
              <a:buNone/>
            </a:pPr>
            <a:endParaRPr lang="ru-RU" b="1" i="1" dirty="0">
              <a:solidFill>
                <a:srgbClr val="0070C0"/>
              </a:solidFill>
            </a:endParaRPr>
          </a:p>
        </p:txBody>
      </p:sp>
      <p:pic>
        <p:nvPicPr>
          <p:cNvPr id="5" name="Рисунок 4"/>
          <p:cNvPicPr>
            <a:picLocks noChangeAspect="1"/>
          </p:cNvPicPr>
          <p:nvPr/>
        </p:nvPicPr>
        <p:blipFill>
          <a:blip r:embed="rId2" cstate="print"/>
          <a:stretch>
            <a:fillRect/>
          </a:stretch>
        </p:blipFill>
        <p:spPr>
          <a:xfrm>
            <a:off x="8835992" y="4551584"/>
            <a:ext cx="2872759" cy="2156495"/>
          </a:xfrm>
          <a:prstGeom prst="rect">
            <a:avLst/>
          </a:prstGeom>
          <a:solidFill>
            <a:schemeClr val="accent1">
              <a:lumMod val="40000"/>
              <a:lumOff val="60000"/>
            </a:schemeClr>
          </a:solidFill>
        </p:spPr>
      </p:pic>
    </p:spTree>
    <p:extLst>
      <p:ext uri="{BB962C8B-B14F-4D97-AF65-F5344CB8AC3E}">
        <p14:creationId xmlns:p14="http://schemas.microsoft.com/office/powerpoint/2010/main" val="1839192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i="1" dirty="0" smtClean="0">
                <a:solidFill>
                  <a:srgbClr val="0070C0"/>
                </a:solidFill>
              </a:rPr>
              <a:t>Способ 5</a:t>
            </a:r>
            <a:endParaRPr lang="ru-RU" b="1" i="1" dirty="0">
              <a:solidFill>
                <a:srgbClr val="0070C0"/>
              </a:solidFill>
            </a:endParaRPr>
          </a:p>
        </p:txBody>
      </p:sp>
      <p:sp>
        <p:nvSpPr>
          <p:cNvPr id="3" name="Объект 2"/>
          <p:cNvSpPr>
            <a:spLocks noGrp="1"/>
          </p:cNvSpPr>
          <p:nvPr>
            <p:ph idx="1"/>
          </p:nvPr>
        </p:nvSpPr>
        <p:spPr>
          <a:xfrm>
            <a:off x="838200" y="1414732"/>
            <a:ext cx="10515600" cy="4762231"/>
          </a:xfrm>
        </p:spPr>
        <p:txBody>
          <a:bodyPr>
            <a:normAutofit/>
          </a:bodyPr>
          <a:lstStyle/>
          <a:p>
            <a:pPr algn="just"/>
            <a:r>
              <a:rPr lang="ru-RU" b="1" i="1" dirty="0" smtClean="0">
                <a:solidFill>
                  <a:srgbClr val="0070C0"/>
                </a:solidFill>
              </a:rPr>
              <a:t>Подойдите с умом к покупке слишком дешевых товаров, товаров по акционным и оптовым ценам, вещам с распродажи. Такие предложения имеют две стороны медали. С одной стороны, на различных распродажах и в рамках магазинных акций можно действительно приобрести неплохие – пусть и прошлого сезона или с незаметным браком – вещи. Но нередки случаи, когда за дешевизной кроются более неприятные вещи: просроченный товар (как правило, это касается продуктов питания – вот уж на чем экономить не стоит) или товар плохого качества, а то и вовсе ненужная вам вещь, в спешке купленная только из-за того, что ее отдавали вам «почти даром».</a:t>
            </a:r>
          </a:p>
          <a:p>
            <a:endParaRPr lang="ru-RU" b="1" i="1" dirty="0" smtClean="0">
              <a:solidFill>
                <a:srgbClr val="0070C0"/>
              </a:solidFill>
            </a:endParaRPr>
          </a:p>
          <a:p>
            <a:endParaRPr lang="ru-RU" dirty="0"/>
          </a:p>
        </p:txBody>
      </p:sp>
    </p:spTree>
    <p:extLst>
      <p:ext uri="{BB962C8B-B14F-4D97-AF65-F5344CB8AC3E}">
        <p14:creationId xmlns:p14="http://schemas.microsoft.com/office/powerpoint/2010/main" val="1705004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597401"/>
          </a:xfrm>
        </p:spPr>
        <p:txBody>
          <a:bodyPr>
            <a:normAutofit fontScale="90000"/>
          </a:bodyPr>
          <a:lstStyle/>
          <a:p>
            <a:pPr algn="ctr"/>
            <a:r>
              <a:rPr lang="ru-RU" b="1" i="1" dirty="0" smtClean="0">
                <a:solidFill>
                  <a:srgbClr val="0070C0"/>
                </a:solidFill>
              </a:rPr>
              <a:t>Способ 6</a:t>
            </a:r>
            <a:endParaRPr lang="ru-RU" b="1" i="1" dirty="0">
              <a:solidFill>
                <a:srgbClr val="0070C0"/>
              </a:solidFill>
            </a:endParaRPr>
          </a:p>
        </p:txBody>
      </p:sp>
      <p:sp>
        <p:nvSpPr>
          <p:cNvPr id="3" name="Объект 2"/>
          <p:cNvSpPr>
            <a:spLocks noGrp="1"/>
          </p:cNvSpPr>
          <p:nvPr>
            <p:ph idx="1"/>
          </p:nvPr>
        </p:nvSpPr>
        <p:spPr>
          <a:xfrm>
            <a:off x="838200" y="962526"/>
            <a:ext cx="10515600" cy="5214437"/>
          </a:xfrm>
        </p:spPr>
        <p:txBody>
          <a:bodyPr/>
          <a:lstStyle/>
          <a:p>
            <a:pPr algn="just"/>
            <a:r>
              <a:rPr lang="ru-RU" b="1" i="1" dirty="0" smtClean="0">
                <a:solidFill>
                  <a:srgbClr val="0070C0"/>
                </a:solidFill>
              </a:rPr>
              <a:t> Экономьте на вредных привычках. Если вы озадачились вопросом, как экономить деньги, можете начать с борьбы со своими вредными привычками. Бросьте курить и часто выпивать, перестаньте питаться в «забегаловках» — готовьте сами, по возможности заменяйте поездки на автомобиле ездой на велосипеде – таким образом вы не только сможете сэкономить деньги, но и значительно поправите свое здоровье.</a:t>
            </a:r>
          </a:p>
          <a:p>
            <a:pPr marL="0" indent="0">
              <a:buNone/>
            </a:pPr>
            <a:endParaRPr lang="ru-RU" b="1" i="1" dirty="0" smtClean="0">
              <a:solidFill>
                <a:srgbClr val="0070C0"/>
              </a:solidFill>
            </a:endParaRPr>
          </a:p>
          <a:p>
            <a:endParaRPr lang="ru-RU" b="1" i="1" dirty="0">
              <a:solidFill>
                <a:srgbClr val="0070C0"/>
              </a:solidFill>
            </a:endParaRPr>
          </a:p>
        </p:txBody>
      </p:sp>
      <p:pic>
        <p:nvPicPr>
          <p:cNvPr id="4" name="Рисунок 3"/>
          <p:cNvPicPr>
            <a:picLocks noChangeAspect="1"/>
          </p:cNvPicPr>
          <p:nvPr/>
        </p:nvPicPr>
        <p:blipFill>
          <a:blip r:embed="rId2" cstate="print"/>
          <a:stretch>
            <a:fillRect/>
          </a:stretch>
        </p:blipFill>
        <p:spPr>
          <a:xfrm>
            <a:off x="2935705" y="4167740"/>
            <a:ext cx="4854340" cy="2606624"/>
          </a:xfrm>
          <a:prstGeom prst="rect">
            <a:avLst/>
          </a:prstGeom>
        </p:spPr>
      </p:pic>
      <p:pic>
        <p:nvPicPr>
          <p:cNvPr id="5" name="Рисунок 4"/>
          <p:cNvPicPr>
            <a:picLocks noChangeAspect="1"/>
          </p:cNvPicPr>
          <p:nvPr/>
        </p:nvPicPr>
        <p:blipFill>
          <a:blip r:embed="rId3" cstate="print"/>
          <a:stretch>
            <a:fillRect/>
          </a:stretch>
        </p:blipFill>
        <p:spPr>
          <a:xfrm>
            <a:off x="8403267" y="4167740"/>
            <a:ext cx="2030520" cy="2532359"/>
          </a:xfrm>
          <a:prstGeom prst="rect">
            <a:avLst/>
          </a:prstGeom>
        </p:spPr>
      </p:pic>
    </p:spTree>
    <p:extLst>
      <p:ext uri="{BB962C8B-B14F-4D97-AF65-F5344CB8AC3E}">
        <p14:creationId xmlns:p14="http://schemas.microsoft.com/office/powerpoint/2010/main" val="95953158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660</TotalTime>
  <Words>1280</Words>
  <Application>Microsoft Office PowerPoint</Application>
  <PresentationFormat>Широкоэкранный</PresentationFormat>
  <Paragraphs>58</Paragraphs>
  <Slides>24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24</vt:i4>
      </vt:variant>
    </vt:vector>
  </HeadingPairs>
  <TitlesOfParts>
    <vt:vector size="29" baseType="lpstr">
      <vt:lpstr>Arial</vt:lpstr>
      <vt:lpstr>Calibri</vt:lpstr>
      <vt:lpstr>Calibri Light</vt:lpstr>
      <vt:lpstr>Times New Roman</vt:lpstr>
      <vt:lpstr>Тема Office</vt:lpstr>
      <vt:lpstr>МБДОУ «Тяжинский детский сад №1 «Березка»</vt:lpstr>
      <vt:lpstr>I. Опрос родителей старшей и подготовительной к школе групп</vt:lpstr>
      <vt:lpstr>Презентация PowerPoint</vt:lpstr>
      <vt:lpstr>Способ 1</vt:lpstr>
      <vt:lpstr>Способ 2</vt:lpstr>
      <vt:lpstr>Способ 3</vt:lpstr>
      <vt:lpstr>Способ 4</vt:lpstr>
      <vt:lpstr>Способ 5</vt:lpstr>
      <vt:lpstr>Способ 6</vt:lpstr>
      <vt:lpstr>Способ 7</vt:lpstr>
      <vt:lpstr>Способ 8</vt:lpstr>
      <vt:lpstr>Способ 9</vt:lpstr>
      <vt:lpstr>Способ 10</vt:lpstr>
      <vt:lpstr>Презентация PowerPoint</vt:lpstr>
      <vt:lpstr>II. Работа по  проекту детей и родителей «Семейный бюджет» (январь – февраль) подготовительная к школе группа</vt:lpstr>
      <vt:lpstr>ХОД  СОБРАНИЯ</vt:lpstr>
      <vt:lpstr>Презентация PowerPoint</vt:lpstr>
      <vt:lpstr>Презентация PowerPoint</vt:lpstr>
      <vt:lpstr>Практические советы родителям</vt:lpstr>
      <vt:lpstr>III. Участие родителей в конкурсах, выставках,  викторинах экономического содержания</vt:lpstr>
      <vt:lpstr>IV. Рассказы воспитанников о профессии родителей (старшая группа воспитатели Самолутченко С.С. Крещенко О.В.)</vt:lpstr>
      <vt:lpstr>V. Итогом работы по формированию предпосылок финансовой грамотности стали проекты воспитанников и их родителей по теме «Семейный бюджет» (Старшая группа, воспитатели         Самолутченко С.С., Крещенко О.В)</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МБДОУ «Тяжинский детский сад №1 «Березка»</dc:title>
  <dc:creator>Student</dc:creator>
  <cp:lastModifiedBy>Student</cp:lastModifiedBy>
  <cp:revision>88</cp:revision>
  <dcterms:created xsi:type="dcterms:W3CDTF">2021-11-11T14:05:57Z</dcterms:created>
  <dcterms:modified xsi:type="dcterms:W3CDTF">2023-12-14T06:05:28Z</dcterms:modified>
</cp:coreProperties>
</file>