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59" r:id="rId6"/>
    <p:sldId id="264" r:id="rId7"/>
    <p:sldId id="272" r:id="rId8"/>
    <p:sldId id="258" r:id="rId9"/>
    <p:sldId id="267" r:id="rId10"/>
    <p:sldId id="293" r:id="rId11"/>
    <p:sldId id="294" r:id="rId12"/>
    <p:sldId id="295" r:id="rId13"/>
    <p:sldId id="296" r:id="rId14"/>
    <p:sldId id="297" r:id="rId15"/>
    <p:sldId id="279" r:id="rId16"/>
    <p:sldId id="278" r:id="rId17"/>
    <p:sldId id="298" r:id="rId18"/>
    <p:sldId id="274" r:id="rId19"/>
    <p:sldId id="280" r:id="rId20"/>
    <p:sldId id="281" r:id="rId21"/>
    <p:sldId id="260" r:id="rId22"/>
    <p:sldId id="276" r:id="rId23"/>
    <p:sldId id="265" r:id="rId24"/>
    <p:sldId id="291" r:id="rId25"/>
    <p:sldId id="266" r:id="rId26"/>
    <p:sldId id="275" r:id="rId27"/>
    <p:sldId id="271" r:id="rId28"/>
    <p:sldId id="269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FB73"/>
    <a:srgbClr val="D4EA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24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A9CFAC-87A4-4B75-872A-CC8393E45D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B4F507-98DF-4368-A102-36C3DDDAC1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8BA51-9288-42BC-A3BA-67F45A738721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7B242-3E57-4554-8089-7D3EABAE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microsoft.com/office/2007/relationships/hdphoto" Target="../media/hdphoto13.wdp"/><Relationship Id="rId7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microsoft.com/office/2007/relationships/hdphoto" Target="../media/hdphoto17.wdp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microsoft.com/office/2007/relationships/hdphoto" Target="../media/hdphoto19.wdp"/><Relationship Id="rId7" Type="http://schemas.microsoft.com/office/2007/relationships/hdphoto" Target="../media/hdphoto2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microsoft.com/office/2007/relationships/hdphoto" Target="../media/hdphoto20.wdp"/><Relationship Id="rId4" Type="http://schemas.openxmlformats.org/officeDocument/2006/relationships/image" Target="../media/image31.jpeg"/><Relationship Id="rId9" Type="http://schemas.microsoft.com/office/2007/relationships/hdphoto" Target="../media/hdphoto2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microsoft.com/office/2007/relationships/hdphoto" Target="../media/hdphoto23.wdp"/><Relationship Id="rId7" Type="http://schemas.microsoft.com/office/2007/relationships/hdphoto" Target="../media/hdphoto25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microsoft.com/office/2007/relationships/hdphoto" Target="../media/hdphoto24.wdp"/><Relationship Id="rId4" Type="http://schemas.openxmlformats.org/officeDocument/2006/relationships/image" Target="../media/image35.jpeg"/><Relationship Id="rId9" Type="http://schemas.microsoft.com/office/2007/relationships/hdphoto" Target="../media/hdphoto2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8.wdp"/><Relationship Id="rId5" Type="http://schemas.openxmlformats.org/officeDocument/2006/relationships/image" Target="../media/image40.jpeg"/><Relationship Id="rId4" Type="http://schemas.microsoft.com/office/2007/relationships/hdphoto" Target="../media/hdphoto2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23079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Отраслевая </a:t>
            </a:r>
            <a:b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структура мирового хозяйства </a:t>
            </a:r>
            <a:b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Воздействие НТР.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030A4D-B85C-4E71-BDBB-91AF9D7D654D}"/>
              </a:ext>
            </a:extLst>
          </p:cNvPr>
          <p:cNvSpPr/>
          <p:nvPr/>
        </p:nvSpPr>
        <p:spPr>
          <a:xfrm>
            <a:off x="5903640" y="6093296"/>
            <a:ext cx="324036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Выполнила преподаватель :</a:t>
            </a:r>
          </a:p>
          <a:p>
            <a:r>
              <a:rPr lang="ru-RU" dirty="0"/>
              <a:t> СЕРЕБРЯКОВА А,С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s://geographyofrussia.com/wp-content/uploads/2012/10/7750413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1" t="9145" r="3670" b="10566"/>
          <a:stretch/>
        </p:blipFill>
        <p:spPr bwMode="auto">
          <a:xfrm>
            <a:off x="467544" y="2708920"/>
            <a:ext cx="8270632" cy="4032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9780" y="33265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e-BY" sz="2400" b="1" u="sng" dirty="0">
                <a:solidFill>
                  <a:srgbClr val="C00000"/>
                </a:solidFill>
              </a:rPr>
              <a:t>Факторы становления и развития МГРТ: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be-BY" sz="2400" b="1" dirty="0"/>
              <a:t>Природно-географические;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Экономико-географические;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Научно-технические;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Социально-экономические;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Социально-политические.</a:t>
            </a:r>
            <a:endParaRPr lang="be-BY" sz="2400" b="1" dirty="0"/>
          </a:p>
        </p:txBody>
      </p:sp>
      <p:pic>
        <p:nvPicPr>
          <p:cNvPr id="19458" name="Picture 2" descr="http://uastudent.com/wp-content/uploads/2012/04/sociology-4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33"/>
          <a:stretch/>
        </p:blipFill>
        <p:spPr bwMode="auto">
          <a:xfrm>
            <a:off x="3851920" y="1412776"/>
            <a:ext cx="4896544" cy="482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65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e-BY" sz="2400" b="1" u="sng" dirty="0">
                <a:solidFill>
                  <a:srgbClr val="C00000"/>
                </a:solidFill>
              </a:rPr>
              <a:t>Пространственные уровни МГРТ: 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Всемирное;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Международное;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Межрайонное;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Локальное;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Внутрирайонное;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Межобластное.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be-BY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01317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Международное географическое разделение труда - неизбежный результат развития человеческого общества, связанный с ростом товарного производства и обмена.</a:t>
            </a:r>
            <a:endParaRPr lang="be-BY" sz="2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23528" y="3225992"/>
            <a:ext cx="8496944" cy="1656184"/>
            <a:chOff x="323528" y="3284984"/>
            <a:chExt cx="8098761" cy="1656184"/>
          </a:xfrm>
        </p:grpSpPr>
        <p:pic>
          <p:nvPicPr>
            <p:cNvPr id="14342" name="Picture 6" descr="http://vsyodlyastroiki.ru/pics18/pics151/upravlenie-stroitelstva_1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3285168"/>
              <a:ext cx="2484000" cy="1656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4" name="Picture 8" descr="https://asninfo.ru/images/news/87b9fd60/5895a29bfd5821cdc373b4bf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284984"/>
              <a:ext cx="3179520" cy="1656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6" name="Picture 10" descr="http://thekievtimes.ua/wp-content/uploads/2016/02/oil-2001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3284984"/>
              <a:ext cx="2482137" cy="1656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348" name="Picture 12" descr="http://www.21.by/pub/news/2016/02/1456715801815540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4704"/>
            <a:ext cx="332058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94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e-BY" sz="2400" b="1" u="sng" dirty="0">
                <a:solidFill>
                  <a:srgbClr val="C00000"/>
                </a:solidFill>
              </a:rPr>
              <a:t>Типы МГРТ: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be-BY" sz="2400" b="1" u="sng" dirty="0">
                <a:solidFill>
                  <a:srgbClr val="002060"/>
                </a:solidFill>
              </a:rPr>
              <a:t>общее</a:t>
            </a:r>
            <a:r>
              <a:rPr lang="be-BY" sz="2400" b="1" dirty="0"/>
              <a:t>  — </a:t>
            </a:r>
            <a:r>
              <a:rPr lang="ru-RU" sz="2400" b="1" dirty="0"/>
              <a:t>разделение стран по секторам мирового хозяйства. </a:t>
            </a:r>
            <a:r>
              <a:rPr lang="be-BY" sz="2400" b="1" dirty="0"/>
              <a:t>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be-BY" sz="2400" b="1" u="sng" dirty="0">
                <a:solidFill>
                  <a:srgbClr val="002060"/>
                </a:solidFill>
              </a:rPr>
              <a:t>частное</a:t>
            </a:r>
            <a:r>
              <a:rPr lang="be-BY" sz="2400" b="1" dirty="0"/>
              <a:t>  — </a:t>
            </a:r>
            <a:r>
              <a:rPr lang="ru-RU" sz="2400" b="1" dirty="0"/>
              <a:t>предполагает специализацию стран на отдельных отраслях, видах готовой продукции или услуг.</a:t>
            </a:r>
            <a:endParaRPr lang="be-BY" sz="2400" b="1" dirty="0"/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be-BY" sz="2400" b="1" u="sng" dirty="0">
                <a:solidFill>
                  <a:srgbClr val="002060"/>
                </a:solidFill>
              </a:rPr>
              <a:t>единичное</a:t>
            </a:r>
            <a:r>
              <a:rPr lang="be-BY" sz="2400" b="1" dirty="0"/>
              <a:t>  — </a:t>
            </a:r>
            <a:r>
              <a:rPr lang="ru-RU" sz="2400" b="1" dirty="0"/>
              <a:t>предполагает специализацию стран </a:t>
            </a:r>
          </a:p>
          <a:p>
            <a:pPr lvl="0" algn="just"/>
            <a:r>
              <a:rPr lang="ru-RU" sz="2400" b="1" dirty="0"/>
              <a:t>     на изготовлении отдельных деталей, компонентов,  </a:t>
            </a:r>
          </a:p>
          <a:p>
            <a:pPr lvl="0" algn="just"/>
            <a:r>
              <a:rPr lang="ru-RU" sz="2400" b="1" dirty="0"/>
              <a:t>     определённых стадиях технологического процесса либо  </a:t>
            </a:r>
          </a:p>
          <a:p>
            <a:pPr lvl="0" algn="just"/>
            <a:r>
              <a:rPr lang="ru-RU" sz="2400" b="1" dirty="0"/>
              <a:t>     услугах.</a:t>
            </a:r>
            <a:endParaRPr lang="be-BY" sz="2400" b="1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95535" y="3717032"/>
            <a:ext cx="8365007" cy="2808000"/>
            <a:chOff x="395535" y="3717032"/>
            <a:chExt cx="8365007" cy="2808000"/>
          </a:xfrm>
        </p:grpSpPr>
        <p:pic>
          <p:nvPicPr>
            <p:cNvPr id="12292" name="Picture 4" descr="http://autowin.ru/base/news/b_img_7969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5" y="3717032"/>
              <a:ext cx="4209894" cy="2808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4" name="Picture 6" descr="http://www.ttgspb.ru/assets/components/phpthumbof/cache/45879652356985478547857.861597173931779ffb691e987fbda9ad125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982"/>
            <a:stretch/>
          </p:blipFill>
          <p:spPr bwMode="auto">
            <a:xfrm>
              <a:off x="4716016" y="3717032"/>
              <a:ext cx="4044526" cy="2808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48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/>
              <a:t>Международное географическое разделение труда проявляется в </a:t>
            </a:r>
            <a:r>
              <a:rPr lang="ru-RU" sz="2400" b="1" u="sng" dirty="0"/>
              <a:t>двух формах</a:t>
            </a:r>
            <a:r>
              <a:rPr lang="ru-RU" sz="2400" b="1" dirty="0"/>
              <a:t> — </a:t>
            </a:r>
            <a:r>
              <a:rPr lang="ru-RU" sz="2400" b="1" dirty="0">
                <a:solidFill>
                  <a:srgbClr val="C00000"/>
                </a:solidFill>
              </a:rPr>
              <a:t>специализации</a:t>
            </a:r>
            <a:r>
              <a:rPr lang="ru-RU" sz="2400" b="1" dirty="0"/>
              <a:t> и </a:t>
            </a:r>
            <a:r>
              <a:rPr lang="ru-RU" sz="2400" b="1" dirty="0">
                <a:solidFill>
                  <a:srgbClr val="C00000"/>
                </a:solidFill>
              </a:rPr>
              <a:t>кооперировании</a:t>
            </a:r>
            <a:r>
              <a:rPr lang="ru-RU" sz="2400" b="1" dirty="0"/>
              <a:t>.</a:t>
            </a:r>
            <a:endParaRPr lang="be-BY" sz="2400" b="1" dirty="0"/>
          </a:p>
        </p:txBody>
      </p:sp>
      <p:pic>
        <p:nvPicPr>
          <p:cNvPr id="7170" name="Picture 2" descr="http://euroasianews.ru/wp-content/uploads/2016/02/mirovaja-ekonomik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51" y="1499532"/>
            <a:ext cx="8380689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24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u="sng" dirty="0">
                <a:solidFill>
                  <a:srgbClr val="C00000"/>
                </a:solidFill>
              </a:rPr>
              <a:t>Специализация</a:t>
            </a:r>
            <a:r>
              <a:rPr lang="ru-RU" sz="2400" b="1" dirty="0"/>
              <a:t> — сосредоточение в отдельных странах произ­водства однородной продукции или услуги с последующим между­народным обменом.</a:t>
            </a:r>
          </a:p>
          <a:p>
            <a:pPr lvl="0" algn="just"/>
            <a:r>
              <a:rPr lang="ru-RU" sz="2400" b="1" dirty="0"/>
              <a:t>Специализация определяет </a:t>
            </a:r>
            <a:r>
              <a:rPr lang="ru-RU" sz="2400" b="1" dirty="0">
                <a:solidFill>
                  <a:srgbClr val="000099"/>
                </a:solidFill>
              </a:rPr>
              <a:t>«лицо» страны</a:t>
            </a:r>
            <a:r>
              <a:rPr lang="ru-RU" sz="2400" b="1" dirty="0"/>
              <a:t> в мировом хозяйстве.</a:t>
            </a:r>
          </a:p>
        </p:txBody>
      </p:sp>
      <p:pic>
        <p:nvPicPr>
          <p:cNvPr id="2054" name="Picture 6" descr="https://vetliva.ru/upload/resize_cache/iblock/903/1170_640_2ad00f77cb8d50abfaeeae09efd4a5122/9032899058d5f0b5c6530cee47ab7a7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9" t="14411"/>
          <a:stretch/>
        </p:blipFill>
        <p:spPr bwMode="auto">
          <a:xfrm>
            <a:off x="353960" y="2276872"/>
            <a:ext cx="8466511" cy="4248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05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u="sng" cap="all" dirty="0" err="1">
                <a:solidFill>
                  <a:srgbClr val="C00000"/>
                </a:solidFill>
              </a:rPr>
              <a:t>РАзНовиДНосТи</a:t>
            </a:r>
            <a:r>
              <a:rPr lang="ru-RU" sz="2400" b="1" u="sng" cap="all" dirty="0">
                <a:solidFill>
                  <a:srgbClr val="C00000"/>
                </a:solidFill>
              </a:rPr>
              <a:t> </a:t>
            </a:r>
            <a:r>
              <a:rPr lang="ru-RU" sz="2400" b="1" u="sng" cap="all" dirty="0" err="1">
                <a:solidFill>
                  <a:srgbClr val="C00000"/>
                </a:solidFill>
              </a:rPr>
              <a:t>сПеЦиАЛизАЦии</a:t>
            </a:r>
            <a:r>
              <a:rPr lang="ru-RU" sz="2400" b="1" u="sng" cap="all" dirty="0">
                <a:solidFill>
                  <a:srgbClr val="C00000"/>
                </a:solidFill>
              </a:rPr>
              <a:t>:</a:t>
            </a:r>
          </a:p>
          <a:p>
            <a:pPr lvl="0" algn="just"/>
            <a:endParaRPr lang="ru-RU" sz="1100" b="1" cap="all" dirty="0">
              <a:solidFill>
                <a:srgbClr val="C00000"/>
              </a:solidFill>
            </a:endParaRPr>
          </a:p>
          <a:p>
            <a:pPr lvl="0" algn="just"/>
            <a:r>
              <a:rPr lang="ru-RU" sz="2400" b="1" u="sng" cap="all" dirty="0">
                <a:solidFill>
                  <a:srgbClr val="0070C0"/>
                </a:solidFill>
              </a:rPr>
              <a:t>1. </a:t>
            </a:r>
            <a:r>
              <a:rPr lang="ru-RU" sz="2400" b="1" u="sng" cap="all" dirty="0" err="1">
                <a:solidFill>
                  <a:srgbClr val="0070C0"/>
                </a:solidFill>
              </a:rPr>
              <a:t>ПРеДМеТНАя</a:t>
            </a:r>
            <a:r>
              <a:rPr lang="ru-RU" sz="2400" b="1" u="sng" cap="all" dirty="0">
                <a:solidFill>
                  <a:srgbClr val="0070C0"/>
                </a:solidFill>
              </a:rPr>
              <a:t> </a:t>
            </a:r>
          </a:p>
          <a:p>
            <a:pPr lvl="1" algn="just"/>
            <a:r>
              <a:rPr lang="ru-RU" sz="2000" b="1" dirty="0"/>
              <a:t>сосредоточение в одной стране выпуска определённых видов </a:t>
            </a:r>
          </a:p>
          <a:p>
            <a:pPr lvl="1" algn="just"/>
            <a:r>
              <a:rPr lang="ru-RU" sz="2000" b="1" dirty="0"/>
              <a:t>продукции определённой отрасли или услуги.</a:t>
            </a:r>
          </a:p>
          <a:p>
            <a:pPr lvl="1" indent="-457200" algn="just"/>
            <a:r>
              <a:rPr lang="ru-RU" sz="2400" b="1" u="sng" dirty="0">
                <a:solidFill>
                  <a:srgbClr val="0070C0"/>
                </a:solidFill>
              </a:rPr>
              <a:t>2. </a:t>
            </a:r>
            <a:r>
              <a:rPr lang="ru-RU" sz="2400" b="1" u="sng" cap="all" dirty="0" err="1">
                <a:solidFill>
                  <a:srgbClr val="0070C0"/>
                </a:solidFill>
              </a:rPr>
              <a:t>ТехНоЛоГиЧесКАя</a:t>
            </a:r>
            <a:r>
              <a:rPr lang="ru-RU" sz="2400" b="1" u="sng" cap="all" dirty="0">
                <a:solidFill>
                  <a:srgbClr val="0070C0"/>
                </a:solidFill>
              </a:rPr>
              <a:t> (</a:t>
            </a:r>
            <a:r>
              <a:rPr lang="ru-RU" sz="2400" b="1" u="sng" cap="all" dirty="0" err="1">
                <a:solidFill>
                  <a:srgbClr val="0070C0"/>
                </a:solidFill>
              </a:rPr>
              <a:t>ПосТАДийНАя</a:t>
            </a:r>
            <a:r>
              <a:rPr lang="ru-RU" sz="2400" b="1" u="sng" cap="all" dirty="0">
                <a:solidFill>
                  <a:srgbClr val="0070C0"/>
                </a:solidFill>
              </a:rPr>
              <a:t>)</a:t>
            </a:r>
          </a:p>
          <a:p>
            <a:pPr lvl="2" indent="-457200" algn="just"/>
            <a:r>
              <a:rPr lang="ru-RU" sz="2000" b="1" dirty="0"/>
              <a:t>предприятия специализируются на выполнении конкретных </a:t>
            </a:r>
          </a:p>
          <a:p>
            <a:pPr lvl="2" indent="-457200" algn="just"/>
            <a:r>
              <a:rPr lang="ru-RU" sz="2000" b="1" dirty="0"/>
              <a:t>стадий единого технологического процесса.</a:t>
            </a:r>
          </a:p>
          <a:p>
            <a:pPr lvl="2" indent="-914400" algn="just"/>
            <a:r>
              <a:rPr lang="ru-RU" sz="2400" b="1" u="sng" cap="all" dirty="0">
                <a:solidFill>
                  <a:srgbClr val="0070C0"/>
                </a:solidFill>
              </a:rPr>
              <a:t>3. </a:t>
            </a:r>
            <a:r>
              <a:rPr lang="ru-RU" sz="2400" b="1" u="sng" cap="all" dirty="0" err="1">
                <a:solidFill>
                  <a:srgbClr val="0070C0"/>
                </a:solidFill>
              </a:rPr>
              <a:t>ПоДеТАЛЬНАя</a:t>
            </a:r>
            <a:r>
              <a:rPr lang="ru-RU" sz="2400" b="1" u="sng" cap="all" dirty="0">
                <a:solidFill>
                  <a:srgbClr val="0070C0"/>
                </a:solidFill>
              </a:rPr>
              <a:t> </a:t>
            </a:r>
          </a:p>
          <a:p>
            <a:pPr lvl="3" indent="-914400" algn="just"/>
            <a:r>
              <a:rPr lang="ru-RU" sz="2000" b="1" dirty="0"/>
              <a:t>предприятия одной страны специализируются на изготовлении </a:t>
            </a:r>
          </a:p>
          <a:p>
            <a:pPr lvl="3" indent="-914400" algn="just"/>
            <a:r>
              <a:rPr lang="ru-RU" sz="2000" b="1" dirty="0"/>
              <a:t>комплектующих изделий, узлов или деталей, которые </a:t>
            </a:r>
          </a:p>
          <a:p>
            <a:pPr lvl="3" indent="-914400" algn="just"/>
            <a:r>
              <a:rPr lang="ru-RU" sz="2000" b="1" dirty="0"/>
              <a:t>применяются в качестве частей конечного продукта.</a:t>
            </a:r>
            <a:endParaRPr lang="ru-RU" sz="2400" b="1" cap="all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510056" y="4235836"/>
            <a:ext cx="8136904" cy="2243383"/>
            <a:chOff x="395536" y="4293096"/>
            <a:chExt cx="8136904" cy="2243383"/>
          </a:xfrm>
        </p:grpSpPr>
        <p:pic>
          <p:nvPicPr>
            <p:cNvPr id="5122" name="Picture 2" descr="http://ekovtorma.com.ua/wp-content/uploads/2015/09/%D0%A3%D1%82%D0%B8%D0%BB%D0%B8%D0%B7%D0%B0%D1%86%D0%B8%D1%8F-%D0%BF%D1%80%D0%BE%D0%BC%D1%8B%D1%88%D0%BB%D0%B5%D0%BD%D0%BD%D1%8B%D1%85-%D0%BE%D1%82%D1%85%D0%BE%D0%B4%D0%BE%D0%B2-%D0%B2-%D0%9A%D0%B8%D0%B5%D0%B2%D0%B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304479"/>
              <a:ext cx="3970673" cy="223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http://gagauzpravda.md/wp-content/uploads/2015/08/sanayi_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840" y="4293096"/>
              <a:ext cx="4017600" cy="223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603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20659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Высокоразвитые  страны  специализируются  на производстве наукоёмкой продукции обрабатывающих отраслей, на производстве и экспорте услуг. </a:t>
            </a:r>
          </a:p>
          <a:p>
            <a:pPr algn="just"/>
            <a:r>
              <a:rPr lang="ru-RU" sz="2400" b="1" dirty="0"/>
              <a:t>Специализация на экспорте сельскохозяйственной продукции и продукции добывающей промышленности характерна для развивающихся стран.</a:t>
            </a:r>
            <a:endParaRPr lang="be-BY" sz="2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67544" y="332656"/>
            <a:ext cx="8280920" cy="1944216"/>
            <a:chOff x="467543" y="332656"/>
            <a:chExt cx="7942498" cy="1800000"/>
          </a:xfrm>
        </p:grpSpPr>
        <p:pic>
          <p:nvPicPr>
            <p:cNvPr id="6146" name="Picture 2" descr="http://ceemat.ru/wp-content/uploads/2017/09/000201-3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3" y="332656"/>
              <a:ext cx="3117961" cy="180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http://tz-video.ru/wp-content/uploads/2016/12/promyishlennaya-videosemka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332656"/>
              <a:ext cx="4846153" cy="180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467544" y="4581128"/>
            <a:ext cx="8347322" cy="1872208"/>
            <a:chOff x="467544" y="4581128"/>
            <a:chExt cx="8347322" cy="1872208"/>
          </a:xfrm>
        </p:grpSpPr>
        <p:pic>
          <p:nvPicPr>
            <p:cNvPr id="6150" name="Picture 6" descr="https://rostovgazeta.ru/attachments/922bbdad60f24965461b1e93f74a5d7f26e8d0fc/store/fill/1200/630/9c9e05ff8b955eb3a838e6ad7cf499f360f91f9469b7c4c63b8f6a046be3/problemyi-razvitiya-otechestvennogo-selskogo-hozyajstva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348"/>
            <a:stretch/>
          </p:blipFill>
          <p:spPr bwMode="auto">
            <a:xfrm>
              <a:off x="467544" y="4581128"/>
              <a:ext cx="4114366" cy="18717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 descr="https://goferma.ru/wp-content/uploads/2017/03/i-4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57" b="16345"/>
            <a:stretch/>
          </p:blipFill>
          <p:spPr bwMode="auto">
            <a:xfrm>
              <a:off x="4644008" y="4581128"/>
              <a:ext cx="4170858" cy="18722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656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332656"/>
            <a:ext cx="8308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Япония</a:t>
            </a:r>
            <a:r>
              <a:rPr lang="be-BY" sz="2400" b="1" dirty="0"/>
              <a:t> — электротехническая промышленность, автомобилестроение и судостроение; </a:t>
            </a:r>
          </a:p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Швейцария</a:t>
            </a:r>
            <a:r>
              <a:rPr lang="be-BY" sz="2400" b="1" dirty="0"/>
              <a:t> — часовая, фармацевтическая промышленнось и банковские услуги; </a:t>
            </a:r>
          </a:p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Финляндия</a:t>
            </a:r>
            <a:r>
              <a:rPr lang="be-BY" sz="2400" b="1" dirty="0"/>
              <a:t> — производство средств мобильной свя­зи, лесная промышленность.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54528" y="2666408"/>
            <a:ext cx="8302616" cy="3865016"/>
            <a:chOff x="454528" y="2666408"/>
            <a:chExt cx="8302616" cy="3865016"/>
          </a:xfrm>
        </p:grpSpPr>
        <p:pic>
          <p:nvPicPr>
            <p:cNvPr id="8194" name="Picture 2" descr="https://carturk.files.wordpress.com/2011/01/kiapicanto01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8824" y="2679424"/>
              <a:ext cx="3069562" cy="385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6" name="Picture 4" descr="https://www.artsfon.com/pic/201505/320x480/artsfon.com-6918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28" y="2666408"/>
              <a:ext cx="2568000" cy="385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8" name="Picture 6" descr="http://gallery.ykt.ru/galleries/old/reklamachat/520336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2"/>
            <a:stretch/>
          </p:blipFill>
          <p:spPr bwMode="auto">
            <a:xfrm>
              <a:off x="6238568" y="2666408"/>
              <a:ext cx="2518576" cy="3852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192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332656"/>
            <a:ext cx="8308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Саудовская Аравия </a:t>
            </a:r>
            <a:r>
              <a:rPr lang="be-BY" sz="2400" b="1" dirty="0"/>
              <a:t>— нефтяная промышленность;</a:t>
            </a:r>
          </a:p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Куба</a:t>
            </a:r>
            <a:r>
              <a:rPr lang="be-BY" sz="2400" b="1" dirty="0"/>
              <a:t> — производство табака и сахара; </a:t>
            </a:r>
          </a:p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Австралия и Новая Зеландия </a:t>
            </a:r>
            <a:r>
              <a:rPr lang="be-BY" sz="2400" b="1" dirty="0"/>
              <a:t>— овцеводство; </a:t>
            </a:r>
          </a:p>
          <a:p>
            <a:pPr algn="just"/>
            <a:r>
              <a:rPr lang="be-BY" sz="2400" b="1" u="sng" dirty="0">
                <a:solidFill>
                  <a:srgbClr val="7030A0"/>
                </a:solidFill>
              </a:rPr>
              <a:t>Бразилия</a:t>
            </a:r>
            <a:r>
              <a:rPr lang="be-BY" sz="2400" b="1" dirty="0"/>
              <a:t> — выращивание кофе и сахарного тростника.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96812" y="1946786"/>
            <a:ext cx="8064896" cy="4477054"/>
            <a:chOff x="611560" y="1902542"/>
            <a:chExt cx="8064896" cy="4477054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611560" y="1916832"/>
              <a:ext cx="3549334" cy="4416061"/>
              <a:chOff x="539552" y="2132856"/>
              <a:chExt cx="3226667" cy="4014602"/>
            </a:xfrm>
          </p:grpSpPr>
          <p:pic>
            <p:nvPicPr>
              <p:cNvPr id="9222" name="Picture 6" descr="http://xn----dtbhgq1adjgn9i7a.xn--p1ai/admin/images/dow/12604461130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4167458"/>
                <a:ext cx="3226667" cy="198000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224" name="Picture 8" descr="https://spektrnews.in.ua/img/2016/06/339/33938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2132856"/>
                <a:ext cx="3202950" cy="198000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" name="Группа 2"/>
            <p:cNvGrpSpPr/>
            <p:nvPr/>
          </p:nvGrpSpPr>
          <p:grpSpPr>
            <a:xfrm>
              <a:off x="4283969" y="1902542"/>
              <a:ext cx="4392487" cy="4477054"/>
              <a:chOff x="4283969" y="1902542"/>
              <a:chExt cx="4392487" cy="4477054"/>
            </a:xfrm>
          </p:grpSpPr>
          <p:pic>
            <p:nvPicPr>
              <p:cNvPr id="9226" name="Picture 10" descr="http://www.medioteka.hr/portal/sadrzaj/skola/geografija/geo_put_istr_australija_ovce.jp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3826"/>
              <a:stretch/>
            </p:blipFill>
            <p:spPr bwMode="auto">
              <a:xfrm>
                <a:off x="4283969" y="1902542"/>
                <a:ext cx="4356749" cy="219600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228" name="Picture 12" descr="https://express-k.kz/upload/medialibrary/24a/24a1b6f48453a25fc021e4a1aabfa9ea.jp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4075340"/>
                <a:ext cx="4320480" cy="230425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8239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8048" y="332656"/>
            <a:ext cx="8308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Кооперирование</a:t>
            </a:r>
            <a:r>
              <a:rPr lang="ru-RU" sz="2400" b="1" dirty="0"/>
              <a:t> — форма разделения труда, при которой труд работников разных стран соединяется при производстве товаров и услуг. </a:t>
            </a:r>
          </a:p>
          <a:p>
            <a:pPr algn="just"/>
            <a:r>
              <a:rPr lang="ru-RU" sz="2400" b="1" dirty="0"/>
              <a:t>Отраслью мирового хозяйства, в которой кооперирование про­является наиболее ярко, является автомобилестроение. </a:t>
            </a:r>
          </a:p>
        </p:txBody>
      </p:sp>
      <p:pic>
        <p:nvPicPr>
          <p:cNvPr id="4098" name="Picture 2" descr="https://hdwallpapers8k.com/wp-content/uploads/mercedes_sls_amg_convertible-wallpaper-1920x1080-480x64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096344" cy="4128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.inforico.by/a/prodam-shiny-i-diski.--0512-1441311912907140-1-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32856"/>
            <a:ext cx="3096344" cy="231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1sprogress.ru/wp-content/uploads/2014/03/%D0%94%D0%B2%D0%B8%D0%B3%D0%B0%D1%82%D0%B5%D0%BB%D1%8C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4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.all-clipart.net/184448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08920"/>
            <a:ext cx="218206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27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64575" cy="973138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dirty="0"/>
              <a:t>Три стадии развития мировой экономики</a:t>
            </a:r>
            <a:r>
              <a:rPr lang="ru-RU" sz="3200" b="0" dirty="0"/>
              <a:t>.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786182" y="1268413"/>
            <a:ext cx="5106993" cy="338455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sz="2400" i="1" dirty="0"/>
              <a:t>Исторический  опыт  говорит  о  том, что в своем   развитии  человеческое  общество  проходит три последовательные стадии:</a:t>
            </a:r>
          </a:p>
          <a:p>
            <a:r>
              <a:rPr lang="ru-RU" sz="2400" i="1" dirty="0"/>
              <a:t>- </a:t>
            </a:r>
            <a:r>
              <a:rPr lang="ru-RU" sz="2400" i="1" dirty="0" err="1"/>
              <a:t>доиндустриальную</a:t>
            </a:r>
            <a:r>
              <a:rPr lang="ru-RU" sz="2400" i="1" dirty="0"/>
              <a:t> (аграрную);</a:t>
            </a:r>
          </a:p>
          <a:p>
            <a:r>
              <a:rPr lang="ru-RU" sz="2400" i="1" dirty="0"/>
              <a:t>- индустриальную;</a:t>
            </a:r>
          </a:p>
          <a:p>
            <a:r>
              <a:rPr lang="ru-RU" sz="2400" i="1" dirty="0"/>
              <a:t>- постиндустриальную.</a:t>
            </a:r>
          </a:p>
          <a:p>
            <a:pPr>
              <a:buFont typeface="Wingdings" pitchFamily="2" charset="2"/>
              <a:buNone/>
            </a:pPr>
            <a:endParaRPr lang="ru-RU" sz="2400" i="1" dirty="0"/>
          </a:p>
        </p:txBody>
      </p:sp>
      <p:pic>
        <p:nvPicPr>
          <p:cNvPr id="110596" name="Picture 4" descr="Стадии развития общества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lum bright="-10000" contrast="20000"/>
          </a:blip>
          <a:srcRect l="6819" t="1965" r="6819" b="2458"/>
          <a:stretch>
            <a:fillRect/>
          </a:stretch>
        </p:blipFill>
        <p:spPr>
          <a:xfrm>
            <a:off x="228600" y="1285860"/>
            <a:ext cx="2986077" cy="535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110597" name="Text Box 5" descr="Светлый диагональный 2"/>
          <p:cNvSpPr txBox="1">
            <a:spLocks noChangeArrowheads="1"/>
          </p:cNvSpPr>
          <p:nvPr/>
        </p:nvSpPr>
        <p:spPr bwMode="auto">
          <a:xfrm>
            <a:off x="3786182" y="4714884"/>
            <a:ext cx="5087109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>
                <a:latin typeface="Times New Roman" charset="0"/>
              </a:rPr>
              <a:t>АГРАРНАЯ СТРУКТУРА</a:t>
            </a:r>
          </a:p>
          <a:p>
            <a:pPr algn="ctr" eaLnBrk="0" hangingPunct="0"/>
            <a:r>
              <a:rPr lang="ru-RU" sz="1600" b="1" dirty="0">
                <a:latin typeface="Times New Roman" charset="0"/>
              </a:rPr>
              <a:t> ХОЗЯЙСТВА</a:t>
            </a:r>
          </a:p>
        </p:txBody>
      </p:sp>
      <p:sp>
        <p:nvSpPr>
          <p:cNvPr id="110598" name="Text Box 6" descr="Диагональный кирпич"/>
          <p:cNvSpPr txBox="1">
            <a:spLocks noChangeArrowheads="1"/>
          </p:cNvSpPr>
          <p:nvPr/>
        </p:nvSpPr>
        <p:spPr bwMode="auto">
          <a:xfrm>
            <a:off x="3786182" y="5429264"/>
            <a:ext cx="5068893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>
                <a:latin typeface="Times New Roman" charset="0"/>
              </a:rPr>
              <a:t>ИНДУСТРИАЛЬНАЯ СТРУКТУРА </a:t>
            </a:r>
          </a:p>
          <a:p>
            <a:pPr algn="ctr" eaLnBrk="0" hangingPunct="0"/>
            <a:r>
              <a:rPr lang="ru-RU" sz="1600" b="1" dirty="0">
                <a:latin typeface="Times New Roman" charset="0"/>
              </a:rPr>
              <a:t>ХОЗЯЙСТВА</a:t>
            </a:r>
          </a:p>
        </p:txBody>
      </p:sp>
      <p:sp>
        <p:nvSpPr>
          <p:cNvPr id="110599" name="Text Box 7" descr="Алмазная решетка (точечная)"/>
          <p:cNvSpPr txBox="1">
            <a:spLocks noChangeArrowheads="1"/>
          </p:cNvSpPr>
          <p:nvPr/>
        </p:nvSpPr>
        <p:spPr bwMode="auto">
          <a:xfrm>
            <a:off x="3786456" y="6165850"/>
            <a:ext cx="5062269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>
                <a:latin typeface="Times New Roman" charset="0"/>
              </a:rPr>
              <a:t>ПОСТИНДУСТРИАЛЬНАЯ СТРУКТУРА ХОЗЯЙСТВА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332656"/>
            <a:ext cx="84527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Например, разработка внешнего вида автомобиля осуществляется итальянскими дизайнерами, разработка двигателей и производство комплектующих деталей — немецкими инженерами. сборкой занимаются ра­бочие развивающихся стран (Бразилия, Турция, Мексика, Вьетнам) и стран с переходной экономикой (Польша, Венгрия).</a:t>
            </a:r>
          </a:p>
          <a:p>
            <a:pPr algn="just"/>
            <a:endParaRPr lang="ru-RU" sz="2400" b="1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95536" y="2636912"/>
            <a:ext cx="8266112" cy="3810000"/>
            <a:chOff x="395536" y="2636912"/>
            <a:chExt cx="8266112" cy="3810000"/>
          </a:xfrm>
        </p:grpSpPr>
        <p:pic>
          <p:nvPicPr>
            <p:cNvPr id="3074" name="Picture 2" descr="http://fotoham.ru/img/picture/Oct/12/44621a01136a256cf6b88a3167a7fd0c/mini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636912"/>
              <a:ext cx="2394684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http://www.chelny-izvest.ru/content/images/54c256a83decc142202231258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2636912"/>
              <a:ext cx="3657600" cy="381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http://imotor.su/uploads/2017-01/1485554067_Za-shiny-ne-po-sezonu-pre_2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66" t="35547"/>
            <a:stretch/>
          </p:blipFill>
          <p:spPr bwMode="auto">
            <a:xfrm>
              <a:off x="501445" y="4581128"/>
              <a:ext cx="4431230" cy="1800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10" descr="http://jeepdrive.ru/wp-content/uploads/2016/11/avto-motor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2867325"/>
              <a:ext cx="1962430" cy="1508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201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282575" y="128588"/>
          <a:ext cx="8591550" cy="674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Документ" r:id="rId3" imgW="5435590" imgH="4272357" progId="">
                  <p:embed/>
                </p:oleObj>
              </mc:Choice>
              <mc:Fallback>
                <p:oleObj name="Документ" r:id="rId3" imgW="5435590" imgH="427235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128588"/>
                        <a:ext cx="8591550" cy="6748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9C689A86-0475-4991-8618-9EF4F19F54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5"/>
          <a:stretch/>
        </p:blipFill>
        <p:spPr bwMode="auto">
          <a:xfrm>
            <a:off x="0" y="509045"/>
            <a:ext cx="9144000" cy="5839910"/>
          </a:xfrm>
          <a:prstGeom prst="rect">
            <a:avLst/>
          </a:prstGeom>
          <a:solidFill>
            <a:schemeClr val="bg1"/>
          </a:solidFill>
          <a:effectLst>
            <a:glow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9787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0" y="0"/>
            <a:ext cx="9144000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200"/>
              <a:t>Воздействие НТР на отраслевую структуру</a:t>
            </a:r>
          </a:p>
          <a:p>
            <a:pPr algn="ctr"/>
            <a:r>
              <a:rPr lang="ru-RU" sz="3200"/>
              <a:t> материального производства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1152525" y="1000108"/>
            <a:ext cx="7848600" cy="214314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5050">
                  <a:gamma/>
                  <a:shade val="27451"/>
                  <a:invGamma/>
                </a:srgbClr>
              </a:gs>
              <a:gs pos="50000">
                <a:srgbClr val="FF5050"/>
              </a:gs>
              <a:gs pos="100000">
                <a:srgbClr val="FF5050">
                  <a:gamma/>
                  <a:shade val="27451"/>
                  <a:invGamma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u="sng" dirty="0">
                <a:solidFill>
                  <a:srgbClr val="FFFFFF"/>
                </a:solidFill>
              </a:rPr>
              <a:t>В промышленности:</a:t>
            </a:r>
            <a:r>
              <a:rPr lang="ru-RU" sz="2800" dirty="0">
                <a:solidFill>
                  <a:srgbClr val="FFFFFF"/>
                </a:solidFill>
              </a:rPr>
              <a:t> </a:t>
            </a:r>
          </a:p>
          <a:p>
            <a:r>
              <a:rPr lang="ru-RU" sz="2800" dirty="0">
                <a:solidFill>
                  <a:srgbClr val="FFFFFF"/>
                </a:solidFill>
              </a:rPr>
              <a:t>выросла доля обрабатывающих отраслей, </a:t>
            </a:r>
          </a:p>
          <a:p>
            <a:r>
              <a:rPr lang="ru-RU" sz="2800" dirty="0">
                <a:solidFill>
                  <a:srgbClr val="FFFFFF"/>
                </a:solidFill>
              </a:rPr>
              <a:t>особенно отраслей </a:t>
            </a: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«авангардной тройки» </a:t>
            </a:r>
            <a:r>
              <a:rPr lang="ru-RU" sz="2800" dirty="0">
                <a:solidFill>
                  <a:srgbClr val="FFFFFF"/>
                </a:solidFill>
              </a:rPr>
              <a:t>-</a:t>
            </a:r>
          </a:p>
          <a:p>
            <a:r>
              <a:rPr lang="ru-RU" sz="2800" dirty="0">
                <a:solidFill>
                  <a:srgbClr val="FFFFFF"/>
                </a:solidFill>
              </a:rPr>
              <a:t> энергетики, машиностроения, химической </a:t>
            </a:r>
          </a:p>
          <a:p>
            <a:r>
              <a:rPr lang="ru-RU" sz="2800" dirty="0">
                <a:solidFill>
                  <a:srgbClr val="FFFFFF"/>
                </a:solidFill>
              </a:rPr>
              <a:t>промышленности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1714480" y="3286124"/>
            <a:ext cx="7205689" cy="14398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2800" u="sng" dirty="0">
                <a:solidFill>
                  <a:schemeClr val="tx1"/>
                </a:solidFill>
              </a:rPr>
              <a:t>В сельском хозяйстве:</a:t>
            </a:r>
          </a:p>
          <a:p>
            <a:r>
              <a:rPr lang="ru-RU" sz="2800" dirty="0">
                <a:solidFill>
                  <a:schemeClr val="tx1"/>
                </a:solidFill>
              </a:rPr>
              <a:t>изменения происходят медленнее. 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Возрастает доля животноводства.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1223962" y="5130799"/>
            <a:ext cx="7777194" cy="14684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2800" u="sng" dirty="0">
                <a:solidFill>
                  <a:srgbClr val="FFFFFF"/>
                </a:solidFill>
              </a:rPr>
              <a:t>В транспорте:</a:t>
            </a:r>
          </a:p>
          <a:p>
            <a:r>
              <a:rPr lang="ru-RU" sz="2800" dirty="0">
                <a:solidFill>
                  <a:srgbClr val="FFFFFF"/>
                </a:solidFill>
              </a:rPr>
              <a:t>уменьшается роль Ж/Д транспорта, возрастает </a:t>
            </a:r>
          </a:p>
          <a:p>
            <a:r>
              <a:rPr lang="ru-RU" sz="2800" dirty="0">
                <a:solidFill>
                  <a:srgbClr val="FFFFFF"/>
                </a:solidFill>
              </a:rPr>
              <a:t>доля автомобильного транспорта и воздушного</a:t>
            </a:r>
          </a:p>
        </p:txBody>
      </p:sp>
      <p:pic>
        <p:nvPicPr>
          <p:cNvPr id="7" name="Рисунок 6" descr="J0285360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1045385" cy="1289221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86124"/>
            <a:ext cx="15716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j0410885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57826"/>
            <a:ext cx="1252425" cy="1220847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измерить научно-технический потенциал страны?</a:t>
            </a:r>
          </a:p>
        </p:txBody>
      </p:sp>
      <p:sp>
        <p:nvSpPr>
          <p:cNvPr id="4" name="Овал 3"/>
          <p:cNvSpPr/>
          <p:nvPr/>
        </p:nvSpPr>
        <p:spPr>
          <a:xfrm>
            <a:off x="3250397" y="2900368"/>
            <a:ext cx="2571768" cy="16287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НТП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1560430"/>
            <a:ext cx="4572032" cy="51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на науку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43635" y="2289997"/>
            <a:ext cx="2571769" cy="1817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численность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научных работников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5286388"/>
            <a:ext cx="6429420" cy="157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Уровень развития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574" y="2167530"/>
            <a:ext cx="2768726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в международной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торговле научно-техническими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знаниями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4182623" y="2132978"/>
            <a:ext cx="645271" cy="724505"/>
          </a:xfrm>
          <a:prstGeom prst="downArrow">
            <a:avLst>
              <a:gd name="adj1" fmla="val 57701"/>
              <a:gd name="adj2" fmla="val 50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742794">
            <a:off x="2964665" y="2401001"/>
            <a:ext cx="824197" cy="56864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9563509">
            <a:off x="5324567" y="2423839"/>
            <a:ext cx="812599" cy="584937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4250529" y="4573443"/>
            <a:ext cx="642942" cy="601467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5572140"/>
            <a:ext cx="2428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7745BA8-461D-4D10-9C7C-1F461498CB3C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CCD15B-471A-4412-BDD9-06C27EEB0B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0" r="5113"/>
          <a:stretch/>
        </p:blipFill>
        <p:spPr>
          <a:xfrm>
            <a:off x="0" y="762000"/>
            <a:ext cx="9144000" cy="55824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9123F-C796-44CD-AD0B-878E12C09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9D4B5C4-9377-407A-8AD4-C1600241C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50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14348" y="0"/>
            <a:ext cx="784860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/>
              <a:t>Трехчленная модель мирового хозяйства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39750" y="1557338"/>
            <a:ext cx="17272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Центр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555875" y="1557338"/>
            <a:ext cx="3311525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Полупериферия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79388" y="2420938"/>
            <a:ext cx="2606662" cy="43396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u="sng" dirty="0"/>
              <a:t>25 стран Севера.      </a:t>
            </a:r>
            <a:r>
              <a:rPr lang="ru-RU" sz="2400" dirty="0"/>
              <a:t>Страны определяют мировой НТП и переход мировой экономики к </a:t>
            </a:r>
            <a:r>
              <a:rPr lang="ru-RU" sz="2400" dirty="0" err="1"/>
              <a:t>постиндустриаль-ной</a:t>
            </a:r>
            <a:r>
              <a:rPr lang="ru-RU" sz="2400" dirty="0"/>
              <a:t> стадии развития.</a:t>
            </a:r>
          </a:p>
          <a:p>
            <a:pPr algn="ctr">
              <a:spcBef>
                <a:spcPct val="50000"/>
              </a:spcBef>
            </a:pPr>
            <a:r>
              <a:rPr lang="ru-RU" sz="2400" dirty="0"/>
              <a:t> Пример – ЕС, США, Япония.  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2928926" y="2420938"/>
            <a:ext cx="3214709" cy="43396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ru-RU" sz="2400" dirty="0"/>
              <a:t>Страны, которые находятся на индустриальной стадии развития: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000" dirty="0"/>
              <a:t>НИС  Азии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000" dirty="0"/>
              <a:t>Страны ОПЕК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000" dirty="0"/>
              <a:t>«Продвинутые» страны Латинской Америки, Азии, Африки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000" dirty="0"/>
              <a:t> Страны с переходной экономикой.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6227763" y="2420938"/>
            <a:ext cx="2665412" cy="32316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 dirty="0"/>
              <a:t>Развивающиеся страны </a:t>
            </a:r>
          </a:p>
          <a:p>
            <a:pPr>
              <a:spcBef>
                <a:spcPct val="50000"/>
              </a:spcBef>
            </a:pPr>
            <a:r>
              <a:rPr lang="ru-RU" sz="2400" dirty="0"/>
              <a:t>с преобладанием аграрной экономики </a:t>
            </a:r>
            <a:r>
              <a:rPr lang="ru-RU" sz="2400" dirty="0" err="1"/>
              <a:t>продовольсвенно-сырьевой</a:t>
            </a:r>
            <a:r>
              <a:rPr lang="ru-RU" sz="2400" dirty="0"/>
              <a:t> специализации.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156325" y="1557338"/>
            <a:ext cx="2700338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Периферия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" name="Овал 2"/>
          <p:cNvSpPr/>
          <p:nvPr/>
        </p:nvSpPr>
        <p:spPr>
          <a:xfrm>
            <a:off x="2928938" y="1285875"/>
            <a:ext cx="1500187" cy="1357313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Европей-ский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85813" y="1214438"/>
            <a:ext cx="1428750" cy="1285875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Северо-Амери-канский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857875" y="3429000"/>
            <a:ext cx="1143000" cy="642938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НИСы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143500" y="2857500"/>
            <a:ext cx="1214438" cy="428625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Индия</a:t>
            </a:r>
          </a:p>
        </p:txBody>
      </p:sp>
      <p:sp>
        <p:nvSpPr>
          <p:cNvPr id="7" name="Овал 6"/>
          <p:cNvSpPr/>
          <p:nvPr/>
        </p:nvSpPr>
        <p:spPr>
          <a:xfrm>
            <a:off x="5357813" y="2000250"/>
            <a:ext cx="1285875" cy="642938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Китай</a:t>
            </a:r>
          </a:p>
        </p:txBody>
      </p:sp>
      <p:sp>
        <p:nvSpPr>
          <p:cNvPr id="8" name="Овал 7"/>
          <p:cNvSpPr/>
          <p:nvPr/>
        </p:nvSpPr>
        <p:spPr>
          <a:xfrm>
            <a:off x="6786563" y="2000250"/>
            <a:ext cx="1285875" cy="57150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Япония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5072063" y="857250"/>
            <a:ext cx="928687" cy="928688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СНГ</a:t>
            </a:r>
          </a:p>
        </p:txBody>
      </p:sp>
      <p:sp>
        <p:nvSpPr>
          <p:cNvPr id="10" name="Овал 9"/>
          <p:cNvSpPr/>
          <p:nvPr/>
        </p:nvSpPr>
        <p:spPr>
          <a:xfrm>
            <a:off x="4071938" y="2643188"/>
            <a:ext cx="928687" cy="928687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Ю-З</a:t>
            </a:r>
          </a:p>
          <a:p>
            <a:pPr algn="ctr">
              <a:defRPr/>
            </a:pPr>
            <a:r>
              <a:rPr lang="ru-RU" dirty="0"/>
              <a:t>Азия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1357313" y="3571875"/>
            <a:ext cx="1643062" cy="928688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Бразилия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6143625" y="4357688"/>
            <a:ext cx="1714500" cy="714375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Австралия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9D4CDE-EDAE-4B54-B81F-3B9EF6062C91}"/>
              </a:ext>
            </a:extLst>
          </p:cNvPr>
          <p:cNvSpPr/>
          <p:nvPr/>
        </p:nvSpPr>
        <p:spPr>
          <a:xfrm>
            <a:off x="7098286" y="3011805"/>
            <a:ext cx="1519677" cy="73866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1400" dirty="0"/>
              <a:t>Новые Индустриальные Страны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5B9A05B-2F1F-4769-9E7D-7EA1A36497F1}"/>
              </a:ext>
            </a:extLst>
          </p:cNvPr>
          <p:cNvSpPr/>
          <p:nvPr/>
        </p:nvSpPr>
        <p:spPr>
          <a:xfrm>
            <a:off x="1774424" y="6176210"/>
            <a:ext cx="5656861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ДЕСЯТИЧЛЕННАЯ МОДЕЛЬ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E46C3-5491-4107-94D0-D04DA0FEF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292433-639D-4764-BA3A-BB8A210FB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DB7A88-6E21-47B1-B7A1-59F06E792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90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Стадии развития общества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6819" t="36369" r="6819" b="2458"/>
          <a:stretch>
            <a:fillRect/>
          </a:stretch>
        </p:blipFill>
        <p:spPr bwMode="auto">
          <a:xfrm>
            <a:off x="179387" y="836712"/>
            <a:ext cx="3124200" cy="5765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D4EAA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3995738" y="981075"/>
            <a:ext cx="4995862" cy="3908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/>
            <a:r>
              <a:rPr lang="ru-RU" b="1" dirty="0">
                <a:latin typeface="Times New Roman" charset="0"/>
              </a:rPr>
              <a:t>  	</a:t>
            </a:r>
            <a:r>
              <a:rPr lang="ru-RU" sz="2000" dirty="0">
                <a:latin typeface="Calibri" pitchFamily="34" charset="0"/>
              </a:rPr>
              <a:t>При аграрной структуре хозяйства основным источником  материальных  благ является сельское хозяйство  и смежные с  ним отрасли (лесное хозяйство, охота,  рыболовство).</a:t>
            </a:r>
          </a:p>
          <a:p>
            <a:pPr eaLnBrk="0" hangingPunct="0"/>
            <a:r>
              <a:rPr lang="ru-RU" sz="2000" dirty="0">
                <a:latin typeface="Calibri" pitchFamily="34" charset="0"/>
              </a:rPr>
              <a:t>  	Такая структура  хозяйства преобладает  в  наименее  развитых  странах   Африки   и   Юго-Восточной Азии.</a:t>
            </a:r>
          </a:p>
          <a:p>
            <a:pPr eaLnBrk="0" hangingPunct="0"/>
            <a:r>
              <a:rPr lang="ru-RU" sz="2000" i="1" dirty="0">
                <a:latin typeface="Calibri" pitchFamily="34" charset="0"/>
              </a:rPr>
              <a:t>   	Например.  В  структуре  ВВП </a:t>
            </a:r>
            <a:r>
              <a:rPr lang="ru-RU" sz="2000" b="1" i="1" dirty="0">
                <a:solidFill>
                  <a:srgbClr val="FF0000"/>
                </a:solidFill>
                <a:latin typeface="Calibri" pitchFamily="34" charset="0"/>
              </a:rPr>
              <a:t>Сомали,  Танзании, Афганистана, Лаоса</a:t>
            </a:r>
            <a:r>
              <a:rPr lang="ru-RU" sz="2000" b="1" i="1" dirty="0">
                <a:latin typeface="Calibri" pitchFamily="34" charset="0"/>
              </a:rPr>
              <a:t> </a:t>
            </a:r>
            <a:r>
              <a:rPr lang="ru-RU" sz="2000" i="1" dirty="0">
                <a:latin typeface="Calibri" pitchFamily="34" charset="0"/>
              </a:rPr>
              <a:t>на долю сельского  хозяйства приходится более </a:t>
            </a:r>
            <a:r>
              <a:rPr lang="ru-RU" sz="2800" b="1" i="1" dirty="0">
                <a:solidFill>
                  <a:srgbClr val="FF0000"/>
                </a:solidFill>
                <a:latin typeface="Calibri" pitchFamily="34" charset="0"/>
              </a:rPr>
              <a:t>50%.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3924300" y="5229225"/>
            <a:ext cx="5040313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/>
            <a:r>
              <a:rPr lang="ru-RU" b="1" dirty="0">
                <a:solidFill>
                  <a:srgbClr val="660033"/>
                </a:solidFill>
                <a:latin typeface="Times New Roman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charset="0"/>
              </a:rPr>
              <a:t> СТРАНЫ</a:t>
            </a:r>
            <a:r>
              <a:rPr lang="ru-RU" b="1" dirty="0">
                <a:latin typeface="Times New Roman" charset="0"/>
              </a:rPr>
              <a:t>, ГДЕ ДОЛЯ ЗАНЯТОСТИ НАСЕ-</a:t>
            </a:r>
          </a:p>
          <a:p>
            <a:pPr eaLnBrk="0" hangingPunct="0"/>
            <a:r>
              <a:rPr lang="ru-RU" b="1" dirty="0">
                <a:latin typeface="Times New Roman" charset="0"/>
              </a:rPr>
              <a:t>ЛЕНИЯ В СЕЛЬСКОМ ХОЗЯЙСТВЕ БОЛЕЕ</a:t>
            </a:r>
          </a:p>
          <a:p>
            <a:pPr eaLnBrk="0" hangingPunct="0"/>
            <a:r>
              <a:rPr lang="ru-RU" sz="2400" b="1" dirty="0">
                <a:solidFill>
                  <a:srgbClr val="FF0000"/>
                </a:solidFill>
                <a:latin typeface="Times New Roman" charset="0"/>
              </a:rPr>
              <a:t>50%</a:t>
            </a:r>
            <a:r>
              <a:rPr lang="ru-RU" b="1" dirty="0">
                <a:latin typeface="Times New Roman" charset="0"/>
              </a:rPr>
              <a:t>,  НАЗЫВАЮТСЯ </a:t>
            </a:r>
            <a:r>
              <a:rPr lang="ru-RU" b="1" dirty="0">
                <a:solidFill>
                  <a:srgbClr val="FF0000"/>
                </a:solidFill>
                <a:latin typeface="Times New Roman" charset="0"/>
              </a:rPr>
              <a:t>АГРАРНЫЕ.</a:t>
            </a: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773832" y="0"/>
            <a:ext cx="7596336" cy="7651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b="1" dirty="0"/>
          </a:p>
          <a:p>
            <a:pPr algn="ctr" eaLnBrk="0" hangingPunct="0"/>
            <a:r>
              <a:rPr lang="ru-RU" sz="3200" dirty="0">
                <a:solidFill>
                  <a:schemeClr val="tx1"/>
                </a:solidFill>
              </a:rPr>
              <a:t>АГРАРНАЯ СТРУКТУРА ХОЗЯЙСТВА</a:t>
            </a:r>
          </a:p>
          <a:p>
            <a:pPr algn="ctr"/>
            <a:endParaRPr lang="ru-RU" sz="2400" dirty="0">
              <a:solidFill>
                <a:srgbClr val="E6F61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2571736" y="2928934"/>
            <a:ext cx="4046557" cy="1200329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b="1" dirty="0"/>
              <a:t> 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СТРАНЫ,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ГДЕ ДОЛЯ ЗАНЯТОСТИ НАСЕ-</a:t>
            </a:r>
          </a:p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ЛЕНИЯ В ПРОМЫШЛЕННОСТИ </a:t>
            </a:r>
          </a:p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БОЛЕЕ  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30%,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НАЗЫВАЮТ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ИНДУСТРИАЛЬНЫМИ.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142976" y="4929198"/>
            <a:ext cx="7000923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2400" dirty="0"/>
              <a:t>      Можно выделить группу стран с отчетливо  выраженной  индустриальной  структурой: </a:t>
            </a:r>
          </a:p>
          <a:p>
            <a:pPr algn="ctr" eaLnBrk="0" hangingPunct="0"/>
            <a:r>
              <a:rPr lang="ru-RU" sz="2400" dirty="0"/>
              <a:t>Это  некоторые страны  СНГ,   </a:t>
            </a:r>
          </a:p>
          <a:p>
            <a:pPr algn="ctr" eaLnBrk="0" hangingPunct="0"/>
            <a:r>
              <a:rPr lang="ru-RU" sz="2400" dirty="0"/>
              <a:t>Восточной   Европы, Китай, </a:t>
            </a:r>
          </a:p>
          <a:p>
            <a:pPr algn="ctr" eaLnBrk="0" hangingPunct="0"/>
            <a:r>
              <a:rPr lang="ru-RU" sz="2400" dirty="0"/>
              <a:t>нефтедобывающие страны Азии</a:t>
            </a:r>
          </a:p>
        </p:txBody>
      </p:sp>
      <p:sp>
        <p:nvSpPr>
          <p:cNvPr id="112650" name="AutoShape 10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ru-RU" sz="3200" b="1" dirty="0"/>
          </a:p>
          <a:p>
            <a:pPr algn="ctr" eaLnBrk="0" hangingPunct="0"/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ИНДУСТРИАЛЬНАЯ СТРУКТУРА ХОЗЯЙСТВА</a:t>
            </a:r>
          </a:p>
          <a:p>
            <a:pPr algn="ctr"/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714356"/>
            <a:ext cx="4071966" cy="19288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 После промышленных переворотов второй половины Х</a:t>
            </a:r>
            <a:r>
              <a:rPr lang="en-US" sz="2000" dirty="0"/>
              <a:t>VIII</a:t>
            </a:r>
            <a:r>
              <a:rPr lang="ru-RU" sz="2000" dirty="0"/>
              <a:t> - первой половины </a:t>
            </a:r>
            <a:r>
              <a:rPr lang="en-US" sz="2000" dirty="0"/>
              <a:t>XIX </a:t>
            </a:r>
            <a:r>
              <a:rPr lang="ru-RU" sz="2000" dirty="0"/>
              <a:t> веков  в  странах  Европы  и  США  сложилась </a:t>
            </a:r>
            <a:r>
              <a:rPr lang="ru-RU" sz="2000" b="1" u="sng" dirty="0"/>
              <a:t> индустриальная  структура </a:t>
            </a:r>
            <a:r>
              <a:rPr lang="ru-RU" sz="2000" dirty="0"/>
              <a:t>хозяйства.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357686" y="1500174"/>
            <a:ext cx="1285884" cy="285752"/>
          </a:xfrm>
          <a:prstGeom prst="rightArrow">
            <a:avLst/>
          </a:prstGeom>
          <a:solidFill>
            <a:srgbClr val="FFFF00"/>
          </a:solidFill>
          <a:ln>
            <a:solidFill>
              <a:srgbClr val="D4EAA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43570" y="714356"/>
            <a:ext cx="3286148" cy="185738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неё характерно преобладание </a:t>
            </a:r>
            <a:r>
              <a:rPr lang="ru-RU" sz="24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промышленного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производства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357686" y="4143380"/>
            <a:ext cx="357190" cy="785818"/>
          </a:xfrm>
          <a:prstGeom prst="downArrow">
            <a:avLst/>
          </a:prstGeom>
          <a:solidFill>
            <a:srgbClr val="FFFF00"/>
          </a:solidFill>
          <a:ln>
            <a:solidFill>
              <a:srgbClr val="D4EAA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J0149481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2857496"/>
            <a:ext cx="1857388" cy="1887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71810"/>
            <a:ext cx="1838325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AutoShape 4"/>
          <p:cNvSpPr>
            <a:spLocks noChangeArrowheads="1"/>
          </p:cNvSpPr>
          <p:nvPr/>
        </p:nvSpPr>
        <p:spPr bwMode="auto">
          <a:xfrm>
            <a:off x="0" y="0"/>
            <a:ext cx="9144000" cy="836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5E9EFF"/>
              </a:gs>
              <a:gs pos="100000">
                <a:srgbClr val="5E9E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0" hangingPunct="0"/>
            <a:r>
              <a:rPr lang="ru-RU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ПОСТИНДУСТРИАЛЬНАЯ СТРУКТУРА ХОЗЯЙСТВА</a:t>
            </a:r>
          </a:p>
          <a:p>
            <a:pPr algn="ctr"/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122886" name="AutoShape 6"/>
          <p:cNvSpPr>
            <a:spLocks noChangeArrowheads="1"/>
          </p:cNvSpPr>
          <p:nvPr/>
        </p:nvSpPr>
        <p:spPr bwMode="auto">
          <a:xfrm>
            <a:off x="0" y="1000108"/>
            <a:ext cx="4103687" cy="590538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Начало формирования</a:t>
            </a:r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5435600" y="981075"/>
            <a:ext cx="3457575" cy="733413"/>
          </a:xfrm>
          <a:prstGeom prst="snip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Вторая  половина  ХХ  века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 под влиянием НТР</a:t>
            </a:r>
          </a:p>
        </p:txBody>
      </p:sp>
      <p:sp>
        <p:nvSpPr>
          <p:cNvPr id="122893" name="AutoShape 13"/>
          <p:cNvSpPr>
            <a:spLocks noChangeArrowheads="1"/>
          </p:cNvSpPr>
          <p:nvPr/>
        </p:nvSpPr>
        <p:spPr bwMode="auto">
          <a:xfrm>
            <a:off x="0" y="1928803"/>
            <a:ext cx="4096319" cy="13573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99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2800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сфере экономики-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переход от производства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товаров к производству  услуг</a:t>
            </a:r>
          </a:p>
          <a:p>
            <a:pPr algn="ctr"/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2894" name="AutoShape 14"/>
          <p:cNvSpPr>
            <a:spLocks noChangeArrowheads="1"/>
          </p:cNvSpPr>
          <p:nvPr/>
        </p:nvSpPr>
        <p:spPr bwMode="auto">
          <a:xfrm>
            <a:off x="0" y="3500438"/>
            <a:ext cx="3419475" cy="1857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99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сфере науки – </a:t>
            </a:r>
          </a:p>
          <a:p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рациональное сочетание</a:t>
            </a:r>
          </a:p>
          <a:p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фундаментальных и </a:t>
            </a:r>
          </a:p>
          <a:p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прикладных исследований</a:t>
            </a:r>
          </a:p>
          <a:p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развития наукоёмких</a:t>
            </a:r>
          </a:p>
          <a:p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производств</a:t>
            </a:r>
          </a:p>
        </p:txBody>
      </p:sp>
      <p:sp>
        <p:nvSpPr>
          <p:cNvPr id="122895" name="AutoShape 15"/>
          <p:cNvSpPr>
            <a:spLocks noChangeArrowheads="1"/>
          </p:cNvSpPr>
          <p:nvPr/>
        </p:nvSpPr>
        <p:spPr bwMode="auto">
          <a:xfrm>
            <a:off x="2771775" y="5445125"/>
            <a:ext cx="4032250" cy="14128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99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сфере экологии </a:t>
            </a:r>
            <a:r>
              <a:rPr lang="ru-RU" sz="20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</a:p>
          <a:p>
            <a:pPr algn="ctr"/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установление надёжного</a:t>
            </a:r>
          </a:p>
          <a:p>
            <a:pPr algn="ctr"/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контроля за вмешательством</a:t>
            </a:r>
          </a:p>
          <a:p>
            <a:pPr algn="ctr"/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человека в окружающую среду</a:t>
            </a:r>
          </a:p>
        </p:txBody>
      </p:sp>
      <p:sp>
        <p:nvSpPr>
          <p:cNvPr id="122896" name="AutoShape 16"/>
          <p:cNvSpPr>
            <a:spLocks noChangeArrowheads="1"/>
          </p:cNvSpPr>
          <p:nvPr/>
        </p:nvSpPr>
        <p:spPr bwMode="auto">
          <a:xfrm>
            <a:off x="6011863" y="3500438"/>
            <a:ext cx="3132137" cy="1857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99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сфере управления</a:t>
            </a: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</a:p>
          <a:p>
            <a:pPr algn="ctr"/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принятие решений на</a:t>
            </a:r>
          </a:p>
          <a:p>
            <a:pPr algn="ctr"/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основе новейшей </a:t>
            </a:r>
            <a:r>
              <a:rPr lang="ru-RU" sz="2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инфор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</a:p>
          <a:p>
            <a:pPr algn="ctr"/>
            <a:r>
              <a:rPr lang="ru-RU" sz="2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мационной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техники и</a:t>
            </a:r>
          </a:p>
          <a:p>
            <a:pPr algn="ctr"/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технологии</a:t>
            </a:r>
          </a:p>
        </p:txBody>
      </p:sp>
      <p:sp>
        <p:nvSpPr>
          <p:cNvPr id="122897" name="AutoShape 17"/>
          <p:cNvSpPr>
            <a:spLocks noChangeArrowheads="1"/>
          </p:cNvSpPr>
          <p:nvPr/>
        </p:nvSpPr>
        <p:spPr bwMode="auto">
          <a:xfrm>
            <a:off x="5097263" y="1928803"/>
            <a:ext cx="4046737" cy="13573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99FF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ru-RU" sz="2400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сфере занятости –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Преобладание работников</a:t>
            </a:r>
          </a:p>
          <a:p>
            <a:pPr algn="ctr"/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умственного труда</a:t>
            </a:r>
          </a:p>
          <a:p>
            <a:pPr algn="ctr"/>
            <a:endParaRPr lang="ru-RU" sz="2400" dirty="0"/>
          </a:p>
        </p:txBody>
      </p:sp>
      <p:pic>
        <p:nvPicPr>
          <p:cNvPr id="122909" name="Picture 29" descr="j03610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489575"/>
            <a:ext cx="1368425" cy="1368425"/>
          </a:xfrm>
          <a:prstGeom prst="rect">
            <a:avLst/>
          </a:prstGeom>
          <a:noFill/>
        </p:spPr>
      </p:pic>
      <p:pic>
        <p:nvPicPr>
          <p:cNvPr id="122910" name="Picture 30" descr="j01953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572140"/>
            <a:ext cx="1119167" cy="1142269"/>
          </a:xfrm>
          <a:prstGeom prst="rect">
            <a:avLst/>
          </a:prstGeom>
          <a:noFill/>
        </p:spPr>
      </p:pic>
      <p:sp>
        <p:nvSpPr>
          <p:cNvPr id="19" name="Стрелка вправо 18"/>
          <p:cNvSpPr/>
          <p:nvPr/>
        </p:nvSpPr>
        <p:spPr>
          <a:xfrm>
            <a:off x="4143372" y="1214422"/>
            <a:ext cx="1285884" cy="14287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643570" y="4286256"/>
            <a:ext cx="428628" cy="21431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800000">
            <a:off x="3428992" y="4214818"/>
            <a:ext cx="571504" cy="21431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572000" y="4714884"/>
            <a:ext cx="285752" cy="78581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rot="2062909">
            <a:off x="4900935" y="3188432"/>
            <a:ext cx="258733" cy="929516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 rot="19251311">
            <a:off x="4130524" y="3161491"/>
            <a:ext cx="240010" cy="949937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891" name="AutoShape 11"/>
          <p:cNvSpPr>
            <a:spLocks noChangeArrowheads="1"/>
          </p:cNvSpPr>
          <p:nvPr/>
        </p:nvSpPr>
        <p:spPr bwMode="auto">
          <a:xfrm>
            <a:off x="4000496" y="3929066"/>
            <a:ext cx="1643074" cy="7921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Признаки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190490" y="305771"/>
            <a:ext cx="86868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3200" dirty="0">
                <a:solidFill>
                  <a:schemeClr val="tx1"/>
                </a:solidFill>
              </a:rPr>
              <a:t>ТРИ СЕКТОРА МИРОВОГО ХОЗЯЙСТВА.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190490" y="1647698"/>
            <a:ext cx="2286016" cy="644525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ПЕРВИЧНЫЙ</a:t>
            </a:r>
          </a:p>
          <a:p>
            <a:pPr algn="ctr" eaLnBrk="0" hangingPunct="0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СЕКТОР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275856" y="1634585"/>
            <a:ext cx="2318607" cy="646331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b="1" dirty="0"/>
              <a:t>ВТОРИЧНЫЙ </a:t>
            </a:r>
          </a:p>
          <a:p>
            <a:pPr algn="ctr" eaLnBrk="0" hangingPunct="0"/>
            <a:r>
              <a:rPr lang="ru-RU" b="1" dirty="0"/>
              <a:t>СЕКТОР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6182999" y="1646796"/>
            <a:ext cx="264320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b="1" dirty="0"/>
              <a:t>ТРЕТИЧНЫЙ </a:t>
            </a:r>
          </a:p>
          <a:p>
            <a:pPr algn="ctr" eaLnBrk="0" hangingPunct="0"/>
            <a:r>
              <a:rPr lang="ru-RU" b="1" dirty="0"/>
              <a:t>СЕКТОР</a:t>
            </a:r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166697" y="3307539"/>
            <a:ext cx="2305050" cy="668338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/>
              <a:t>Добывающая </a:t>
            </a:r>
          </a:p>
          <a:p>
            <a:pPr algn="ctr" eaLnBrk="0" hangingPunct="0"/>
            <a:r>
              <a:rPr lang="ru-RU" sz="2000" b="1" dirty="0"/>
              <a:t>промышленность</a:t>
            </a:r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166697" y="2461153"/>
            <a:ext cx="2305050" cy="617538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>
                <a:solidFill>
                  <a:schemeClr val="bg1"/>
                </a:solidFill>
              </a:rPr>
              <a:t>Сельское и лесное </a:t>
            </a:r>
          </a:p>
          <a:p>
            <a:pPr algn="ctr" eaLnBrk="0" hangingPunct="0"/>
            <a:r>
              <a:rPr lang="ru-RU" sz="2000" b="1" dirty="0">
                <a:solidFill>
                  <a:schemeClr val="bg1"/>
                </a:solidFill>
              </a:rPr>
              <a:t>хозяйство</a:t>
            </a: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157126" y="4107639"/>
            <a:ext cx="2305050" cy="647700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>
                <a:solidFill>
                  <a:schemeClr val="bg1"/>
                </a:solidFill>
              </a:rPr>
              <a:t>Охота и </a:t>
            </a:r>
          </a:p>
          <a:p>
            <a:pPr algn="ctr" eaLnBrk="0" hangingPunct="0"/>
            <a:r>
              <a:rPr lang="ru-RU" sz="2000" b="1" dirty="0">
                <a:solidFill>
                  <a:schemeClr val="bg1"/>
                </a:solidFill>
              </a:rPr>
              <a:t>рыболовство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3275856" y="2466434"/>
            <a:ext cx="2311400" cy="64928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r>
              <a:rPr lang="ru-RU" sz="2000" b="1" dirty="0"/>
              <a:t>Обрабатывающая</a:t>
            </a:r>
          </a:p>
          <a:p>
            <a:pPr eaLnBrk="0" hangingPunct="0"/>
            <a:r>
              <a:rPr lang="ru-RU" sz="2000" b="1" dirty="0"/>
              <a:t> </a:t>
            </a:r>
            <a:r>
              <a:rPr lang="ru-RU" sz="2000" b="1" dirty="0" err="1"/>
              <a:t>промышлен</a:t>
            </a:r>
            <a:r>
              <a:rPr lang="ru-RU" sz="2000" b="1" dirty="0"/>
              <a:t>.</a:t>
            </a:r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3275856" y="3252252"/>
            <a:ext cx="2303462" cy="642942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/>
              <a:t>Строительство</a:t>
            </a:r>
          </a:p>
        </p:txBody>
      </p:sp>
      <p:sp>
        <p:nvSpPr>
          <p:cNvPr id="115724" name="Rectangle 12"/>
          <p:cNvSpPr>
            <a:spLocks noChangeArrowheads="1"/>
          </p:cNvSpPr>
          <p:nvPr/>
        </p:nvSpPr>
        <p:spPr bwMode="auto">
          <a:xfrm>
            <a:off x="6001808" y="2503362"/>
            <a:ext cx="3005594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/>
            <a:r>
              <a:rPr lang="ru-RU" sz="2000" dirty="0"/>
              <a:t>Пассажирский транспорт</a:t>
            </a:r>
          </a:p>
        </p:txBody>
      </p:sp>
      <p:sp>
        <p:nvSpPr>
          <p:cNvPr id="115725" name="Rectangle 13"/>
          <p:cNvSpPr>
            <a:spLocks noChangeArrowheads="1"/>
          </p:cNvSpPr>
          <p:nvPr/>
        </p:nvSpPr>
        <p:spPr bwMode="auto">
          <a:xfrm>
            <a:off x="6001808" y="2960562"/>
            <a:ext cx="3005594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Торговля</a:t>
            </a:r>
          </a:p>
        </p:txBody>
      </p:sp>
      <p:sp>
        <p:nvSpPr>
          <p:cNvPr id="115726" name="Rectangle 14"/>
          <p:cNvSpPr>
            <a:spLocks noChangeArrowheads="1"/>
          </p:cNvSpPr>
          <p:nvPr/>
        </p:nvSpPr>
        <p:spPr bwMode="auto">
          <a:xfrm>
            <a:off x="6001808" y="3417762"/>
            <a:ext cx="3005594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/>
            <a:r>
              <a:rPr lang="ru-RU" sz="2000" dirty="0"/>
              <a:t>Финансовая деятельность </a:t>
            </a:r>
          </a:p>
        </p:txBody>
      </p:sp>
      <p:sp>
        <p:nvSpPr>
          <p:cNvPr id="115727" name="Rectangle 15"/>
          <p:cNvSpPr>
            <a:spLocks noChangeArrowheads="1"/>
          </p:cNvSpPr>
          <p:nvPr/>
        </p:nvSpPr>
        <p:spPr bwMode="auto">
          <a:xfrm>
            <a:off x="6001808" y="3874962"/>
            <a:ext cx="3005594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Наука и образование</a:t>
            </a:r>
          </a:p>
        </p:txBody>
      </p:sp>
      <p:sp>
        <p:nvSpPr>
          <p:cNvPr id="115728" name="Rectangle 16"/>
          <p:cNvSpPr>
            <a:spLocks noChangeArrowheads="1"/>
          </p:cNvSpPr>
          <p:nvPr/>
        </p:nvSpPr>
        <p:spPr bwMode="auto">
          <a:xfrm>
            <a:off x="6001807" y="4332162"/>
            <a:ext cx="3005593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Здравоохранение</a:t>
            </a:r>
          </a:p>
        </p:txBody>
      </p:sp>
      <p:sp>
        <p:nvSpPr>
          <p:cNvPr id="115729" name="Rectangle 17"/>
          <p:cNvSpPr>
            <a:spLocks noChangeArrowheads="1"/>
          </p:cNvSpPr>
          <p:nvPr/>
        </p:nvSpPr>
        <p:spPr bwMode="auto">
          <a:xfrm>
            <a:off x="6001808" y="4789362"/>
            <a:ext cx="3005592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Культура</a:t>
            </a:r>
          </a:p>
        </p:txBody>
      </p:sp>
      <p:sp>
        <p:nvSpPr>
          <p:cNvPr id="115730" name="Rectangle 18"/>
          <p:cNvSpPr>
            <a:spLocks noChangeArrowheads="1"/>
          </p:cNvSpPr>
          <p:nvPr/>
        </p:nvSpPr>
        <p:spPr bwMode="auto">
          <a:xfrm>
            <a:off x="6001808" y="5246562"/>
            <a:ext cx="3005592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Управление</a:t>
            </a:r>
          </a:p>
        </p:txBody>
      </p:sp>
      <p:sp>
        <p:nvSpPr>
          <p:cNvPr id="115731" name="Rectangle 19"/>
          <p:cNvSpPr>
            <a:spLocks noChangeArrowheads="1"/>
          </p:cNvSpPr>
          <p:nvPr/>
        </p:nvSpPr>
        <p:spPr bwMode="auto">
          <a:xfrm>
            <a:off x="6001808" y="5703762"/>
            <a:ext cx="3005592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/>
              <a:t>Разнообразные услуги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260648"/>
            <a:ext cx="82089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e-BY" sz="2400" b="1" dirty="0"/>
              <a:t> </a:t>
            </a:r>
          </a:p>
          <a:p>
            <a:pPr lvl="0" algn="ctr"/>
            <a:r>
              <a:rPr lang="be-BY" sz="3200" b="1" dirty="0"/>
              <a:t>   </a:t>
            </a:r>
            <a:r>
              <a:rPr lang="be-BY" sz="3200" b="1" dirty="0">
                <a:solidFill>
                  <a:srgbClr val="002060"/>
                </a:solidFill>
              </a:rPr>
              <a:t>Международное географическое разделение труда  </a:t>
            </a:r>
          </a:p>
          <a:p>
            <a:pPr lvl="0" algn="ctr"/>
            <a:r>
              <a:rPr lang="be-BY" sz="3200" b="1" dirty="0">
                <a:solidFill>
                  <a:srgbClr val="FF0000"/>
                </a:solidFill>
              </a:rPr>
              <a:t>– </a:t>
            </a:r>
            <a:r>
              <a:rPr lang="be-BY" sz="3200" b="1" i="1" dirty="0">
                <a:solidFill>
                  <a:srgbClr val="FF0000"/>
                </a:solidFill>
              </a:rPr>
              <a:t>это </a:t>
            </a:r>
            <a:r>
              <a:rPr lang="ru-RU" sz="3200" b="1" i="1" dirty="0">
                <a:solidFill>
                  <a:srgbClr val="FF0000"/>
                </a:solidFill>
              </a:rPr>
              <a:t>движущая сила, </a:t>
            </a:r>
          </a:p>
          <a:p>
            <a:pPr lvl="0" algn="ctr"/>
            <a:r>
              <a:rPr lang="ru-RU" sz="3200" b="1" i="1" dirty="0">
                <a:solidFill>
                  <a:srgbClr val="FF0000"/>
                </a:solidFill>
              </a:rPr>
              <a:t>«душа» мирового хозяйства.</a:t>
            </a:r>
          </a:p>
          <a:p>
            <a:pPr lvl="0"/>
            <a:endParaRPr lang="ru-RU" sz="2400" b="1" i="1" dirty="0"/>
          </a:p>
          <a:p>
            <a:pPr lvl="0"/>
            <a:r>
              <a:rPr lang="be-BY" sz="2800" b="1" dirty="0"/>
              <a:t>                                                           </a:t>
            </a:r>
            <a:r>
              <a:rPr lang="be-BY" sz="2600" b="1" dirty="0"/>
              <a:t>Н. Н. Баранский</a:t>
            </a:r>
            <a:endParaRPr lang="be-BY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627784" y="4221088"/>
            <a:ext cx="5976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Николай Николаевич </a:t>
            </a:r>
            <a:r>
              <a:rPr lang="ru-RU" sz="2000" b="1" dirty="0" err="1"/>
              <a:t>Баранский</a:t>
            </a:r>
            <a:r>
              <a:rPr lang="ru-RU" sz="2000" b="1" dirty="0"/>
              <a:t> - самый крупный и разносторонний советский географ, заложивший основы экономической географии, создатель первого учебника по экономической географии для средней школы и первого учебника по экономической картографии. </a:t>
            </a:r>
            <a:endParaRPr lang="be-BY" sz="2000" b="1" dirty="0"/>
          </a:p>
        </p:txBody>
      </p:sp>
      <p:pic>
        <p:nvPicPr>
          <p:cNvPr id="11266" name="Picture 2" descr="http://player.myshared.ru/5/417401/slides/slid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2" t="18738" r="34815" b="11994"/>
          <a:stretch/>
        </p:blipFill>
        <p:spPr bwMode="auto">
          <a:xfrm>
            <a:off x="539552" y="3645024"/>
            <a:ext cx="1983967" cy="2522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20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404664"/>
            <a:ext cx="82809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В основе современного мирового хозяйства лежит </a:t>
            </a:r>
            <a:r>
              <a:rPr lang="ru-RU" sz="2400" b="1" u="sng" dirty="0">
                <a:solidFill>
                  <a:srgbClr val="C00000"/>
                </a:solidFill>
              </a:rPr>
              <a:t>международное географическое разделение труда</a:t>
            </a:r>
            <a:r>
              <a:rPr lang="ru-RU" sz="2400" b="1" u="sng" dirty="0"/>
              <a:t> </a:t>
            </a:r>
            <a:r>
              <a:rPr lang="ru-RU" sz="2400" b="1" dirty="0"/>
              <a:t>(</a:t>
            </a:r>
            <a:r>
              <a:rPr lang="ru-RU" sz="2400" b="1" dirty="0">
                <a:solidFill>
                  <a:srgbClr val="FF0000"/>
                </a:solidFill>
              </a:rPr>
              <a:t>МГРТ</a:t>
            </a:r>
            <a:r>
              <a:rPr lang="ru-RU" sz="2400" b="1" dirty="0"/>
              <a:t>).</a:t>
            </a:r>
          </a:p>
          <a:p>
            <a:pPr algn="just"/>
            <a:endParaRPr lang="ru-RU" sz="1000" b="1" dirty="0">
              <a:solidFill>
                <a:srgbClr val="C00000"/>
              </a:solidFill>
            </a:endParaRPr>
          </a:p>
        </p:txBody>
      </p:sp>
      <p:pic>
        <p:nvPicPr>
          <p:cNvPr id="1034" name="Picture 10" descr="http://znakka4estva.ru/uploads/category_items/sources/c2a891626f578ab68bead19f56f090f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256" b="53134"/>
          <a:stretch/>
        </p:blipFill>
        <p:spPr bwMode="auto">
          <a:xfrm>
            <a:off x="441512" y="3717032"/>
            <a:ext cx="8304279" cy="223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znakka4estva.ru/uploads/category_items/sources/c2a891626f578ab68bead19f56f090f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34" t="58690" r="73718" b="6615"/>
          <a:stretch/>
        </p:blipFill>
        <p:spPr bwMode="auto">
          <a:xfrm>
            <a:off x="683568" y="1556792"/>
            <a:ext cx="1696066" cy="178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1484784"/>
            <a:ext cx="54726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МГРТ</a:t>
            </a:r>
            <a:r>
              <a:rPr lang="ru-RU" sz="2400" b="1" dirty="0"/>
              <a:t> – разделение труда между странами, специализация их производства на определенных видах продукции, которыми они обмениваются</a:t>
            </a:r>
            <a:r>
              <a:rPr lang="ru-RU" b="1" dirty="0"/>
              <a:t>.</a:t>
            </a:r>
            <a:endParaRPr lang="be-BY" b="1" dirty="0"/>
          </a:p>
          <a:p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392262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9780" y="332656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solidFill>
                  <a:srgbClr val="C00000"/>
                </a:solidFill>
              </a:rPr>
              <a:t>Условия возникновения МГРТ:</a:t>
            </a:r>
          </a:p>
          <a:p>
            <a:pPr marL="457200" indent="-457200" algn="just">
              <a:buAutoNum type="arabicPeriod"/>
            </a:pPr>
            <a:r>
              <a:rPr lang="ru-RU" sz="2400" b="1" dirty="0"/>
              <a:t>Существование стран, обладающих определёнными преимуществами в производстве некоторого товара и способных  производить его в больших количествах.</a:t>
            </a:r>
          </a:p>
          <a:p>
            <a:pPr marL="457200" indent="-457200" algn="just">
              <a:buAutoNum type="arabicPeriod"/>
            </a:pPr>
            <a:r>
              <a:rPr lang="ru-RU" sz="2400" b="1" dirty="0"/>
              <a:t>Существование стран, нуждающихся в этом товаре и не производящей его на своей территории.</a:t>
            </a:r>
          </a:p>
          <a:p>
            <a:pPr marL="457200" indent="-457200" algn="just">
              <a:buAutoNum type="arabicPeriod"/>
            </a:pPr>
            <a:r>
              <a:rPr lang="ru-RU" sz="2400" b="1" dirty="0"/>
              <a:t>Доставка товара к месту продажи выгодна для страны-изготовителя.</a:t>
            </a:r>
          </a:p>
          <a:p>
            <a:pPr marL="457200" indent="-457200" algn="just">
              <a:buAutoNum type="arabicPeriod"/>
            </a:pPr>
            <a:endParaRPr lang="ru-RU" sz="2400" b="1" dirty="0"/>
          </a:p>
        </p:txBody>
      </p:sp>
      <p:pic>
        <p:nvPicPr>
          <p:cNvPr id="16388" name="Picture 4" descr="http://i.vsekommentarii.com/pic/2017/04/28/big-33-130-41_main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23"/>
          <a:stretch/>
        </p:blipFill>
        <p:spPr bwMode="auto">
          <a:xfrm flipH="1">
            <a:off x="380788" y="3386488"/>
            <a:ext cx="419944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www.volynki.ru/assets/files/2014/11/5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8"/>
          <a:stretch/>
        </p:blipFill>
        <p:spPr bwMode="auto">
          <a:xfrm flipH="1">
            <a:off x="4531745" y="3428999"/>
            <a:ext cx="4288727" cy="30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28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1001</Words>
  <Application>Microsoft Office PowerPoint</Application>
  <PresentationFormat>Экран (4:3)</PresentationFormat>
  <Paragraphs>196</Paragraphs>
  <Slides>29</Slides>
  <Notes>0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Times New Roman</vt:lpstr>
      <vt:lpstr>Wingdings</vt:lpstr>
      <vt:lpstr>Тема Office</vt:lpstr>
      <vt:lpstr>Документ</vt:lpstr>
      <vt:lpstr>Презентация PowerPoint</vt:lpstr>
      <vt:lpstr>Три стадии развития мировой экономики.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измерить научно-технический потенциал страны?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Валентиновна</dc:creator>
  <cp:lastModifiedBy>1</cp:lastModifiedBy>
  <cp:revision>19</cp:revision>
  <dcterms:created xsi:type="dcterms:W3CDTF">2009-03-09T20:27:28Z</dcterms:created>
  <dcterms:modified xsi:type="dcterms:W3CDTF">2023-12-14T06:16:45Z</dcterms:modified>
</cp:coreProperties>
</file>