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1"/>
  </p:notesMasterIdLst>
  <p:sldIdLst>
    <p:sldId id="256" r:id="rId2"/>
    <p:sldId id="257" r:id="rId3"/>
    <p:sldId id="281" r:id="rId4"/>
    <p:sldId id="277" r:id="rId5"/>
    <p:sldId id="278" r:id="rId6"/>
    <p:sldId id="275" r:id="rId7"/>
    <p:sldId id="280" r:id="rId8"/>
    <p:sldId id="268" r:id="rId9"/>
    <p:sldId id="259" r:id="rId10"/>
    <p:sldId id="260" r:id="rId11"/>
    <p:sldId id="261" r:id="rId12"/>
    <p:sldId id="262" r:id="rId13"/>
    <p:sldId id="264" r:id="rId14"/>
    <p:sldId id="265" r:id="rId15"/>
    <p:sldId id="266" r:id="rId16"/>
    <p:sldId id="267" r:id="rId17"/>
    <p:sldId id="269" r:id="rId18"/>
    <p:sldId id="271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60"/>
  </p:normalViewPr>
  <p:slideViewPr>
    <p:cSldViewPr>
      <p:cViewPr>
        <p:scale>
          <a:sx n="71" d="100"/>
          <a:sy n="71" d="100"/>
        </p:scale>
        <p:origin x="-1786" y="-3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C5ED8-7B3A-472F-B87C-7ECD599B5957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1DC45-649D-4A11-9C96-03227D545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1DC45-649D-4A11-9C96-03227D5457F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BA5AE8-3F71-42E5-8925-4E8900E047C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1DF025-AA03-44C5-8513-ABD2B196D01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jpe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</a:rPr>
              <a:t>Конкурсное задание «Методический семинар»</a:t>
            </a:r>
            <a:endParaRPr lang="ru-RU" sz="2400" b="1" dirty="0">
              <a:solidFill>
                <a:srgbClr val="FF0000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42910" y="1428736"/>
            <a:ext cx="8138864" cy="59628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latin typeface="PT Astra Serif" pitchFamily="18" charset="-52"/>
                <a:ea typeface="PT Astra Serif" pitchFamily="18" charset="-52"/>
              </a:rPr>
              <a:t>Куаншкалиева</a:t>
            </a:r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 Анастасия Анатольевна</a:t>
            </a:r>
            <a:endParaRPr lang="ru-RU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578" y="2143117"/>
            <a:ext cx="2755560" cy="3714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3275856" y="2438400"/>
            <a:ext cx="5410944" cy="315084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PT Astra Serif" pitchFamily="18" charset="-52"/>
                <a:ea typeface="PT Astra Serif" pitchFamily="18" charset="-52"/>
              </a:rPr>
              <a:t> МБОУ «СОШ№11 с.Золотое»</a:t>
            </a:r>
          </a:p>
          <a:p>
            <a:r>
              <a:rPr lang="ru-RU" sz="2000" dirty="0" smtClean="0">
                <a:latin typeface="PT Astra Serif" pitchFamily="18" charset="-52"/>
                <a:ea typeface="PT Astra Serif" pitchFamily="18" charset="-52"/>
              </a:rPr>
              <a:t> Образование СГТУ,  2016г. </a:t>
            </a:r>
          </a:p>
          <a:p>
            <a:r>
              <a:rPr lang="ru-RU" sz="2000" dirty="0" smtClean="0">
                <a:latin typeface="PT Astra Serif" pitchFamily="18" charset="-52"/>
                <a:ea typeface="PT Astra Serif" pitchFamily="18" charset="-52"/>
              </a:rPr>
              <a:t>Учитель физики</a:t>
            </a:r>
          </a:p>
          <a:p>
            <a:r>
              <a:rPr lang="ru-RU" sz="2000" dirty="0" smtClean="0">
                <a:latin typeface="PT Astra Serif" pitchFamily="18" charset="-52"/>
                <a:ea typeface="PT Astra Serif" pitchFamily="18" charset="-52"/>
              </a:rPr>
              <a:t>Педагогический стаж - 4 года</a:t>
            </a:r>
          </a:p>
          <a:p>
            <a:r>
              <a:rPr lang="ru-RU" sz="2000" dirty="0" smtClean="0">
                <a:latin typeface="PT Astra Serif" pitchFamily="18" charset="-52"/>
                <a:ea typeface="PT Astra Serif" pitchFamily="18" charset="-52"/>
              </a:rPr>
              <a:t>Педагогическое кредо: </a:t>
            </a:r>
          </a:p>
          <a:p>
            <a:pPr>
              <a:buNone/>
            </a:pPr>
            <a:r>
              <a:rPr lang="ru-RU" sz="2000" i="1" dirty="0" smtClean="0">
                <a:latin typeface="PT Astra Serif" pitchFamily="18" charset="-52"/>
                <a:ea typeface="PT Astra Serif" pitchFamily="18" charset="-52"/>
              </a:rPr>
              <a:t>«Любить детей, ценить коллег. И главное в моей работе – Я – педагог! Я – человек!»</a:t>
            </a:r>
          </a:p>
          <a:p>
            <a:endParaRPr lang="ru-RU" sz="1400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исследовательской</a:t>
            </a:r>
            <a: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dirty="0" smtClean="0">
                <a:solidFill>
                  <a:prstClr val="black"/>
                </a:solidFill>
              </a:rPr>
              <a:t/>
            </a:r>
            <a:br>
              <a:rPr lang="ru-RU" dirty="0" smtClean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видеть проблемы, </a:t>
            </a:r>
          </a:p>
          <a:p>
            <a:pPr lvl="0"/>
            <a:r>
              <a:rPr lang="ru-RU" dirty="0" smtClean="0"/>
              <a:t>вырабатывать гипотезы, </a:t>
            </a:r>
          </a:p>
          <a:p>
            <a:pPr lvl="0"/>
            <a:r>
              <a:rPr lang="ru-RU" dirty="0" smtClean="0"/>
              <a:t>наблюдать, </a:t>
            </a:r>
          </a:p>
          <a:p>
            <a:pPr lvl="0"/>
            <a:r>
              <a:rPr lang="ru-RU" dirty="0" smtClean="0"/>
              <a:t>проводить эксперименты, </a:t>
            </a:r>
          </a:p>
          <a:p>
            <a:pPr lvl="0"/>
            <a:r>
              <a:rPr lang="ru-RU" dirty="0" smtClean="0"/>
              <a:t>оценивать результаты, </a:t>
            </a:r>
          </a:p>
          <a:p>
            <a:pPr lvl="0"/>
            <a:r>
              <a:rPr lang="ru-RU" dirty="0" smtClean="0"/>
              <a:t>давать определения понятиям, </a:t>
            </a:r>
          </a:p>
          <a:p>
            <a:pPr lvl="0"/>
            <a:r>
              <a:rPr lang="ru-RU" dirty="0" smtClean="0"/>
              <a:t>делать выводы 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Принципы исследовательской деятельности.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3200" b="1" dirty="0" smtClean="0">
              <a:ln w="11430" cmpd="sng">
                <a:noFill/>
                <a:prstDash val="solid"/>
                <a:miter lim="800000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 w="11430" cmpd="sng">
                  <a:noFill/>
                  <a:prstDash val="solid"/>
                  <a:miter lim="800000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Самостоятельности</a:t>
            </a:r>
          </a:p>
          <a:p>
            <a:pPr lvl="0"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Доступности</a:t>
            </a:r>
          </a:p>
          <a:p>
            <a:pPr lvl="0"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Естественности</a:t>
            </a:r>
          </a:p>
          <a:p>
            <a:pPr lvl="0"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Наглядности</a:t>
            </a:r>
          </a:p>
          <a:p>
            <a:pPr lvl="0"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Осмысленности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Calibri" pitchFamily="34" charset="0"/>
              </a:rPr>
              <a:t>Принцип самодеятельности.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более широкая свобода мыслительной деятельности,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появление новых </a:t>
            </a:r>
          </a:p>
          <a:p>
            <a:pPr marL="361950" indent="-36195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     планов и замыслов, которые конкретизируются и воплощаются в новые исследования</a:t>
            </a:r>
          </a:p>
          <a:p>
            <a:endParaRPr lang="ru-RU" dirty="0"/>
          </a:p>
        </p:txBody>
      </p:sp>
      <p:pic>
        <p:nvPicPr>
          <p:cNvPr id="6" name="Содержимое 4" descr="167454981482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474177" y="2806743"/>
            <a:ext cx="4320480" cy="268467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доступности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z="2800" dirty="0" smtClean="0">
              <a:latin typeface="Times New Roman" pitchFamily="18" charset="0"/>
              <a:cs typeface="Arial" charset="0"/>
            </a:endParaRPr>
          </a:p>
          <a:p>
            <a:endParaRPr lang="ru-RU" sz="2800" dirty="0" smtClean="0">
              <a:latin typeface="Times New Roman" pitchFamily="18" charset="0"/>
              <a:cs typeface="Arial" charset="0"/>
            </a:endParaRPr>
          </a:p>
          <a:p>
            <a:r>
              <a:rPr lang="ru-RU" sz="2800" dirty="0" smtClean="0">
                <a:latin typeface="Times New Roman" pitchFamily="18" charset="0"/>
                <a:cs typeface="Arial" charset="0"/>
              </a:rPr>
              <a:t>Тема должна быть интересной, реально выполнимой, обучающийся сможет    исследовать ее самостоятельно</a:t>
            </a:r>
            <a:endParaRPr lang="ru-RU" sz="2800" dirty="0" smtClean="0">
              <a:latin typeface="Arial" charset="0"/>
              <a:cs typeface="Arial" charset="0"/>
            </a:endParaRPr>
          </a:p>
          <a:p>
            <a:endParaRPr lang="ru-RU" dirty="0"/>
          </a:p>
        </p:txBody>
      </p:sp>
      <p:pic>
        <p:nvPicPr>
          <p:cNvPr id="6" name="Содержимое 5" descr="167463091803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естественности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исследования не должна быть надуманной и навязанной учителем. Она должна быть интересной и настоящей, а значит, реально выполнимой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" name="Содержимое 5" descr="167463091807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648200" y="2623344"/>
            <a:ext cx="4038600" cy="30289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ru-RU" dirty="0" smtClean="0">
                <a:ln w="11430" cmpd="sng">
                  <a:solidFill>
                    <a:srgbClr val="000076"/>
                  </a:solidFill>
                  <a:prstDash val="solid"/>
                  <a:miter lim="800000"/>
                </a:ln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наглядности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Цель исследования, задачи, проблема,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гипотеза  исследования – плод раздумий обучающегося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  <a:cs typeface="Arial" charset="0"/>
            </a:endParaRPr>
          </a:p>
          <a:p>
            <a:endParaRPr lang="ru-RU" dirty="0"/>
          </a:p>
        </p:txBody>
      </p:sp>
      <p:pic>
        <p:nvPicPr>
          <p:cNvPr id="5" name="Содержимое 4" descr="2oXmfdEeJwU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66290" y="2636912"/>
            <a:ext cx="4020509" cy="301538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осмысленности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осмысления исследования дает осознанность выполняемого действия 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 формирует умение совершать логические умственные операции, способность переносить полученные знания в новую ситуацию.</a:t>
            </a:r>
          </a:p>
          <a:p>
            <a:endParaRPr lang="ru-RU" dirty="0"/>
          </a:p>
        </p:txBody>
      </p:sp>
      <p:pic>
        <p:nvPicPr>
          <p:cNvPr id="5" name="Содержимое 4" descr="slide-1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25316"/>
            <a:ext cx="4038600" cy="302500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Результаты образовательной деятельности.</a:t>
            </a:r>
            <a:endParaRPr lang="ru-RU" dirty="0"/>
          </a:p>
        </p:txBody>
      </p:sp>
      <p:pic>
        <p:nvPicPr>
          <p:cNvPr id="12" name="Содержимое 11" descr="167467068267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786794" y="2414006"/>
            <a:ext cx="1858444" cy="1152128"/>
          </a:xfrm>
        </p:spPr>
      </p:pic>
      <p:pic>
        <p:nvPicPr>
          <p:cNvPr id="10" name="Содержимое 9" descr="167467068266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2060848"/>
            <a:ext cx="1394551" cy="1868165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12455" t="5201" r="8552" b="1178"/>
          <a:stretch>
            <a:fillRect/>
          </a:stretch>
        </p:blipFill>
        <p:spPr bwMode="auto">
          <a:xfrm rot="10800000" flipV="1">
            <a:off x="971600" y="4221088"/>
            <a:ext cx="194421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ASUS\Desktop\16746706827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6508146" y="2356951"/>
            <a:ext cx="1814644" cy="1222439"/>
          </a:xfrm>
          <a:prstGeom prst="rect">
            <a:avLst/>
          </a:prstGeom>
          <a:noFill/>
        </p:spPr>
      </p:pic>
      <p:pic>
        <p:nvPicPr>
          <p:cNvPr id="1029" name="Picture 5" descr="C:\Users\ASUS\Desktop\1674670682758.jpg"/>
          <p:cNvPicPr>
            <a:picLocks noChangeAspect="1" noChangeArrowheads="1"/>
          </p:cNvPicPr>
          <p:nvPr/>
        </p:nvPicPr>
        <p:blipFill>
          <a:blip r:embed="rId6" cstate="print"/>
          <a:srcRect l="7455" t="5556" r="9255"/>
          <a:stretch>
            <a:fillRect/>
          </a:stretch>
        </p:blipFill>
        <p:spPr bwMode="auto">
          <a:xfrm rot="10800000">
            <a:off x="3779912" y="4293096"/>
            <a:ext cx="2016224" cy="1269476"/>
          </a:xfrm>
          <a:prstGeom prst="rect">
            <a:avLst/>
          </a:prstGeom>
          <a:noFill/>
        </p:spPr>
      </p:pic>
      <p:pic>
        <p:nvPicPr>
          <p:cNvPr id="1030" name="Picture 6" descr="C:\Users\ASUS\Desktop\1674670682742.jpg"/>
          <p:cNvPicPr>
            <a:picLocks noChangeAspect="1" noChangeArrowheads="1"/>
          </p:cNvPicPr>
          <p:nvPr/>
        </p:nvPicPr>
        <p:blipFill>
          <a:blip r:embed="rId7" cstate="print"/>
          <a:srcRect l="13513" t="6607" r="16216" b="6907"/>
          <a:stretch>
            <a:fillRect/>
          </a:stretch>
        </p:blipFill>
        <p:spPr bwMode="auto">
          <a:xfrm rot="10800000">
            <a:off x="6228185" y="4221088"/>
            <a:ext cx="1872207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профессиональной</a:t>
            </a:r>
            <a:b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деятельности.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836712"/>
            <a:ext cx="3443274" cy="564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u="heavy" spc="-20" dirty="0" smtClean="0">
                <a:solidFill>
                  <a:srgbClr val="D73D2C"/>
                </a:solidFill>
                <a:uFill>
                  <a:solidFill>
                    <a:srgbClr val="D73D2C"/>
                  </a:solidFill>
                </a:uFill>
              </a:rPr>
              <a:t>Литература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2700" marR="31750">
              <a:lnSpc>
                <a:spcPct val="100000"/>
              </a:lnSpc>
              <a:spcBef>
                <a:spcPts val="100"/>
              </a:spcBef>
              <a:buSzPct val="94444"/>
              <a:buFont typeface="Arial MT"/>
              <a:buChar char="•"/>
              <a:tabLst>
                <a:tab pos="9398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Федеральный </a:t>
            </a:r>
            <a:r>
              <a:rPr lang="ru-RU" sz="2800" dirty="0" smtClean="0">
                <a:latin typeface="Times New Roman"/>
                <a:cs typeface="Times New Roman"/>
              </a:rPr>
              <a:t>государственный </a:t>
            </a:r>
            <a:r>
              <a:rPr lang="ru-RU" sz="2800" spc="-5" dirty="0" smtClean="0">
                <a:latin typeface="Times New Roman"/>
                <a:cs typeface="Times New Roman"/>
              </a:rPr>
              <a:t>образовательный </a:t>
            </a:r>
            <a:r>
              <a:rPr lang="ru-RU" sz="2800" dirty="0" smtClean="0">
                <a:latin typeface="Times New Roman"/>
                <a:cs typeface="Times New Roman"/>
              </a:rPr>
              <a:t>стандарт основного общего 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образования. </a:t>
            </a:r>
            <a:r>
              <a:rPr lang="ru-RU" sz="2800" spc="-5" dirty="0" smtClean="0">
                <a:latin typeface="Times New Roman"/>
                <a:cs typeface="Times New Roman"/>
              </a:rPr>
              <a:t>Стандарты </a:t>
            </a:r>
            <a:r>
              <a:rPr lang="ru-RU" sz="2800" dirty="0" smtClean="0">
                <a:latin typeface="Times New Roman"/>
                <a:cs typeface="Times New Roman"/>
              </a:rPr>
              <a:t>второго </a:t>
            </a:r>
            <a:r>
              <a:rPr lang="ru-RU" sz="2800" spc="-5" dirty="0" smtClean="0">
                <a:latin typeface="Times New Roman"/>
                <a:cs typeface="Times New Roman"/>
              </a:rPr>
              <a:t>поколения под </a:t>
            </a:r>
            <a:r>
              <a:rPr lang="ru-RU" sz="2800" dirty="0" smtClean="0">
                <a:latin typeface="Times New Roman"/>
                <a:cs typeface="Times New Roman"/>
              </a:rPr>
              <a:t>ред. </a:t>
            </a:r>
            <a:r>
              <a:rPr lang="ru-RU" sz="2800" spc="-5" dirty="0" smtClean="0">
                <a:latin typeface="Times New Roman"/>
                <a:cs typeface="Times New Roman"/>
              </a:rPr>
              <a:t>Гончарова Н. </a:t>
            </a:r>
            <a:r>
              <a:rPr lang="ru-RU" sz="2800" dirty="0" smtClean="0">
                <a:latin typeface="Times New Roman"/>
                <a:cs typeface="Times New Roman"/>
              </a:rPr>
              <a:t>В., </a:t>
            </a:r>
            <a:r>
              <a:rPr lang="ru-RU" sz="2800" spc="-5" dirty="0" smtClean="0">
                <a:latin typeface="Times New Roman"/>
                <a:cs typeface="Times New Roman"/>
              </a:rPr>
              <a:t>Абрамян Г. </a:t>
            </a:r>
            <a:r>
              <a:rPr lang="ru-RU" sz="2800" spc="-434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С.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–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М.,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«Просвещение»,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2017 г.</a:t>
            </a:r>
          </a:p>
          <a:p>
            <a:pPr marL="12700" marR="5080">
              <a:lnSpc>
                <a:spcPct val="100000"/>
              </a:lnSpc>
              <a:buSzPct val="94444"/>
              <a:buFont typeface="Arial MT"/>
              <a:buChar char="•"/>
              <a:tabLst>
                <a:tab pos="9398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Формирование </a:t>
            </a:r>
            <a:r>
              <a:rPr lang="ru-RU" sz="2800" spc="-5" dirty="0" smtClean="0">
                <a:latin typeface="Times New Roman"/>
                <a:cs typeface="Times New Roman"/>
              </a:rPr>
              <a:t>универсальных </a:t>
            </a:r>
            <a:r>
              <a:rPr lang="ru-RU" sz="2800" dirty="0" smtClean="0">
                <a:latin typeface="Times New Roman"/>
                <a:cs typeface="Times New Roman"/>
              </a:rPr>
              <a:t>учебных </a:t>
            </a:r>
            <a:r>
              <a:rPr lang="ru-RU" sz="2800" spc="-5" dirty="0" smtClean="0">
                <a:latin typeface="Times New Roman"/>
                <a:cs typeface="Times New Roman"/>
              </a:rPr>
              <a:t>действий </a:t>
            </a:r>
            <a:r>
              <a:rPr lang="ru-RU" sz="2800" dirty="0" smtClean="0">
                <a:latin typeface="Times New Roman"/>
                <a:cs typeface="Times New Roman"/>
              </a:rPr>
              <a:t>в основной школе: от </a:t>
            </a:r>
            <a:r>
              <a:rPr lang="ru-RU" sz="2800" spc="-5" dirty="0" smtClean="0">
                <a:latin typeface="Times New Roman"/>
                <a:cs typeface="Times New Roman"/>
              </a:rPr>
              <a:t>действия </a:t>
            </a:r>
            <a:r>
              <a:rPr lang="ru-RU" sz="2800" spc="-434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к мысли. Система </a:t>
            </a:r>
            <a:r>
              <a:rPr lang="ru-RU" sz="2800" spc="-5" dirty="0" smtClean="0">
                <a:latin typeface="Times New Roman"/>
                <a:cs typeface="Times New Roman"/>
              </a:rPr>
              <a:t>заданий: пособие для учителя/А.Г. </a:t>
            </a:r>
            <a:r>
              <a:rPr lang="ru-RU" sz="2800" spc="-5" dirty="0" err="1" smtClean="0">
                <a:latin typeface="Times New Roman"/>
                <a:cs typeface="Times New Roman"/>
              </a:rPr>
              <a:t>Асмолов</a:t>
            </a:r>
            <a:r>
              <a:rPr lang="ru-RU" sz="2800" spc="-5" dirty="0" smtClean="0">
                <a:latin typeface="Times New Roman"/>
                <a:cs typeface="Times New Roman"/>
              </a:rPr>
              <a:t>, </a:t>
            </a:r>
            <a:r>
              <a:rPr lang="ru-RU" sz="2800" dirty="0" smtClean="0">
                <a:latin typeface="Times New Roman"/>
                <a:cs typeface="Times New Roman"/>
              </a:rPr>
              <a:t>Г.В. </a:t>
            </a:r>
            <a:r>
              <a:rPr lang="ru-RU" sz="2800" dirty="0" err="1" smtClean="0">
                <a:latin typeface="Times New Roman"/>
                <a:cs typeface="Times New Roman"/>
              </a:rPr>
              <a:t>Бурменская</a:t>
            </a:r>
            <a:r>
              <a:rPr lang="ru-RU" sz="2800" dirty="0" smtClean="0">
                <a:latin typeface="Times New Roman"/>
                <a:cs typeface="Times New Roman"/>
              </a:rPr>
              <a:t>, 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И. А.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Володарская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</a:t>
            </a:r>
            <a:r>
              <a:rPr lang="ru-RU" sz="2800" spc="-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др.]</a:t>
            </a:r>
            <a:r>
              <a:rPr lang="ru-RU" sz="2800" spc="-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; </a:t>
            </a:r>
            <a:r>
              <a:rPr lang="ru-RU" sz="2800" spc="-5" dirty="0" smtClean="0">
                <a:latin typeface="Times New Roman"/>
                <a:cs typeface="Times New Roman"/>
              </a:rPr>
              <a:t>под</a:t>
            </a:r>
            <a:r>
              <a:rPr lang="ru-RU" sz="2800" dirty="0" smtClean="0">
                <a:latin typeface="Times New Roman"/>
                <a:cs typeface="Times New Roman"/>
              </a:rPr>
              <a:t> ред.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А.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Г.</a:t>
            </a:r>
            <a:r>
              <a:rPr lang="ru-RU" sz="2800" spc="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latin typeface="Times New Roman"/>
                <a:cs typeface="Times New Roman"/>
              </a:rPr>
              <a:t>Асмолова</a:t>
            </a:r>
            <a:r>
              <a:rPr lang="ru-RU" sz="2800" spc="-5" dirty="0" smtClean="0">
                <a:latin typeface="Times New Roman"/>
                <a:cs typeface="Times New Roman"/>
              </a:rPr>
              <a:t>.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-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М.:</a:t>
            </a:r>
            <a:r>
              <a:rPr lang="ru-RU" sz="2800" spc="1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Просвещение,</a:t>
            </a:r>
            <a:r>
              <a:rPr lang="ru-RU" sz="2800" spc="43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2013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г.</a:t>
            </a:r>
          </a:p>
          <a:p>
            <a:pPr marL="12700" marR="35560">
              <a:lnSpc>
                <a:spcPct val="100000"/>
              </a:lnSpc>
              <a:buSzPct val="94444"/>
              <a:buFont typeface="Arial MT"/>
              <a:buChar char="•"/>
              <a:tabLst>
                <a:tab pos="9398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Ланина</a:t>
            </a:r>
            <a:r>
              <a:rPr lang="ru-RU" sz="2800" spc="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И.Я.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Не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spc="-20" dirty="0" smtClean="0">
                <a:latin typeface="Times New Roman"/>
                <a:cs typeface="Times New Roman"/>
              </a:rPr>
              <a:t>уроком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единым: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Развитие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5" dirty="0" smtClean="0">
                <a:latin typeface="Times New Roman"/>
                <a:cs typeface="Times New Roman"/>
              </a:rPr>
              <a:t>интереса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к</a:t>
            </a:r>
            <a:r>
              <a:rPr lang="ru-RU" sz="2800" spc="20" dirty="0" smtClean="0">
                <a:latin typeface="Times New Roman"/>
                <a:cs typeface="Times New Roman"/>
              </a:rPr>
              <a:t> </a:t>
            </a:r>
            <a:r>
              <a:rPr lang="ru-RU" sz="2800" spc="-15" dirty="0" smtClean="0">
                <a:latin typeface="Times New Roman"/>
                <a:cs typeface="Times New Roman"/>
              </a:rPr>
              <a:t>физике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-</a:t>
            </a:r>
            <a:r>
              <a:rPr lang="ru-RU" sz="2800" spc="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М.:</a:t>
            </a:r>
            <a:r>
              <a:rPr lang="ru-RU" sz="2800" dirty="0" smtClean="0">
                <a:latin typeface="Times New Roman"/>
                <a:cs typeface="Times New Roman"/>
              </a:rPr>
              <a:t> Просвещение, </a:t>
            </a:r>
            <a:r>
              <a:rPr lang="ru-RU" sz="2800" spc="-434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1991</a:t>
            </a:r>
          </a:p>
          <a:p>
            <a:pPr marL="93345" indent="-81280">
              <a:lnSpc>
                <a:spcPct val="100000"/>
              </a:lnSpc>
              <a:spcBef>
                <a:spcPts val="5"/>
              </a:spcBef>
              <a:buSzPct val="94444"/>
              <a:buFont typeface="Arial MT"/>
              <a:buChar char="•"/>
              <a:tabLst>
                <a:tab pos="93980" algn="l"/>
              </a:tabLst>
            </a:pPr>
            <a:r>
              <a:rPr lang="ru-RU" sz="2800" spc="-5" dirty="0" err="1" smtClean="0">
                <a:latin typeface="Times New Roman"/>
                <a:cs typeface="Times New Roman"/>
              </a:rPr>
              <a:t>Плигин</a:t>
            </a:r>
            <a:r>
              <a:rPr lang="ru-RU" sz="2800" spc="-5" dirty="0" smtClean="0">
                <a:latin typeface="Times New Roman"/>
                <a:cs typeface="Times New Roman"/>
              </a:rPr>
              <a:t> А.А. </a:t>
            </a:r>
            <a:r>
              <a:rPr lang="ru-RU" sz="2800" spc="-10" dirty="0" smtClean="0">
                <a:latin typeface="Times New Roman"/>
                <a:cs typeface="Times New Roman"/>
              </a:rPr>
              <a:t>Познавательные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стратегии</a:t>
            </a:r>
            <a:r>
              <a:rPr lang="ru-RU" sz="2800" spc="-40" dirty="0" smtClean="0">
                <a:latin typeface="Times New Roman"/>
                <a:cs typeface="Times New Roman"/>
              </a:rPr>
              <a:t> </a:t>
            </a:r>
            <a:r>
              <a:rPr lang="ru-RU" sz="2800" spc="-15" dirty="0" err="1" smtClean="0">
                <a:latin typeface="Times New Roman"/>
                <a:cs typeface="Times New Roman"/>
              </a:rPr>
              <a:t>школьников.-М</a:t>
            </a:r>
            <a:r>
              <a:rPr lang="ru-RU" sz="2800" spc="-15" dirty="0" smtClean="0">
                <a:latin typeface="Times New Roman"/>
                <a:cs typeface="Times New Roman"/>
              </a:rPr>
              <a:t>.: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spc="-25" dirty="0" smtClean="0">
                <a:latin typeface="Times New Roman"/>
                <a:cs typeface="Times New Roman"/>
              </a:rPr>
              <a:t>Твои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книги, 2012.</a:t>
            </a:r>
          </a:p>
          <a:p>
            <a:pPr marL="93345" indent="-81280">
              <a:lnSpc>
                <a:spcPct val="100000"/>
              </a:lnSpc>
              <a:buSzPct val="94444"/>
              <a:buFont typeface="Arial MT"/>
              <a:buChar char="•"/>
              <a:tabLst>
                <a:tab pos="93980" algn="l"/>
              </a:tabLst>
            </a:pPr>
            <a:r>
              <a:rPr lang="ru-RU" sz="2800" dirty="0" err="1" smtClean="0">
                <a:latin typeface="Times New Roman"/>
                <a:cs typeface="Times New Roman"/>
              </a:rPr>
              <a:t>Даутова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О.Б.</a:t>
            </a:r>
            <a:r>
              <a:rPr lang="ru-RU" sz="2800" spc="1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Современные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педагогические </a:t>
            </a:r>
            <a:r>
              <a:rPr lang="ru-RU" sz="2800" dirty="0" err="1" smtClean="0">
                <a:latin typeface="Times New Roman"/>
                <a:cs typeface="Times New Roman"/>
              </a:rPr>
              <a:t>технологии.-СПб</a:t>
            </a:r>
            <a:r>
              <a:rPr lang="ru-RU" sz="2800" dirty="0" smtClean="0">
                <a:latin typeface="Times New Roman"/>
                <a:cs typeface="Times New Roman"/>
              </a:rPr>
              <a:t>.: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КАРО,</a:t>
            </a:r>
            <a:r>
              <a:rPr lang="ru-RU" sz="2800" spc="1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2013.</a:t>
            </a:r>
          </a:p>
          <a:p>
            <a:pPr marL="93345" indent="-81280">
              <a:lnSpc>
                <a:spcPct val="100000"/>
              </a:lnSpc>
              <a:buSzPct val="94444"/>
              <a:buFont typeface="Arial MT"/>
              <a:buChar char="•"/>
              <a:tabLst>
                <a:tab pos="9398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Фадеева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А.А. Физика.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Планируемые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результаты.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Система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заданий.</a:t>
            </a:r>
            <a:r>
              <a:rPr lang="ru-RU" sz="2800" spc="3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–</a:t>
            </a:r>
            <a:r>
              <a:rPr lang="ru-RU" sz="2800" spc="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М.:</a:t>
            </a:r>
          </a:p>
          <a:p>
            <a:pPr marL="12700">
              <a:lnSpc>
                <a:spcPct val="100000"/>
              </a:lnSpc>
            </a:pPr>
            <a:r>
              <a:rPr lang="ru-RU" sz="2800" spc="-5" dirty="0" smtClean="0">
                <a:latin typeface="Times New Roman"/>
                <a:cs typeface="Times New Roman"/>
              </a:rPr>
              <a:t>Просвещение,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2014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0352" y="857232"/>
            <a:ext cx="7772400" cy="182196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2540" algn="ctr">
              <a:spcBef>
                <a:spcPts val="95"/>
              </a:spcBef>
            </a:pPr>
            <a:r>
              <a:rPr lang="ru-RU" sz="4000" dirty="0" smtClean="0">
                <a:ln w="11430" cmpd="sng">
                  <a:solidFill>
                    <a:srgbClr val="000099"/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 системно -  </a:t>
            </a:r>
            <a:r>
              <a:rPr lang="ru-RU" sz="4000" dirty="0" err="1" smtClean="0">
                <a:ln w="11430" cmpd="sng">
                  <a:solidFill>
                    <a:srgbClr val="000099"/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деятельностного</a:t>
            </a:r>
            <a:r>
              <a:rPr lang="ru-RU" sz="4000" dirty="0" smtClean="0">
                <a:ln w="11430" cmpd="sng">
                  <a:solidFill>
                    <a:srgbClr val="000099"/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подхода на уроках физики</a:t>
            </a:r>
            <a:r>
              <a:rPr lang="ru-RU" sz="3200" dirty="0" smtClean="0">
                <a:ln w="11430" cmpd="sng">
                  <a:solidFill>
                    <a:srgbClr val="000099"/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115616" y="3140968"/>
            <a:ext cx="7379097" cy="2448272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b="1" i="1" spc="-10" dirty="0" smtClean="0">
                <a:latin typeface="Times New Roman"/>
                <a:cs typeface="Times New Roman"/>
              </a:rPr>
              <a:t>Скажи</a:t>
            </a:r>
            <a:r>
              <a:rPr lang="ru-RU" b="1" i="1" spc="-15" dirty="0" smtClean="0">
                <a:latin typeface="Times New Roman"/>
                <a:cs typeface="Times New Roman"/>
              </a:rPr>
              <a:t> </a:t>
            </a:r>
            <a:r>
              <a:rPr lang="ru-RU" b="1" i="1" spc="-5" dirty="0" smtClean="0">
                <a:latin typeface="Times New Roman"/>
                <a:cs typeface="Times New Roman"/>
              </a:rPr>
              <a:t>мне</a:t>
            </a:r>
            <a:r>
              <a:rPr lang="ru-RU" b="1" i="1" spc="-15" dirty="0" smtClean="0"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cs typeface="Times New Roman"/>
              </a:rPr>
              <a:t>—</a:t>
            </a:r>
            <a:r>
              <a:rPr lang="ru-RU" b="1" i="1" spc="-10" dirty="0" smtClean="0"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cs typeface="Times New Roman"/>
              </a:rPr>
              <a:t>и</a:t>
            </a:r>
            <a:r>
              <a:rPr lang="ru-RU" b="1" i="1" spc="-15" dirty="0" smtClean="0"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cs typeface="Times New Roman"/>
              </a:rPr>
              <a:t>я</a:t>
            </a:r>
            <a:r>
              <a:rPr lang="ru-RU" b="1" i="1" spc="-20" dirty="0" smtClean="0">
                <a:latin typeface="Times New Roman"/>
                <a:cs typeface="Times New Roman"/>
              </a:rPr>
              <a:t> </a:t>
            </a:r>
            <a:r>
              <a:rPr lang="ru-RU" b="1" i="1" spc="-25" dirty="0" smtClean="0">
                <a:latin typeface="Times New Roman"/>
                <a:cs typeface="Times New Roman"/>
              </a:rPr>
              <a:t>забуду.</a:t>
            </a:r>
            <a:endParaRPr lang="ru-RU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b="1" i="1" spc="-10" dirty="0" smtClean="0">
                <a:latin typeface="Times New Roman"/>
                <a:cs typeface="Times New Roman"/>
              </a:rPr>
              <a:t>Покажи</a:t>
            </a:r>
            <a:r>
              <a:rPr lang="ru-RU" b="1" i="1" spc="-25" dirty="0" smtClean="0">
                <a:latin typeface="Times New Roman"/>
                <a:cs typeface="Times New Roman"/>
              </a:rPr>
              <a:t> </a:t>
            </a:r>
            <a:r>
              <a:rPr lang="ru-RU" b="1" i="1" spc="-5" dirty="0" smtClean="0">
                <a:latin typeface="Times New Roman"/>
                <a:cs typeface="Times New Roman"/>
              </a:rPr>
              <a:t>мне</a:t>
            </a:r>
            <a:r>
              <a:rPr lang="ru-RU" b="1" i="1" dirty="0" smtClean="0">
                <a:latin typeface="Times New Roman"/>
                <a:cs typeface="Times New Roman"/>
              </a:rPr>
              <a:t> —</a:t>
            </a:r>
            <a:r>
              <a:rPr lang="ru-RU" b="1" i="1" spc="-10" dirty="0" smtClean="0"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cs typeface="Times New Roman"/>
              </a:rPr>
              <a:t>и</a:t>
            </a:r>
            <a:r>
              <a:rPr lang="ru-RU" b="1" i="1" spc="-20" dirty="0" smtClean="0"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cs typeface="Times New Roman"/>
              </a:rPr>
              <a:t>я</a:t>
            </a:r>
            <a:r>
              <a:rPr lang="ru-RU" b="1" i="1" spc="-10" dirty="0" smtClean="0">
                <a:latin typeface="Times New Roman"/>
                <a:cs typeface="Times New Roman"/>
              </a:rPr>
              <a:t> </a:t>
            </a:r>
            <a:r>
              <a:rPr lang="ru-RU" b="1" i="1" spc="-15" dirty="0" smtClean="0">
                <a:latin typeface="Times New Roman"/>
                <a:cs typeface="Times New Roman"/>
              </a:rPr>
              <a:t>запомню.</a:t>
            </a:r>
            <a:endParaRPr lang="ru-RU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b="1" i="1" spc="-5" dirty="0" smtClean="0">
                <a:latin typeface="Times New Roman"/>
                <a:cs typeface="Times New Roman"/>
              </a:rPr>
              <a:t>Дай</a:t>
            </a:r>
            <a:r>
              <a:rPr lang="ru-RU" b="1" i="1" spc="-10" dirty="0" smtClean="0">
                <a:latin typeface="Times New Roman"/>
                <a:cs typeface="Times New Roman"/>
              </a:rPr>
              <a:t> </a:t>
            </a:r>
            <a:r>
              <a:rPr lang="ru-RU" b="1" i="1" spc="-5" dirty="0" smtClean="0">
                <a:latin typeface="Times New Roman"/>
                <a:cs typeface="Times New Roman"/>
              </a:rPr>
              <a:t>мне</a:t>
            </a:r>
            <a:r>
              <a:rPr lang="ru-RU" b="1" i="1" dirty="0" smtClean="0">
                <a:latin typeface="Times New Roman"/>
                <a:cs typeface="Times New Roman"/>
              </a:rPr>
              <a:t> </a:t>
            </a:r>
            <a:r>
              <a:rPr lang="ru-RU" b="1" i="1" spc="-10" dirty="0" smtClean="0">
                <a:latin typeface="Times New Roman"/>
                <a:cs typeface="Times New Roman"/>
              </a:rPr>
              <a:t>сделать</a:t>
            </a:r>
            <a:r>
              <a:rPr lang="ru-RU" b="1" i="1" spc="-20" dirty="0" smtClean="0">
                <a:latin typeface="Times New Roman"/>
                <a:cs typeface="Times New Roman"/>
              </a:rPr>
              <a:t> самому</a:t>
            </a:r>
            <a:r>
              <a:rPr lang="ru-RU" b="1" i="1" spc="10" dirty="0" smtClean="0"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cs typeface="Times New Roman"/>
              </a:rPr>
              <a:t>—</a:t>
            </a:r>
            <a:r>
              <a:rPr lang="ru-RU" b="1" i="1" spc="-15" dirty="0" smtClean="0"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cs typeface="Times New Roman"/>
              </a:rPr>
              <a:t>и</a:t>
            </a:r>
            <a:r>
              <a:rPr lang="ru-RU" b="1" i="1" spc="-10" dirty="0" smtClean="0"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cs typeface="Times New Roman"/>
              </a:rPr>
              <a:t>я</a:t>
            </a:r>
            <a:r>
              <a:rPr lang="ru-RU" b="1" i="1" spc="-15" dirty="0" smtClean="0">
                <a:latin typeface="Times New Roman"/>
                <a:cs typeface="Times New Roman"/>
              </a:rPr>
              <a:t> </a:t>
            </a:r>
            <a:r>
              <a:rPr lang="ru-RU" b="1" i="1" spc="-25" dirty="0" smtClean="0">
                <a:latin typeface="Times New Roman"/>
                <a:cs typeface="Times New Roman"/>
              </a:rPr>
              <a:t>пойму.</a:t>
            </a:r>
            <a:endParaRPr lang="ru-RU" dirty="0" smtClean="0">
              <a:latin typeface="Times New Roman"/>
              <a:cs typeface="Times New Roman"/>
            </a:endParaRPr>
          </a:p>
          <a:p>
            <a:pPr marL="2798445">
              <a:lnSpc>
                <a:spcPct val="100000"/>
              </a:lnSpc>
            </a:pPr>
            <a:r>
              <a:rPr lang="ru-RU" i="1" spc="-5" dirty="0" smtClean="0">
                <a:latin typeface="Times New Roman"/>
                <a:cs typeface="Times New Roman"/>
              </a:rPr>
              <a:t>Китайская</a:t>
            </a:r>
            <a:r>
              <a:rPr lang="ru-RU" i="1" spc="-50" dirty="0" smtClean="0">
                <a:latin typeface="Times New Roman"/>
                <a:cs typeface="Times New Roman"/>
              </a:rPr>
              <a:t> </a:t>
            </a:r>
            <a:r>
              <a:rPr lang="ru-RU" i="1" spc="-5" dirty="0" smtClean="0">
                <a:latin typeface="Times New Roman"/>
                <a:cs typeface="Times New Roman"/>
              </a:rPr>
              <a:t>мудрость</a:t>
            </a:r>
            <a:endParaRPr lang="ru-RU" dirty="0" smtClean="0"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hareslide.ru/img/thumbs/1b27982552781e5a9669a16477e0b8bb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4242" y="533476"/>
            <a:ext cx="7151370" cy="44307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Цель</a:t>
            </a:r>
            <a:r>
              <a:rPr sz="2800" spc="-5" dirty="0"/>
              <a:t> и</a:t>
            </a:r>
            <a:r>
              <a:rPr sz="2800" dirty="0"/>
              <a:t> </a:t>
            </a:r>
            <a:r>
              <a:rPr sz="2800" spc="-20" dirty="0"/>
              <a:t>задачи</a:t>
            </a:r>
            <a:r>
              <a:rPr sz="2800" spc="-10" dirty="0"/>
              <a:t> </a:t>
            </a:r>
            <a:r>
              <a:rPr sz="2800" spc="-15" dirty="0"/>
              <a:t>педагогической</a:t>
            </a:r>
            <a:r>
              <a:rPr sz="2800" spc="10" dirty="0"/>
              <a:t> </a:t>
            </a:r>
            <a:r>
              <a:rPr sz="2800" spc="-10" dirty="0"/>
              <a:t>деятельности</a:t>
            </a:r>
          </a:p>
        </p:txBody>
      </p:sp>
      <p:sp>
        <p:nvSpPr>
          <p:cNvPr id="10" name="object 9"/>
          <p:cNvSpPr txBox="1"/>
          <p:nvPr/>
        </p:nvSpPr>
        <p:spPr>
          <a:xfrm>
            <a:off x="357158" y="1725294"/>
            <a:ext cx="8643998" cy="3681136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3335" rIns="0" bIns="0" rtlCol="0">
            <a:spAutoFit/>
          </a:bodyPr>
          <a:lstStyle/>
          <a:p>
            <a:pPr marL="19050" marR="5080" algn="just">
              <a:lnSpc>
                <a:spcPct val="100000"/>
              </a:lnSpc>
              <a:spcBef>
                <a:spcPts val="105"/>
              </a:spcBef>
            </a:pPr>
            <a:r>
              <a:rPr lang="ru-RU" sz="2000" b="1" dirty="0" smtClean="0">
                <a:latin typeface="Times New Roman"/>
                <a:cs typeface="Times New Roman"/>
              </a:rPr>
              <a:t>  </a:t>
            </a:r>
            <a:r>
              <a:rPr sz="2000" b="1" smtClean="0">
                <a:latin typeface="Times New Roman"/>
                <a:cs typeface="Times New Roman"/>
              </a:rPr>
              <a:t>Цель:</a:t>
            </a:r>
            <a:endParaRPr lang="ru-RU" sz="2000" b="1" dirty="0" smtClean="0">
              <a:latin typeface="Times New Roman"/>
              <a:cs typeface="Times New Roman"/>
            </a:endParaRPr>
          </a:p>
          <a:p>
            <a:pPr marL="19050" marR="5080" algn="just">
              <a:lnSpc>
                <a:spcPct val="100000"/>
              </a:lnSpc>
              <a:spcBef>
                <a:spcPts val="105"/>
              </a:spcBef>
            </a:pPr>
            <a:r>
              <a:rPr sz="2000" b="1" spc="5" smtClean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создание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условий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для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формирования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общеучебных 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познавательных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spc="-75" dirty="0">
                <a:latin typeface="Times New Roman"/>
                <a:cs typeface="Times New Roman"/>
              </a:rPr>
              <a:t>УУД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обучающихся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при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изучении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физики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на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уроках </a:t>
            </a:r>
            <a:r>
              <a:rPr sz="2000" spc="-4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10" dirty="0">
                <a:latin typeface="Times New Roman"/>
                <a:cs typeface="Times New Roman"/>
              </a:rPr>
              <a:t>во </a:t>
            </a:r>
            <a:r>
              <a:rPr sz="2000" spc="-15" dirty="0">
                <a:latin typeface="Times New Roman"/>
                <a:cs typeface="Times New Roman"/>
              </a:rPr>
              <a:t>внеурочной</a:t>
            </a:r>
            <a:r>
              <a:rPr sz="2000" spc="4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деятельности с </a:t>
            </a:r>
            <a:r>
              <a:rPr sz="2000" spc="-5" dirty="0">
                <a:latin typeface="Times New Roman"/>
                <a:cs typeface="Times New Roman"/>
              </a:rPr>
              <a:t>целью повышения </a:t>
            </a:r>
            <a:r>
              <a:rPr sz="2000" spc="-15">
                <a:latin typeface="Times New Roman"/>
                <a:cs typeface="Times New Roman"/>
              </a:rPr>
              <a:t>качества</a:t>
            </a:r>
            <a:r>
              <a:rPr sz="2000" spc="470">
                <a:latin typeface="Times New Roman"/>
                <a:cs typeface="Times New Roman"/>
              </a:rPr>
              <a:t> </a:t>
            </a:r>
            <a:r>
              <a:rPr sz="2000" spc="-15" smtClean="0">
                <a:latin typeface="Times New Roman"/>
                <a:cs typeface="Times New Roman"/>
              </a:rPr>
              <a:t>обучения</a:t>
            </a:r>
            <a:r>
              <a:rPr lang="ru-RU" sz="2000" spc="-15" dirty="0" smtClean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lang="ru-RU" sz="2000" b="1" dirty="0" smtClean="0">
                <a:latin typeface="Times New Roman"/>
                <a:cs typeface="Times New Roman"/>
              </a:rPr>
              <a:t>  </a:t>
            </a:r>
            <a:r>
              <a:rPr sz="2000" b="1" smtClean="0">
                <a:latin typeface="Times New Roman"/>
                <a:cs typeface="Times New Roman"/>
              </a:rPr>
              <a:t>Задачи: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457200" indent="-457834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57200" algn="l"/>
                <a:tab pos="457834" algn="l"/>
              </a:tabLst>
            </a:pPr>
            <a:r>
              <a:rPr sz="2000" spc="-5" smtClean="0">
                <a:latin typeface="Times New Roman"/>
                <a:cs typeface="Times New Roman"/>
              </a:rPr>
              <a:t>повысить</a:t>
            </a:r>
            <a:r>
              <a:rPr sz="2000" spc="20" smtClean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мотивацию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учебной </a:t>
            </a:r>
            <a:r>
              <a:rPr sz="2000" spc="-5" dirty="0">
                <a:latin typeface="Times New Roman"/>
                <a:cs typeface="Times New Roman"/>
              </a:rPr>
              <a:t>деятельности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обучающихся</a:t>
            </a:r>
            <a:endParaRPr sz="2000">
              <a:latin typeface="Times New Roman"/>
              <a:cs typeface="Times New Roman"/>
            </a:endParaRPr>
          </a:p>
          <a:p>
            <a:pPr marL="457200" marR="25400" indent="-457834" algn="just">
              <a:lnSpc>
                <a:spcPct val="100000"/>
              </a:lnSpc>
              <a:buAutoNum type="arabicPeriod"/>
              <a:tabLst>
                <a:tab pos="457834" algn="l"/>
              </a:tabLst>
            </a:pPr>
            <a:r>
              <a:rPr sz="2000" dirty="0">
                <a:latin typeface="Times New Roman"/>
                <a:cs typeface="Times New Roman"/>
              </a:rPr>
              <a:t>разработать и </a:t>
            </a:r>
            <a:r>
              <a:rPr sz="2000" spc="-5" dirty="0">
                <a:latin typeface="Times New Roman"/>
                <a:cs typeface="Times New Roman"/>
              </a:rPr>
              <a:t>внедрить задания, направленные на </a:t>
            </a:r>
            <a:r>
              <a:rPr sz="2000" dirty="0">
                <a:latin typeface="Times New Roman"/>
                <a:cs typeface="Times New Roman"/>
              </a:rPr>
              <a:t>формирование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общеучебных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познавательных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УУД</a:t>
            </a:r>
            <a:endParaRPr sz="2000">
              <a:latin typeface="Times New Roman"/>
              <a:cs typeface="Times New Roman"/>
            </a:endParaRPr>
          </a:p>
          <a:p>
            <a:pPr marL="457200" marR="21590" indent="-457834" algn="just">
              <a:lnSpc>
                <a:spcPct val="100000"/>
              </a:lnSpc>
              <a:buAutoNum type="arabicPeriod"/>
              <a:tabLst>
                <a:tab pos="457834" algn="l"/>
              </a:tabLst>
            </a:pPr>
            <a:r>
              <a:rPr sz="2000" dirty="0">
                <a:latin typeface="Times New Roman"/>
                <a:cs typeface="Times New Roman"/>
              </a:rPr>
              <a:t>формировать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учеников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способности</a:t>
            </a:r>
            <a:r>
              <a:rPr sz="2000" dirty="0">
                <a:latin typeface="Times New Roman"/>
                <a:cs typeface="Times New Roman"/>
              </a:rPr>
              <a:t> самостоятельно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добывать </a:t>
            </a:r>
            <a:r>
              <a:rPr sz="2000" spc="-4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новые</a:t>
            </a:r>
            <a:r>
              <a:rPr sz="2000" dirty="0">
                <a:latin typeface="Times New Roman"/>
                <a:cs typeface="Times New Roman"/>
              </a:rPr>
              <a:t> знания,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активного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поиска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рациональных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путей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решения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>
                <a:latin typeface="Times New Roman"/>
                <a:cs typeface="Times New Roman"/>
              </a:rPr>
              <a:t>проблемных</a:t>
            </a:r>
            <a:r>
              <a:rPr sz="2000" spc="-2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ситуаций</a:t>
            </a:r>
            <a:r>
              <a:rPr lang="ru-RU" sz="2000" spc="-10" dirty="0" smtClean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1043609" y="642918"/>
            <a:ext cx="7025640" cy="577081"/>
          </a:xfrm>
          <a:prstGeom prst="rect">
            <a:avLst/>
          </a:prstGeom>
          <a:solidFill>
            <a:srgbClr val="C00000"/>
          </a:solidFill>
        </p:spPr>
        <p:txBody>
          <a:bodyPr vert="horz" wrap="square" lIns="0" tIns="38100" rIns="0" bIns="0" rtlCol="0">
            <a:spAutoFit/>
          </a:bodyPr>
          <a:lstStyle/>
          <a:p>
            <a:pPr algn="ctr">
              <a:lnSpc>
                <a:spcPts val="2140"/>
              </a:lnSpc>
              <a:spcBef>
                <a:spcPts val="300"/>
              </a:spcBef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Разработка</a:t>
            </a:r>
            <a:r>
              <a:rPr sz="20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20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внедрение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заданий,</a:t>
            </a:r>
            <a:r>
              <a:rPr sz="20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направленных</a:t>
            </a:r>
            <a:endParaRPr sz="2000" b="1">
              <a:latin typeface="Times New Roman"/>
              <a:cs typeface="Times New Roman"/>
            </a:endParaRPr>
          </a:p>
          <a:p>
            <a:pPr marL="1905" algn="ctr">
              <a:lnSpc>
                <a:spcPts val="2140"/>
              </a:lnSpc>
            </a:pP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на формирование</a:t>
            </a:r>
            <a:r>
              <a:rPr sz="2000" b="1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общеучебных</a:t>
            </a:r>
            <a:r>
              <a:rPr sz="20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познавательных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УУД</a:t>
            </a:r>
            <a:endParaRPr sz="2000" b="1">
              <a:latin typeface="Times New Roman"/>
              <a:cs typeface="Times New Roman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35908" y="4091940"/>
            <a:ext cx="1545336" cy="1245108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786182" y="4151693"/>
            <a:ext cx="1500198" cy="1023357"/>
          </a:xfrm>
          <a:prstGeom prst="rect">
            <a:avLst/>
          </a:prstGeom>
          <a:noFill/>
        </p:spPr>
        <p:txBody>
          <a:bodyPr vert="horz" wrap="square" lIns="0" tIns="78740" rIns="0" bIns="0" rtlCol="0">
            <a:spAutoFit/>
          </a:bodyPr>
          <a:lstStyle/>
          <a:p>
            <a:pPr marL="170815" algn="ctr">
              <a:lnSpc>
                <a:spcPct val="100000"/>
              </a:lnSpc>
              <a:spcBef>
                <a:spcPts val="620"/>
              </a:spcBef>
            </a:pPr>
            <a:r>
              <a:rPr b="1" spc="-5" dirty="0">
                <a:solidFill>
                  <a:srgbClr val="D73D2C"/>
                </a:solidFill>
                <a:latin typeface="Calibri"/>
                <a:cs typeface="Calibri"/>
              </a:rPr>
              <a:t>Этапы</a:t>
            </a:r>
            <a:endParaRPr>
              <a:latin typeface="Calibri"/>
              <a:cs typeface="Calibri"/>
            </a:endParaRPr>
          </a:p>
          <a:p>
            <a:pPr marL="12700" marR="5080" indent="173355" algn="ctr">
              <a:lnSpc>
                <a:spcPts val="2450"/>
              </a:lnSpc>
              <a:spcBef>
                <a:spcPts val="80"/>
              </a:spcBef>
            </a:pPr>
            <a:r>
              <a:rPr lang="ru-RU" b="1" spc="-10" dirty="0" smtClean="0">
                <a:solidFill>
                  <a:srgbClr val="D73D2C"/>
                </a:solidFill>
                <a:latin typeface="Calibri"/>
                <a:cs typeface="Calibri"/>
              </a:rPr>
              <a:t>у</a:t>
            </a:r>
            <a:r>
              <a:rPr b="1" spc="-10" smtClean="0">
                <a:solidFill>
                  <a:srgbClr val="D73D2C"/>
                </a:solidFill>
                <a:latin typeface="Calibri"/>
                <a:cs typeface="Calibri"/>
              </a:rPr>
              <a:t>рока</a:t>
            </a:r>
            <a:endParaRPr lang="ru-RU" b="1" spc="-10" dirty="0" smtClean="0">
              <a:solidFill>
                <a:srgbClr val="D73D2C"/>
              </a:solidFill>
              <a:latin typeface="Calibri"/>
              <a:cs typeface="Calibri"/>
            </a:endParaRPr>
          </a:p>
          <a:p>
            <a:pPr marL="12700" marR="5080" indent="173355" algn="ctr">
              <a:lnSpc>
                <a:spcPts val="2450"/>
              </a:lnSpc>
              <a:spcBef>
                <a:spcPts val="80"/>
              </a:spcBef>
            </a:pPr>
            <a:r>
              <a:rPr b="1" spc="-10" smtClean="0">
                <a:solidFill>
                  <a:srgbClr val="D73D2C"/>
                </a:solidFill>
                <a:latin typeface="Calibri"/>
                <a:cs typeface="Calibri"/>
              </a:rPr>
              <a:t> </a:t>
            </a:r>
            <a:r>
              <a:rPr b="1" spc="-5" smtClean="0">
                <a:solidFill>
                  <a:srgbClr val="D73D2C"/>
                </a:solidFill>
                <a:latin typeface="Calibri"/>
                <a:cs typeface="Calibri"/>
              </a:rPr>
              <a:t> </a:t>
            </a:r>
            <a:r>
              <a:rPr b="1" spc="-10" dirty="0">
                <a:solidFill>
                  <a:srgbClr val="D73D2C"/>
                </a:solidFill>
                <a:latin typeface="Calibri"/>
                <a:cs typeface="Calibri"/>
              </a:rPr>
              <a:t>(по</a:t>
            </a:r>
            <a:r>
              <a:rPr b="1" spc="-60" dirty="0">
                <a:solidFill>
                  <a:srgbClr val="D73D2C"/>
                </a:solidFill>
                <a:latin typeface="Calibri"/>
                <a:cs typeface="Calibri"/>
              </a:rPr>
              <a:t> </a:t>
            </a:r>
            <a:r>
              <a:rPr b="1" spc="-20" dirty="0">
                <a:solidFill>
                  <a:srgbClr val="D73D2C"/>
                </a:solidFill>
                <a:latin typeface="Calibri"/>
                <a:cs typeface="Calibri"/>
              </a:rPr>
              <a:t>ФГОС)</a:t>
            </a:r>
            <a:endParaRPr>
              <a:latin typeface="Calibri"/>
              <a:cs typeface="Calibri"/>
            </a:endParaRPr>
          </a:p>
        </p:txBody>
      </p:sp>
      <p:grpSp>
        <p:nvGrpSpPr>
          <p:cNvPr id="3" name="object 11"/>
          <p:cNvGrpSpPr/>
          <p:nvPr/>
        </p:nvGrpSpPr>
        <p:grpSpPr>
          <a:xfrm>
            <a:off x="3643306" y="2500306"/>
            <a:ext cx="2014855" cy="1610360"/>
            <a:chOff x="3607308" y="2503932"/>
            <a:chExt cx="2014855" cy="1610360"/>
          </a:xfrm>
        </p:grpSpPr>
        <p:sp>
          <p:nvSpPr>
            <p:cNvPr id="12" name="object 12"/>
            <p:cNvSpPr/>
            <p:nvPr/>
          </p:nvSpPr>
          <p:spPr>
            <a:xfrm>
              <a:off x="4610481" y="3391916"/>
              <a:ext cx="3175" cy="713105"/>
            </a:xfrm>
            <a:custGeom>
              <a:avLst/>
              <a:gdLst/>
              <a:ahLst/>
              <a:cxnLst/>
              <a:rect l="l" t="t" r="r" b="b"/>
              <a:pathLst>
                <a:path w="3175" h="713104">
                  <a:moveTo>
                    <a:pt x="0" y="712597"/>
                  </a:moveTo>
                  <a:lnTo>
                    <a:pt x="2667" y="0"/>
                  </a:lnTo>
                </a:path>
              </a:pathLst>
            </a:custGeom>
            <a:ln w="19050">
              <a:solidFill>
                <a:srgbClr val="C97E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07308" y="2503932"/>
              <a:ext cx="2014727" cy="1016508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3999103" y="2560700"/>
            <a:ext cx="1233805" cy="76454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73990" marR="5080" indent="-161925">
              <a:lnSpc>
                <a:spcPct val="101899"/>
              </a:lnSpc>
              <a:spcBef>
                <a:spcPts val="60"/>
              </a:spcBef>
            </a:pPr>
            <a:r>
              <a:rPr sz="1600" b="1" spc="-5" dirty="0">
                <a:latin typeface="Calibri"/>
                <a:cs typeface="Calibri"/>
              </a:rPr>
              <a:t>1.</a:t>
            </a:r>
            <a:r>
              <a:rPr sz="1600" b="1" spc="-75" dirty="0"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D73D2C"/>
                </a:solidFill>
                <a:latin typeface="Calibri"/>
                <a:cs typeface="Calibri"/>
              </a:rPr>
              <a:t>Мотивация </a:t>
            </a:r>
            <a:r>
              <a:rPr sz="1600" b="1" spc="-350" dirty="0">
                <a:solidFill>
                  <a:srgbClr val="D73D2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D73D2C"/>
                </a:solidFill>
                <a:latin typeface="Calibri"/>
                <a:cs typeface="Calibri"/>
              </a:rPr>
              <a:t>к</a:t>
            </a:r>
            <a:r>
              <a:rPr sz="1600" b="1" spc="-20" dirty="0">
                <a:solidFill>
                  <a:srgbClr val="D73D2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D73D2C"/>
                </a:solidFill>
                <a:latin typeface="Calibri"/>
                <a:cs typeface="Calibri"/>
              </a:rPr>
              <a:t>учебной</a:t>
            </a:r>
            <a:endParaRPr sz="1600">
              <a:latin typeface="Calibri"/>
              <a:cs typeface="Calibri"/>
            </a:endParaRPr>
          </a:p>
          <a:p>
            <a:pPr marL="15240">
              <a:lnSpc>
                <a:spcPct val="100000"/>
              </a:lnSpc>
              <a:spcBef>
                <a:spcPts val="25"/>
              </a:spcBef>
            </a:pPr>
            <a:r>
              <a:rPr sz="1600" b="1" spc="-10" dirty="0">
                <a:solidFill>
                  <a:srgbClr val="D73D2C"/>
                </a:solidFill>
                <a:latin typeface="Calibri"/>
                <a:cs typeface="Calibri"/>
              </a:rPr>
              <a:t>деятельности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1" name="object 15"/>
          <p:cNvGrpSpPr/>
          <p:nvPr/>
        </p:nvGrpSpPr>
        <p:grpSpPr>
          <a:xfrm>
            <a:off x="5149596" y="2604516"/>
            <a:ext cx="3142615" cy="1708785"/>
            <a:chOff x="5149596" y="2604516"/>
            <a:chExt cx="3142615" cy="1708785"/>
          </a:xfrm>
        </p:grpSpPr>
        <p:sp>
          <p:nvSpPr>
            <p:cNvPr id="16" name="object 16"/>
            <p:cNvSpPr/>
            <p:nvPr/>
          </p:nvSpPr>
          <p:spPr>
            <a:xfrm>
              <a:off x="5159121" y="3202178"/>
              <a:ext cx="1590040" cy="1101090"/>
            </a:xfrm>
            <a:custGeom>
              <a:avLst/>
              <a:gdLst/>
              <a:ahLst/>
              <a:cxnLst/>
              <a:rect l="l" t="t" r="r" b="b"/>
              <a:pathLst>
                <a:path w="1590040" h="1101089">
                  <a:moveTo>
                    <a:pt x="0" y="1101090"/>
                  </a:moveTo>
                  <a:lnTo>
                    <a:pt x="1589658" y="0"/>
                  </a:lnTo>
                </a:path>
              </a:pathLst>
            </a:custGeom>
            <a:ln w="19050">
              <a:solidFill>
                <a:srgbClr val="C97E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06084" y="2604516"/>
              <a:ext cx="2286000" cy="765048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6417945" y="2655569"/>
            <a:ext cx="1462405" cy="51752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413384" marR="5080" indent="-401320">
              <a:lnSpc>
                <a:spcPct val="101899"/>
              </a:lnSpc>
              <a:spcBef>
                <a:spcPts val="60"/>
              </a:spcBef>
            </a:pPr>
            <a:r>
              <a:rPr sz="1600" b="1" spc="-5" dirty="0">
                <a:latin typeface="Calibri"/>
                <a:cs typeface="Calibri"/>
              </a:rPr>
              <a:t>2.</a:t>
            </a:r>
            <a:r>
              <a:rPr sz="1600" b="1" spc="-6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Актуализация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знаний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5" name="object 19"/>
          <p:cNvGrpSpPr/>
          <p:nvPr/>
        </p:nvGrpSpPr>
        <p:grpSpPr>
          <a:xfrm>
            <a:off x="5320791" y="4605528"/>
            <a:ext cx="3670935" cy="1057910"/>
            <a:chOff x="5320791" y="4605528"/>
            <a:chExt cx="3670935" cy="1057910"/>
          </a:xfrm>
        </p:grpSpPr>
        <p:sp>
          <p:nvSpPr>
            <p:cNvPr id="20" name="object 20"/>
            <p:cNvSpPr/>
            <p:nvPr/>
          </p:nvSpPr>
          <p:spPr>
            <a:xfrm>
              <a:off x="5330316" y="4775327"/>
              <a:ext cx="1534160" cy="192405"/>
            </a:xfrm>
            <a:custGeom>
              <a:avLst/>
              <a:gdLst/>
              <a:ahLst/>
              <a:cxnLst/>
              <a:rect l="l" t="t" r="r" b="b"/>
              <a:pathLst>
                <a:path w="1534159" h="192404">
                  <a:moveTo>
                    <a:pt x="0" y="0"/>
                  </a:moveTo>
                  <a:lnTo>
                    <a:pt x="1533779" y="192150"/>
                  </a:lnTo>
                </a:path>
              </a:pathLst>
            </a:custGeom>
            <a:ln w="19050">
              <a:solidFill>
                <a:srgbClr val="C97E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83323" y="4605528"/>
              <a:ext cx="2208276" cy="1057656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7233919" y="4702886"/>
            <a:ext cx="1306830" cy="76454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89230" marR="5080" indent="-177165">
              <a:lnSpc>
                <a:spcPct val="101600"/>
              </a:lnSpc>
              <a:spcBef>
                <a:spcPts val="65"/>
              </a:spcBef>
            </a:pPr>
            <a:r>
              <a:rPr sz="1600" b="1" spc="-10" dirty="0">
                <a:latin typeface="Calibri"/>
                <a:cs typeface="Calibri"/>
              </a:rPr>
              <a:t>4.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Поиск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путей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решения 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проблемы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9" name="object 23"/>
          <p:cNvGrpSpPr/>
          <p:nvPr/>
        </p:nvGrpSpPr>
        <p:grpSpPr>
          <a:xfrm>
            <a:off x="5296408" y="3381755"/>
            <a:ext cx="3777615" cy="1139825"/>
            <a:chOff x="5296408" y="3381755"/>
            <a:chExt cx="3777615" cy="1139825"/>
          </a:xfrm>
        </p:grpSpPr>
        <p:sp>
          <p:nvSpPr>
            <p:cNvPr id="24" name="object 24"/>
            <p:cNvSpPr/>
            <p:nvPr/>
          </p:nvSpPr>
          <p:spPr>
            <a:xfrm>
              <a:off x="5305933" y="4133722"/>
              <a:ext cx="1524000" cy="378460"/>
            </a:xfrm>
            <a:custGeom>
              <a:avLst/>
              <a:gdLst/>
              <a:ahLst/>
              <a:cxnLst/>
              <a:rect l="l" t="t" r="r" b="b"/>
              <a:pathLst>
                <a:path w="1524000" h="378460">
                  <a:moveTo>
                    <a:pt x="0" y="378078"/>
                  </a:moveTo>
                  <a:lnTo>
                    <a:pt x="1523999" y="0"/>
                  </a:lnTo>
                </a:path>
              </a:pathLst>
            </a:custGeom>
            <a:ln w="19050">
              <a:solidFill>
                <a:srgbClr val="C97E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18732" y="3381755"/>
              <a:ext cx="2455164" cy="1060703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7027544" y="3501644"/>
            <a:ext cx="1638935" cy="715645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317500" marR="5080" indent="-304800">
              <a:lnSpc>
                <a:spcPct val="91600"/>
              </a:lnSpc>
              <a:spcBef>
                <a:spcPts val="254"/>
              </a:spcBef>
            </a:pPr>
            <a:r>
              <a:rPr sz="1600" b="1" spc="-5" dirty="0">
                <a:latin typeface="Calibri"/>
                <a:cs typeface="Calibri"/>
              </a:rPr>
              <a:t>3.</a:t>
            </a:r>
            <a:r>
              <a:rPr sz="1600" b="1" spc="-6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Целеполагание,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D73D2C"/>
                </a:solidFill>
                <a:latin typeface="Calibri"/>
                <a:cs typeface="Calibri"/>
              </a:rPr>
              <a:t>постановка </a:t>
            </a:r>
            <a:r>
              <a:rPr sz="1600" b="1" dirty="0">
                <a:solidFill>
                  <a:srgbClr val="D73D2C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D73D2C"/>
                </a:solidFill>
                <a:latin typeface="Calibri"/>
                <a:cs typeface="Calibri"/>
              </a:rPr>
              <a:t>проблемы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3" name="object 27"/>
          <p:cNvGrpSpPr/>
          <p:nvPr/>
        </p:nvGrpSpPr>
        <p:grpSpPr>
          <a:xfrm>
            <a:off x="5169408" y="5037963"/>
            <a:ext cx="2586355" cy="1569085"/>
            <a:chOff x="5169408" y="5037963"/>
            <a:chExt cx="2586355" cy="1569085"/>
          </a:xfrm>
        </p:grpSpPr>
        <p:sp>
          <p:nvSpPr>
            <p:cNvPr id="28" name="object 28"/>
            <p:cNvSpPr/>
            <p:nvPr/>
          </p:nvSpPr>
          <p:spPr>
            <a:xfrm>
              <a:off x="5178933" y="5047488"/>
              <a:ext cx="1257935" cy="799465"/>
            </a:xfrm>
            <a:custGeom>
              <a:avLst/>
              <a:gdLst/>
              <a:ahLst/>
              <a:cxnLst/>
              <a:rect l="l" t="t" r="r" b="b"/>
              <a:pathLst>
                <a:path w="1257935" h="799464">
                  <a:moveTo>
                    <a:pt x="0" y="0"/>
                  </a:moveTo>
                  <a:lnTo>
                    <a:pt x="1257680" y="799084"/>
                  </a:lnTo>
                </a:path>
              </a:pathLst>
            </a:custGeom>
            <a:ln w="19050">
              <a:solidFill>
                <a:srgbClr val="C97E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77712" y="5757672"/>
              <a:ext cx="1677924" cy="848868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6407022" y="5883351"/>
            <a:ext cx="1021080" cy="51752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45720" marR="5080" indent="-33655">
              <a:lnSpc>
                <a:spcPct val="101899"/>
              </a:lnSpc>
              <a:spcBef>
                <a:spcPts val="60"/>
              </a:spcBef>
            </a:pPr>
            <a:r>
              <a:rPr sz="1600" b="1" spc="-5" dirty="0">
                <a:latin typeface="Calibri"/>
                <a:cs typeface="Calibri"/>
              </a:rPr>
              <a:t>5.</a:t>
            </a:r>
            <a:r>
              <a:rPr sz="1600" b="1" spc="-8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Решение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проблемы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7" name="object 31"/>
          <p:cNvGrpSpPr/>
          <p:nvPr/>
        </p:nvGrpSpPr>
        <p:grpSpPr>
          <a:xfrm>
            <a:off x="3485388" y="5253735"/>
            <a:ext cx="1910080" cy="1444625"/>
            <a:chOff x="3485388" y="5253735"/>
            <a:chExt cx="1910080" cy="1444625"/>
          </a:xfrm>
        </p:grpSpPr>
        <p:sp>
          <p:nvSpPr>
            <p:cNvPr id="32" name="object 32"/>
            <p:cNvSpPr/>
            <p:nvPr/>
          </p:nvSpPr>
          <p:spPr>
            <a:xfrm>
              <a:off x="4471162" y="5263260"/>
              <a:ext cx="78105" cy="758825"/>
            </a:xfrm>
            <a:custGeom>
              <a:avLst/>
              <a:gdLst/>
              <a:ahLst/>
              <a:cxnLst/>
              <a:rect l="l" t="t" r="r" b="b"/>
              <a:pathLst>
                <a:path w="78104" h="758825">
                  <a:moveTo>
                    <a:pt x="77724" y="0"/>
                  </a:moveTo>
                  <a:lnTo>
                    <a:pt x="0" y="758215"/>
                  </a:lnTo>
                </a:path>
              </a:pathLst>
            </a:custGeom>
            <a:ln w="19050">
              <a:solidFill>
                <a:srgbClr val="C97E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85388" y="6009131"/>
              <a:ext cx="1909572" cy="688848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3841750" y="6179311"/>
            <a:ext cx="11957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6.</a:t>
            </a:r>
            <a:r>
              <a:rPr sz="1600" b="1" spc="-5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Коррекция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31" name="object 35"/>
          <p:cNvGrpSpPr/>
          <p:nvPr/>
        </p:nvGrpSpPr>
        <p:grpSpPr>
          <a:xfrm>
            <a:off x="749808" y="4997830"/>
            <a:ext cx="3260725" cy="1578610"/>
            <a:chOff x="749808" y="4997830"/>
            <a:chExt cx="3260725" cy="1578610"/>
          </a:xfrm>
        </p:grpSpPr>
        <p:sp>
          <p:nvSpPr>
            <p:cNvPr id="36" name="object 36"/>
            <p:cNvSpPr/>
            <p:nvPr/>
          </p:nvSpPr>
          <p:spPr>
            <a:xfrm>
              <a:off x="2827909" y="5007355"/>
              <a:ext cx="1172845" cy="622935"/>
            </a:xfrm>
            <a:custGeom>
              <a:avLst/>
              <a:gdLst/>
              <a:ahLst/>
              <a:cxnLst/>
              <a:rect l="l" t="t" r="r" b="b"/>
              <a:pathLst>
                <a:path w="1172845" h="622935">
                  <a:moveTo>
                    <a:pt x="1172718" y="0"/>
                  </a:moveTo>
                  <a:lnTo>
                    <a:pt x="0" y="622630"/>
                  </a:lnTo>
                </a:path>
              </a:pathLst>
            </a:custGeom>
            <a:ln w="19049">
              <a:solidFill>
                <a:srgbClr val="C97E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49808" y="5530595"/>
              <a:ext cx="2673096" cy="1045463"/>
            </a:xfrm>
            <a:prstGeom prst="rect">
              <a:avLst/>
            </a:prstGeom>
          </p:spPr>
        </p:pic>
      </p:grpSp>
      <p:sp>
        <p:nvSpPr>
          <p:cNvPr id="38" name="object 38"/>
          <p:cNvSpPr txBox="1"/>
          <p:nvPr/>
        </p:nvSpPr>
        <p:spPr>
          <a:xfrm>
            <a:off x="1206500" y="5646316"/>
            <a:ext cx="1758950" cy="644525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15"/>
              </a:spcBef>
            </a:pPr>
            <a:r>
              <a:rPr sz="1600" b="1" spc="-5" dirty="0">
                <a:latin typeface="Calibri"/>
                <a:cs typeface="Calibri"/>
              </a:rPr>
              <a:t>7.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D73D2C"/>
                </a:solidFill>
                <a:latin typeface="Calibri"/>
                <a:cs typeface="Calibri"/>
              </a:rPr>
              <a:t>Самостоятельная</a:t>
            </a:r>
            <a:endParaRPr sz="1600">
              <a:latin typeface="Calibri"/>
              <a:cs typeface="Calibri"/>
            </a:endParaRPr>
          </a:p>
          <a:p>
            <a:pPr marL="45720" algn="ctr">
              <a:lnSpc>
                <a:spcPct val="100000"/>
              </a:lnSpc>
              <a:spcBef>
                <a:spcPts val="520"/>
              </a:spcBef>
            </a:pPr>
            <a:r>
              <a:rPr sz="1600" b="1" spc="-5" dirty="0">
                <a:solidFill>
                  <a:srgbClr val="D73D2C"/>
                </a:solidFill>
                <a:latin typeface="Calibri"/>
                <a:cs typeface="Calibri"/>
              </a:rPr>
              <a:t>работа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35" name="object 39"/>
          <p:cNvGrpSpPr/>
          <p:nvPr/>
        </p:nvGrpSpPr>
        <p:grpSpPr>
          <a:xfrm>
            <a:off x="28955" y="4559808"/>
            <a:ext cx="3862070" cy="859790"/>
            <a:chOff x="28955" y="4559808"/>
            <a:chExt cx="3862070" cy="859790"/>
          </a:xfrm>
        </p:grpSpPr>
        <p:sp>
          <p:nvSpPr>
            <p:cNvPr id="40" name="object 40"/>
            <p:cNvSpPr/>
            <p:nvPr/>
          </p:nvSpPr>
          <p:spPr>
            <a:xfrm>
              <a:off x="2543936" y="4745609"/>
              <a:ext cx="1337945" cy="112395"/>
            </a:xfrm>
            <a:custGeom>
              <a:avLst/>
              <a:gdLst/>
              <a:ahLst/>
              <a:cxnLst/>
              <a:rect l="l" t="t" r="r" b="b"/>
              <a:pathLst>
                <a:path w="1337945" h="112395">
                  <a:moveTo>
                    <a:pt x="1337437" y="0"/>
                  </a:moveTo>
                  <a:lnTo>
                    <a:pt x="0" y="111887"/>
                  </a:lnTo>
                </a:path>
              </a:pathLst>
            </a:custGeom>
            <a:ln w="19050">
              <a:solidFill>
                <a:srgbClr val="C97E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955" y="4559808"/>
              <a:ext cx="2601468" cy="859536"/>
            </a:xfrm>
            <a:prstGeom prst="rect">
              <a:avLst/>
            </a:prstGeom>
          </p:spPr>
        </p:pic>
      </p:grpSp>
      <p:sp>
        <p:nvSpPr>
          <p:cNvPr id="42" name="object 42"/>
          <p:cNvSpPr txBox="1"/>
          <p:nvPr/>
        </p:nvSpPr>
        <p:spPr>
          <a:xfrm>
            <a:off x="496925" y="4690617"/>
            <a:ext cx="1663064" cy="492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839"/>
              </a:lnSpc>
              <a:spcBef>
                <a:spcPts val="95"/>
              </a:spcBef>
            </a:pPr>
            <a:r>
              <a:rPr sz="1600" b="1" spc="-5" dirty="0">
                <a:latin typeface="Calibri"/>
                <a:cs typeface="Calibri"/>
              </a:rPr>
              <a:t>8.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D73D2C"/>
                </a:solidFill>
                <a:latin typeface="Calibri"/>
                <a:cs typeface="Calibri"/>
              </a:rPr>
              <a:t>Систематизация</a:t>
            </a:r>
            <a:endParaRPr sz="1600">
              <a:latin typeface="Calibri"/>
              <a:cs typeface="Calibri"/>
            </a:endParaRPr>
          </a:p>
          <a:p>
            <a:pPr marL="1270" algn="ctr">
              <a:lnSpc>
                <a:spcPts val="1839"/>
              </a:lnSpc>
            </a:pPr>
            <a:r>
              <a:rPr sz="1600" b="1" dirty="0">
                <a:solidFill>
                  <a:srgbClr val="D73D2C"/>
                </a:solidFill>
                <a:latin typeface="Calibri"/>
                <a:cs typeface="Calibri"/>
              </a:rPr>
              <a:t>знаний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39" name="object 43"/>
          <p:cNvGrpSpPr/>
          <p:nvPr/>
        </p:nvGrpSpPr>
        <p:grpSpPr>
          <a:xfrm>
            <a:off x="102107" y="3479291"/>
            <a:ext cx="3808095" cy="1070610"/>
            <a:chOff x="102107" y="3479291"/>
            <a:chExt cx="3808095" cy="1070610"/>
          </a:xfrm>
        </p:grpSpPr>
        <p:sp>
          <p:nvSpPr>
            <p:cNvPr id="44" name="object 44"/>
            <p:cNvSpPr/>
            <p:nvPr/>
          </p:nvSpPr>
          <p:spPr>
            <a:xfrm>
              <a:off x="1989835" y="4150740"/>
              <a:ext cx="1910714" cy="389890"/>
            </a:xfrm>
            <a:custGeom>
              <a:avLst/>
              <a:gdLst/>
              <a:ahLst/>
              <a:cxnLst/>
              <a:rect l="l" t="t" r="r" b="b"/>
              <a:pathLst>
                <a:path w="1910714" h="389889">
                  <a:moveTo>
                    <a:pt x="1910588" y="389635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C97E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2107" y="3479291"/>
              <a:ext cx="2001012" cy="1040892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446328" y="3589401"/>
            <a:ext cx="1311910" cy="715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839"/>
              </a:lnSpc>
              <a:spcBef>
                <a:spcPts val="95"/>
              </a:spcBef>
            </a:pPr>
            <a:r>
              <a:rPr sz="1600" b="1" spc="-5" dirty="0">
                <a:latin typeface="Calibri"/>
                <a:cs typeface="Calibri"/>
              </a:rPr>
              <a:t>9.</a:t>
            </a:r>
            <a:r>
              <a:rPr sz="1600" b="1" spc="-5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Объяснение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ts val="1760"/>
              </a:lnSpc>
            </a:pPr>
            <a:r>
              <a:rPr sz="1600" b="1" spc="-10" dirty="0">
                <a:latin typeface="Calibri"/>
                <a:cs typeface="Calibri"/>
              </a:rPr>
              <a:t>домашнего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ts val="1839"/>
              </a:lnSpc>
            </a:pPr>
            <a:r>
              <a:rPr sz="1600" b="1" spc="-5" dirty="0">
                <a:latin typeface="Calibri"/>
                <a:cs typeface="Calibri"/>
              </a:rPr>
              <a:t>задания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43" name="object 47"/>
          <p:cNvGrpSpPr/>
          <p:nvPr/>
        </p:nvGrpSpPr>
        <p:grpSpPr>
          <a:xfrm>
            <a:off x="1146047" y="2543555"/>
            <a:ext cx="2921000" cy="1769745"/>
            <a:chOff x="1146047" y="2543555"/>
            <a:chExt cx="2921000" cy="1769745"/>
          </a:xfrm>
        </p:grpSpPr>
        <p:sp>
          <p:nvSpPr>
            <p:cNvPr id="48" name="object 48"/>
            <p:cNvSpPr/>
            <p:nvPr/>
          </p:nvSpPr>
          <p:spPr>
            <a:xfrm>
              <a:off x="2661538" y="3337559"/>
              <a:ext cx="1395730" cy="966469"/>
            </a:xfrm>
            <a:custGeom>
              <a:avLst/>
              <a:gdLst/>
              <a:ahLst/>
              <a:cxnLst/>
              <a:rect l="l" t="t" r="r" b="b"/>
              <a:pathLst>
                <a:path w="1395729" h="966470">
                  <a:moveTo>
                    <a:pt x="1395730" y="965962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C97E1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9" name="object 4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46047" y="2543555"/>
              <a:ext cx="1997964" cy="967739"/>
            </a:xfrm>
            <a:prstGeom prst="rect">
              <a:avLst/>
            </a:prstGeom>
          </p:spPr>
        </p:pic>
      </p:grpSp>
      <p:sp>
        <p:nvSpPr>
          <p:cNvPr id="50" name="object 50"/>
          <p:cNvSpPr txBox="1"/>
          <p:nvPr/>
        </p:nvSpPr>
        <p:spPr>
          <a:xfrm>
            <a:off x="1505458" y="2599436"/>
            <a:ext cx="1280160" cy="715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835"/>
              </a:lnSpc>
              <a:spcBef>
                <a:spcPts val="95"/>
              </a:spcBef>
            </a:pPr>
            <a:r>
              <a:rPr sz="1600" b="1" spc="-5" dirty="0">
                <a:latin typeface="Calibri"/>
                <a:cs typeface="Calibri"/>
              </a:rPr>
              <a:t>10.</a:t>
            </a:r>
            <a:r>
              <a:rPr sz="1600" b="1" spc="-5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Рефлексия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ts val="1760"/>
              </a:lnSpc>
            </a:pPr>
            <a:r>
              <a:rPr sz="1600" b="1" spc="-5" dirty="0">
                <a:latin typeface="Calibri"/>
                <a:cs typeface="Calibri"/>
              </a:rPr>
              <a:t>учебной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ts val="1839"/>
              </a:lnSpc>
            </a:pPr>
            <a:r>
              <a:rPr sz="1600" b="1" spc="-10" dirty="0">
                <a:latin typeface="Calibri"/>
                <a:cs typeface="Calibri"/>
              </a:rPr>
              <a:t>деятельности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0" y="1428736"/>
            <a:ext cx="6682740" cy="5118100"/>
            <a:chOff x="22859" y="1650492"/>
            <a:chExt cx="6682740" cy="51181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59" y="1650492"/>
              <a:ext cx="864108" cy="119633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4004" y="1684020"/>
              <a:ext cx="5911596" cy="80314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7051" y="1709928"/>
              <a:ext cx="5399532" cy="79705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839381" y="1698879"/>
              <a:ext cx="5821045" cy="713105"/>
            </a:xfrm>
            <a:custGeom>
              <a:avLst/>
              <a:gdLst/>
              <a:ahLst/>
              <a:cxnLst/>
              <a:rect l="l" t="t" r="r" b="b"/>
              <a:pathLst>
                <a:path w="5821045" h="713105">
                  <a:moveTo>
                    <a:pt x="5702007" y="0"/>
                  </a:moveTo>
                  <a:lnTo>
                    <a:pt x="0" y="0"/>
                  </a:lnTo>
                  <a:lnTo>
                    <a:pt x="0" y="712978"/>
                  </a:lnTo>
                  <a:lnTo>
                    <a:pt x="5702007" y="712978"/>
                  </a:lnTo>
                  <a:lnTo>
                    <a:pt x="5748281" y="703637"/>
                  </a:lnTo>
                  <a:lnTo>
                    <a:pt x="5786066" y="678164"/>
                  </a:lnTo>
                  <a:lnTo>
                    <a:pt x="5811539" y="640379"/>
                  </a:lnTo>
                  <a:lnTo>
                    <a:pt x="5820879" y="594106"/>
                  </a:lnTo>
                  <a:lnTo>
                    <a:pt x="5820879" y="118745"/>
                  </a:lnTo>
                  <a:lnTo>
                    <a:pt x="5811539" y="72491"/>
                  </a:lnTo>
                  <a:lnTo>
                    <a:pt x="5786066" y="34750"/>
                  </a:lnTo>
                  <a:lnTo>
                    <a:pt x="5748281" y="9320"/>
                  </a:lnTo>
                  <a:lnTo>
                    <a:pt x="5702007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39381" y="1698879"/>
              <a:ext cx="5821045" cy="713105"/>
            </a:xfrm>
            <a:custGeom>
              <a:avLst/>
              <a:gdLst/>
              <a:ahLst/>
              <a:cxnLst/>
              <a:rect l="l" t="t" r="r" b="b"/>
              <a:pathLst>
                <a:path w="5821045" h="713105">
                  <a:moveTo>
                    <a:pt x="5820879" y="118745"/>
                  </a:moveTo>
                  <a:lnTo>
                    <a:pt x="5820879" y="594106"/>
                  </a:lnTo>
                  <a:lnTo>
                    <a:pt x="5811539" y="640379"/>
                  </a:lnTo>
                  <a:lnTo>
                    <a:pt x="5786066" y="678164"/>
                  </a:lnTo>
                  <a:lnTo>
                    <a:pt x="5748281" y="703637"/>
                  </a:lnTo>
                  <a:lnTo>
                    <a:pt x="5702007" y="712978"/>
                  </a:lnTo>
                  <a:lnTo>
                    <a:pt x="0" y="712978"/>
                  </a:lnTo>
                  <a:lnTo>
                    <a:pt x="0" y="0"/>
                  </a:lnTo>
                  <a:lnTo>
                    <a:pt x="5702007" y="0"/>
                  </a:lnTo>
                  <a:lnTo>
                    <a:pt x="5748281" y="9320"/>
                  </a:lnTo>
                  <a:lnTo>
                    <a:pt x="5786066" y="34750"/>
                  </a:lnTo>
                  <a:lnTo>
                    <a:pt x="5811539" y="72491"/>
                  </a:lnTo>
                  <a:lnTo>
                    <a:pt x="5820879" y="118745"/>
                  </a:lnTo>
                  <a:close/>
                </a:path>
              </a:pathLst>
            </a:custGeom>
            <a:ln w="9999">
              <a:solidFill>
                <a:srgbClr val="FC9F2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859" y="2622804"/>
              <a:ext cx="864108" cy="120396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4004" y="2639568"/>
              <a:ext cx="5911596" cy="80162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97051" y="2554224"/>
              <a:ext cx="5241036" cy="101041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839381" y="2654173"/>
              <a:ext cx="5821045" cy="713105"/>
            </a:xfrm>
            <a:custGeom>
              <a:avLst/>
              <a:gdLst/>
              <a:ahLst/>
              <a:cxnLst/>
              <a:rect l="l" t="t" r="r" b="b"/>
              <a:pathLst>
                <a:path w="5821045" h="713104">
                  <a:moveTo>
                    <a:pt x="5702007" y="0"/>
                  </a:moveTo>
                  <a:lnTo>
                    <a:pt x="0" y="0"/>
                  </a:lnTo>
                  <a:lnTo>
                    <a:pt x="0" y="713104"/>
                  </a:lnTo>
                  <a:lnTo>
                    <a:pt x="5702007" y="713104"/>
                  </a:lnTo>
                  <a:lnTo>
                    <a:pt x="5748281" y="703764"/>
                  </a:lnTo>
                  <a:lnTo>
                    <a:pt x="5786066" y="678291"/>
                  </a:lnTo>
                  <a:lnTo>
                    <a:pt x="5811539" y="640506"/>
                  </a:lnTo>
                  <a:lnTo>
                    <a:pt x="5820879" y="594232"/>
                  </a:lnTo>
                  <a:lnTo>
                    <a:pt x="5820879" y="118872"/>
                  </a:lnTo>
                  <a:lnTo>
                    <a:pt x="5811539" y="72598"/>
                  </a:lnTo>
                  <a:lnTo>
                    <a:pt x="5786066" y="34813"/>
                  </a:lnTo>
                  <a:lnTo>
                    <a:pt x="5748281" y="9340"/>
                  </a:lnTo>
                  <a:lnTo>
                    <a:pt x="5702007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39381" y="2654173"/>
              <a:ext cx="5821045" cy="713105"/>
            </a:xfrm>
            <a:custGeom>
              <a:avLst/>
              <a:gdLst/>
              <a:ahLst/>
              <a:cxnLst/>
              <a:rect l="l" t="t" r="r" b="b"/>
              <a:pathLst>
                <a:path w="5821045" h="713104">
                  <a:moveTo>
                    <a:pt x="5820879" y="118872"/>
                  </a:moveTo>
                  <a:lnTo>
                    <a:pt x="5820879" y="594232"/>
                  </a:lnTo>
                  <a:lnTo>
                    <a:pt x="5811539" y="640506"/>
                  </a:lnTo>
                  <a:lnTo>
                    <a:pt x="5786066" y="678291"/>
                  </a:lnTo>
                  <a:lnTo>
                    <a:pt x="5748281" y="703764"/>
                  </a:lnTo>
                  <a:lnTo>
                    <a:pt x="5702007" y="713104"/>
                  </a:lnTo>
                  <a:lnTo>
                    <a:pt x="0" y="713104"/>
                  </a:lnTo>
                  <a:lnTo>
                    <a:pt x="0" y="0"/>
                  </a:lnTo>
                  <a:lnTo>
                    <a:pt x="5702007" y="0"/>
                  </a:lnTo>
                  <a:lnTo>
                    <a:pt x="5748281" y="9340"/>
                  </a:lnTo>
                  <a:lnTo>
                    <a:pt x="5786066" y="34813"/>
                  </a:lnTo>
                  <a:lnTo>
                    <a:pt x="5811539" y="72598"/>
                  </a:lnTo>
                  <a:lnTo>
                    <a:pt x="5820879" y="118872"/>
                  </a:lnTo>
                  <a:close/>
                </a:path>
              </a:pathLst>
            </a:custGeom>
            <a:ln w="9999">
              <a:solidFill>
                <a:srgbClr val="FC9F2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859" y="3602736"/>
              <a:ext cx="864108" cy="120548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4004" y="3619500"/>
              <a:ext cx="5911596" cy="80314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7051" y="3645408"/>
              <a:ext cx="4736592" cy="79705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839381" y="3634359"/>
              <a:ext cx="5821045" cy="713105"/>
            </a:xfrm>
            <a:custGeom>
              <a:avLst/>
              <a:gdLst/>
              <a:ahLst/>
              <a:cxnLst/>
              <a:rect l="l" t="t" r="r" b="b"/>
              <a:pathLst>
                <a:path w="5821045" h="713104">
                  <a:moveTo>
                    <a:pt x="5702007" y="0"/>
                  </a:moveTo>
                  <a:lnTo>
                    <a:pt x="0" y="0"/>
                  </a:lnTo>
                  <a:lnTo>
                    <a:pt x="0" y="713105"/>
                  </a:lnTo>
                  <a:lnTo>
                    <a:pt x="5702007" y="713105"/>
                  </a:lnTo>
                  <a:lnTo>
                    <a:pt x="5748281" y="703764"/>
                  </a:lnTo>
                  <a:lnTo>
                    <a:pt x="5786066" y="678291"/>
                  </a:lnTo>
                  <a:lnTo>
                    <a:pt x="5811539" y="640506"/>
                  </a:lnTo>
                  <a:lnTo>
                    <a:pt x="5820879" y="594233"/>
                  </a:lnTo>
                  <a:lnTo>
                    <a:pt x="5820879" y="118872"/>
                  </a:lnTo>
                  <a:lnTo>
                    <a:pt x="5811539" y="72598"/>
                  </a:lnTo>
                  <a:lnTo>
                    <a:pt x="5786066" y="34813"/>
                  </a:lnTo>
                  <a:lnTo>
                    <a:pt x="5748281" y="9340"/>
                  </a:lnTo>
                  <a:lnTo>
                    <a:pt x="5702007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39381" y="3634359"/>
              <a:ext cx="5821045" cy="713105"/>
            </a:xfrm>
            <a:custGeom>
              <a:avLst/>
              <a:gdLst/>
              <a:ahLst/>
              <a:cxnLst/>
              <a:rect l="l" t="t" r="r" b="b"/>
              <a:pathLst>
                <a:path w="5821045" h="713104">
                  <a:moveTo>
                    <a:pt x="5820879" y="118872"/>
                  </a:moveTo>
                  <a:lnTo>
                    <a:pt x="5820879" y="594233"/>
                  </a:lnTo>
                  <a:lnTo>
                    <a:pt x="5811539" y="640506"/>
                  </a:lnTo>
                  <a:lnTo>
                    <a:pt x="5786066" y="678291"/>
                  </a:lnTo>
                  <a:lnTo>
                    <a:pt x="5748281" y="703764"/>
                  </a:lnTo>
                  <a:lnTo>
                    <a:pt x="5702007" y="713105"/>
                  </a:lnTo>
                  <a:lnTo>
                    <a:pt x="0" y="713105"/>
                  </a:lnTo>
                  <a:lnTo>
                    <a:pt x="0" y="0"/>
                  </a:lnTo>
                  <a:lnTo>
                    <a:pt x="5702007" y="0"/>
                  </a:lnTo>
                  <a:lnTo>
                    <a:pt x="5748281" y="9340"/>
                  </a:lnTo>
                  <a:lnTo>
                    <a:pt x="5786066" y="34813"/>
                  </a:lnTo>
                  <a:lnTo>
                    <a:pt x="5811539" y="72598"/>
                  </a:lnTo>
                  <a:lnTo>
                    <a:pt x="5820879" y="118872"/>
                  </a:lnTo>
                  <a:close/>
                </a:path>
              </a:pathLst>
            </a:custGeom>
            <a:ln w="9999">
              <a:solidFill>
                <a:srgbClr val="FC9F2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859" y="4582668"/>
              <a:ext cx="864108" cy="120548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66572" y="4588764"/>
              <a:ext cx="5910072" cy="801624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69619" y="4739640"/>
              <a:ext cx="4090416" cy="537972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811796" y="4603242"/>
              <a:ext cx="5821045" cy="713105"/>
            </a:xfrm>
            <a:custGeom>
              <a:avLst/>
              <a:gdLst/>
              <a:ahLst/>
              <a:cxnLst/>
              <a:rect l="l" t="t" r="r" b="b"/>
              <a:pathLst>
                <a:path w="5821045" h="713104">
                  <a:moveTo>
                    <a:pt x="5702033" y="0"/>
                  </a:moveTo>
                  <a:lnTo>
                    <a:pt x="0" y="0"/>
                  </a:lnTo>
                  <a:lnTo>
                    <a:pt x="0" y="712977"/>
                  </a:lnTo>
                  <a:lnTo>
                    <a:pt x="5702033" y="712977"/>
                  </a:lnTo>
                  <a:lnTo>
                    <a:pt x="5748306" y="703639"/>
                  </a:lnTo>
                  <a:lnTo>
                    <a:pt x="5786091" y="678179"/>
                  </a:lnTo>
                  <a:lnTo>
                    <a:pt x="5811564" y="640433"/>
                  </a:lnTo>
                  <a:lnTo>
                    <a:pt x="5820905" y="594232"/>
                  </a:lnTo>
                  <a:lnTo>
                    <a:pt x="5820905" y="118871"/>
                  </a:lnTo>
                  <a:lnTo>
                    <a:pt x="5811564" y="72598"/>
                  </a:lnTo>
                  <a:lnTo>
                    <a:pt x="5786091" y="34813"/>
                  </a:lnTo>
                  <a:lnTo>
                    <a:pt x="5748306" y="9340"/>
                  </a:lnTo>
                  <a:lnTo>
                    <a:pt x="5702033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11796" y="4603242"/>
              <a:ext cx="5821045" cy="713105"/>
            </a:xfrm>
            <a:custGeom>
              <a:avLst/>
              <a:gdLst/>
              <a:ahLst/>
              <a:cxnLst/>
              <a:rect l="l" t="t" r="r" b="b"/>
              <a:pathLst>
                <a:path w="5821045" h="713104">
                  <a:moveTo>
                    <a:pt x="5820905" y="118871"/>
                  </a:moveTo>
                  <a:lnTo>
                    <a:pt x="5820905" y="594232"/>
                  </a:lnTo>
                  <a:lnTo>
                    <a:pt x="5811564" y="640433"/>
                  </a:lnTo>
                  <a:lnTo>
                    <a:pt x="5786091" y="678179"/>
                  </a:lnTo>
                  <a:lnTo>
                    <a:pt x="5748306" y="703639"/>
                  </a:lnTo>
                  <a:lnTo>
                    <a:pt x="5702033" y="712977"/>
                  </a:lnTo>
                  <a:lnTo>
                    <a:pt x="0" y="712977"/>
                  </a:lnTo>
                  <a:lnTo>
                    <a:pt x="0" y="0"/>
                  </a:lnTo>
                  <a:lnTo>
                    <a:pt x="5702033" y="0"/>
                  </a:lnTo>
                  <a:lnTo>
                    <a:pt x="5748306" y="9340"/>
                  </a:lnTo>
                  <a:lnTo>
                    <a:pt x="5786091" y="34813"/>
                  </a:lnTo>
                  <a:lnTo>
                    <a:pt x="5811564" y="72598"/>
                  </a:lnTo>
                  <a:lnTo>
                    <a:pt x="5820905" y="118871"/>
                  </a:lnTo>
                  <a:close/>
                </a:path>
              </a:pathLst>
            </a:custGeom>
            <a:ln w="9999">
              <a:solidFill>
                <a:srgbClr val="FC9F2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859" y="5562598"/>
              <a:ext cx="864108" cy="1205484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94004" y="5579363"/>
              <a:ext cx="5911596" cy="803148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97051" y="5606795"/>
              <a:ext cx="5823204" cy="797052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839381" y="5594743"/>
              <a:ext cx="5821045" cy="713105"/>
            </a:xfrm>
            <a:custGeom>
              <a:avLst/>
              <a:gdLst/>
              <a:ahLst/>
              <a:cxnLst/>
              <a:rect l="l" t="t" r="r" b="b"/>
              <a:pathLst>
                <a:path w="5821045" h="713104">
                  <a:moveTo>
                    <a:pt x="5702007" y="0"/>
                  </a:moveTo>
                  <a:lnTo>
                    <a:pt x="0" y="0"/>
                  </a:lnTo>
                  <a:lnTo>
                    <a:pt x="0" y="713041"/>
                  </a:lnTo>
                  <a:lnTo>
                    <a:pt x="5702007" y="713041"/>
                  </a:lnTo>
                  <a:lnTo>
                    <a:pt x="5748281" y="703701"/>
                  </a:lnTo>
                  <a:lnTo>
                    <a:pt x="5786066" y="678230"/>
                  </a:lnTo>
                  <a:lnTo>
                    <a:pt x="5811539" y="640453"/>
                  </a:lnTo>
                  <a:lnTo>
                    <a:pt x="5820879" y="594194"/>
                  </a:lnTo>
                  <a:lnTo>
                    <a:pt x="5820879" y="118846"/>
                  </a:lnTo>
                  <a:lnTo>
                    <a:pt x="5811539" y="72587"/>
                  </a:lnTo>
                  <a:lnTo>
                    <a:pt x="5786066" y="34810"/>
                  </a:lnTo>
                  <a:lnTo>
                    <a:pt x="5748281" y="9340"/>
                  </a:lnTo>
                  <a:lnTo>
                    <a:pt x="5702007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39381" y="5594743"/>
              <a:ext cx="5821045" cy="713105"/>
            </a:xfrm>
            <a:custGeom>
              <a:avLst/>
              <a:gdLst/>
              <a:ahLst/>
              <a:cxnLst/>
              <a:rect l="l" t="t" r="r" b="b"/>
              <a:pathLst>
                <a:path w="5821045" h="713104">
                  <a:moveTo>
                    <a:pt x="5820879" y="118846"/>
                  </a:moveTo>
                  <a:lnTo>
                    <a:pt x="5820879" y="594194"/>
                  </a:lnTo>
                  <a:lnTo>
                    <a:pt x="5811539" y="640453"/>
                  </a:lnTo>
                  <a:lnTo>
                    <a:pt x="5786066" y="678230"/>
                  </a:lnTo>
                  <a:lnTo>
                    <a:pt x="5748281" y="703701"/>
                  </a:lnTo>
                  <a:lnTo>
                    <a:pt x="5702007" y="713041"/>
                  </a:lnTo>
                  <a:lnTo>
                    <a:pt x="0" y="713041"/>
                  </a:lnTo>
                  <a:lnTo>
                    <a:pt x="0" y="0"/>
                  </a:lnTo>
                  <a:lnTo>
                    <a:pt x="5702007" y="0"/>
                  </a:lnTo>
                  <a:lnTo>
                    <a:pt x="5748281" y="9340"/>
                  </a:lnTo>
                  <a:lnTo>
                    <a:pt x="5786066" y="34810"/>
                  </a:lnTo>
                  <a:lnTo>
                    <a:pt x="5811539" y="72587"/>
                  </a:lnTo>
                  <a:lnTo>
                    <a:pt x="5820879" y="118846"/>
                  </a:lnTo>
                  <a:close/>
                </a:path>
              </a:pathLst>
            </a:custGeom>
            <a:ln w="9999">
              <a:solidFill>
                <a:srgbClr val="FC9F2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785786" y="1500174"/>
            <a:ext cx="5624107" cy="4694124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212090" marR="429259" indent="-172720">
              <a:lnSpc>
                <a:spcPts val="1880"/>
              </a:lnSpc>
              <a:spcBef>
                <a:spcPts val="395"/>
              </a:spcBef>
              <a:buChar char="•"/>
              <a:tabLst>
                <a:tab pos="212725" algn="l"/>
              </a:tabLst>
            </a:pPr>
            <a:r>
              <a:rPr sz="1800" spc="-15" dirty="0">
                <a:latin typeface="Times New Roman"/>
                <a:cs typeface="Times New Roman"/>
              </a:rPr>
              <a:t>Задача </a:t>
            </a:r>
            <a:r>
              <a:rPr sz="1800" spc="-5" dirty="0">
                <a:latin typeface="Times New Roman"/>
                <a:cs typeface="Times New Roman"/>
              </a:rPr>
              <a:t>образования </a:t>
            </a:r>
            <a:r>
              <a:rPr sz="1800" spc="5" dirty="0">
                <a:latin typeface="Times New Roman"/>
                <a:cs typeface="Times New Roman"/>
              </a:rPr>
              <a:t>состоит </a:t>
            </a:r>
            <a:r>
              <a:rPr sz="1800" spc="-5" dirty="0">
                <a:latin typeface="Times New Roman"/>
                <a:cs typeface="Times New Roman"/>
              </a:rPr>
              <a:t>не </a:t>
            </a:r>
            <a:r>
              <a:rPr sz="1800" dirty="0">
                <a:latin typeface="Times New Roman"/>
                <a:cs typeface="Times New Roman"/>
              </a:rPr>
              <a:t>в </a:t>
            </a:r>
            <a:r>
              <a:rPr sz="1800" spc="-15" dirty="0">
                <a:latin typeface="Times New Roman"/>
                <a:cs typeface="Times New Roman"/>
              </a:rPr>
              <a:t>передаче </a:t>
            </a:r>
            <a:r>
              <a:rPr sz="1800" spc="-10" dirty="0">
                <a:latin typeface="Times New Roman"/>
                <a:cs typeface="Times New Roman"/>
              </a:rPr>
              <a:t>объема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знаний,</a:t>
            </a:r>
            <a:r>
              <a:rPr sz="1800" dirty="0">
                <a:latin typeface="Times New Roman"/>
                <a:cs typeface="Times New Roman"/>
              </a:rPr>
              <a:t> а в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том,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чтобы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научить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учиться.</a:t>
            </a:r>
            <a:endParaRPr sz="1800" b="1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Times New Roman"/>
              <a:buChar char="•"/>
            </a:pPr>
            <a:endParaRPr sz="2500">
              <a:latin typeface="Times New Roman"/>
              <a:cs typeface="Times New Roman"/>
            </a:endParaRPr>
          </a:p>
          <a:p>
            <a:pPr marL="212090" marR="586105" indent="-172720">
              <a:lnSpc>
                <a:spcPts val="1860"/>
              </a:lnSpc>
              <a:buChar char="•"/>
              <a:tabLst>
                <a:tab pos="212725" algn="l"/>
              </a:tabLst>
            </a:pPr>
            <a:r>
              <a:rPr sz="1800" spc="-10" dirty="0">
                <a:latin typeface="Times New Roman"/>
                <a:cs typeface="Times New Roman"/>
              </a:rPr>
              <a:t>Недостаточный </a:t>
            </a:r>
            <a:r>
              <a:rPr sz="1800" dirty="0">
                <a:latin typeface="Times New Roman"/>
                <a:cs typeface="Times New Roman"/>
              </a:rPr>
              <a:t>уровень </a:t>
            </a:r>
            <a:r>
              <a:rPr sz="1800" spc="-5" dirty="0">
                <a:latin typeface="Times New Roman"/>
                <a:cs typeface="Times New Roman"/>
              </a:rPr>
              <a:t>умения </a:t>
            </a:r>
            <a:r>
              <a:rPr sz="1800" spc="-10" dirty="0">
                <a:latin typeface="Times New Roman"/>
                <a:cs typeface="Times New Roman"/>
              </a:rPr>
              <a:t>обучающимися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эффективно</a:t>
            </a:r>
            <a:r>
              <a:rPr sz="1800" spc="-5" dirty="0">
                <a:latin typeface="Times New Roman"/>
                <a:cs typeface="Times New Roman"/>
              </a:rPr>
              <a:t> применять знания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для </a:t>
            </a:r>
            <a:r>
              <a:rPr sz="1800" b="1" dirty="0">
                <a:latin typeface="Times New Roman"/>
                <a:cs typeface="Times New Roman"/>
              </a:rPr>
              <a:t>решения 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практических</a:t>
            </a:r>
            <a:r>
              <a:rPr sz="1800" b="1" spc="-15" dirty="0">
                <a:latin typeface="Times New Roman"/>
                <a:cs typeface="Times New Roman"/>
              </a:rPr>
              <a:t> задач</a:t>
            </a:r>
            <a:endParaRPr sz="1800" b="1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Char char="•"/>
            </a:pPr>
            <a:endParaRPr sz="2350">
              <a:latin typeface="Times New Roman"/>
              <a:cs typeface="Times New Roman"/>
            </a:endParaRPr>
          </a:p>
          <a:p>
            <a:pPr marL="212090" indent="-172720">
              <a:lnSpc>
                <a:spcPts val="2020"/>
              </a:lnSpc>
              <a:buChar char="•"/>
              <a:tabLst>
                <a:tab pos="212725" algn="l"/>
              </a:tabLst>
            </a:pPr>
            <a:r>
              <a:rPr sz="1800" spc="-20" dirty="0">
                <a:latin typeface="Times New Roman"/>
                <a:cs typeface="Times New Roman"/>
              </a:rPr>
              <a:t>Подготовка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ГИА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требует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обучающихся</a:t>
            </a:r>
            <a:endParaRPr sz="1800">
              <a:latin typeface="Times New Roman"/>
              <a:cs typeface="Times New Roman"/>
            </a:endParaRPr>
          </a:p>
          <a:p>
            <a:pPr marL="212090">
              <a:lnSpc>
                <a:spcPts val="2020"/>
              </a:lnSpc>
            </a:pPr>
            <a:r>
              <a:rPr sz="1800" spc="-5" dirty="0">
                <a:latin typeface="Times New Roman"/>
                <a:cs typeface="Times New Roman"/>
              </a:rPr>
              <a:t>сформированных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общеучебных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spc="-60" dirty="0">
                <a:latin typeface="Times New Roman"/>
                <a:cs typeface="Times New Roman"/>
              </a:rPr>
              <a:t>УУД</a:t>
            </a:r>
            <a:endParaRPr sz="1800" b="1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950">
              <a:latin typeface="Times New Roman"/>
              <a:cs typeface="Times New Roman"/>
            </a:endParaRPr>
          </a:p>
          <a:p>
            <a:pPr marL="184785" indent="-172720">
              <a:lnSpc>
                <a:spcPct val="100000"/>
              </a:lnSpc>
              <a:spcBef>
                <a:spcPts val="5"/>
              </a:spcBef>
              <a:buChar char="•"/>
              <a:tabLst>
                <a:tab pos="185420" algn="l"/>
              </a:tabLst>
            </a:pPr>
            <a:r>
              <a:rPr sz="1800" spc="-10" dirty="0">
                <a:latin typeface="Times New Roman"/>
                <a:cs typeface="Times New Roman"/>
              </a:rPr>
              <a:t>Большой</a:t>
            </a:r>
            <a:r>
              <a:rPr sz="1800" spc="-15" dirty="0">
                <a:latin typeface="Times New Roman"/>
                <a:cs typeface="Times New Roman"/>
              </a:rPr>
              <a:t> объем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учебного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материала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Char char="•"/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Times New Roman"/>
              <a:buChar char="•"/>
            </a:pPr>
            <a:endParaRPr sz="2300">
              <a:latin typeface="Times New Roman"/>
              <a:cs typeface="Times New Roman"/>
            </a:endParaRPr>
          </a:p>
          <a:p>
            <a:pPr marL="212090" marR="5080" indent="-172720">
              <a:lnSpc>
                <a:spcPts val="1880"/>
              </a:lnSpc>
              <a:buChar char="•"/>
              <a:tabLst>
                <a:tab pos="212725" algn="l"/>
              </a:tabLst>
            </a:pPr>
            <a:r>
              <a:rPr sz="1800" spc="-5" dirty="0">
                <a:latin typeface="Times New Roman"/>
                <a:cs typeface="Times New Roman"/>
              </a:rPr>
              <a:t>Снижение </a:t>
            </a:r>
            <a:r>
              <a:rPr sz="1800" dirty="0">
                <a:latin typeface="Times New Roman"/>
                <a:cs typeface="Times New Roman"/>
              </a:rPr>
              <a:t>уровня </a:t>
            </a:r>
            <a:r>
              <a:rPr sz="1800" b="1" spc="-5" dirty="0">
                <a:latin typeface="Times New Roman"/>
                <a:cs typeface="Times New Roman"/>
              </a:rPr>
              <a:t>мотивации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школьников </a:t>
            </a:r>
            <a:r>
              <a:rPr sz="1800" dirty="0">
                <a:latin typeface="Times New Roman"/>
                <a:cs typeface="Times New Roman"/>
              </a:rPr>
              <a:t>к </a:t>
            </a:r>
            <a:r>
              <a:rPr sz="1800" spc="-5" dirty="0">
                <a:latin typeface="Times New Roman"/>
                <a:cs typeface="Times New Roman"/>
              </a:rPr>
              <a:t>изучению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физики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6542531" y="1072896"/>
            <a:ext cx="2601595" cy="5785485"/>
            <a:chOff x="6542531" y="1072896"/>
            <a:chExt cx="2601595" cy="5785485"/>
          </a:xfrm>
        </p:grpSpPr>
        <p:pic>
          <p:nvPicPr>
            <p:cNvPr id="31" name="object 3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542531" y="1072896"/>
              <a:ext cx="2601468" cy="2182367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737984" y="1268730"/>
              <a:ext cx="2124202" cy="159321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542531" y="2897124"/>
              <a:ext cx="2601468" cy="2180844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737984" y="3091688"/>
              <a:ext cx="2124202" cy="1593214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542531" y="4840222"/>
              <a:ext cx="2601468" cy="2017776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737984" y="5035816"/>
              <a:ext cx="2124202" cy="159321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42910" y="357166"/>
            <a:ext cx="7698740" cy="299720"/>
          </a:xfrm>
          <a:prstGeom prst="rect">
            <a:avLst/>
          </a:prstGeom>
          <a:solidFill>
            <a:srgbClr val="C000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Задания,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направленные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на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формирование</a:t>
            </a:r>
            <a:r>
              <a:rPr sz="1800" spc="4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общеучебных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познавательных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УУД</a:t>
            </a:r>
            <a:endParaRPr sz="1800">
              <a:latin typeface="Times New Roman"/>
              <a:cs typeface="Times New Roman"/>
            </a:endParaRPr>
          </a:p>
        </p:txBody>
      </p:sp>
      <p:graphicFrame>
        <p:nvGraphicFramePr>
          <p:cNvPr id="9" name="object 8"/>
          <p:cNvGraphicFramePr>
            <a:graphicFrameLocks noGrp="1"/>
          </p:cNvGraphicFramePr>
          <p:nvPr/>
        </p:nvGraphicFramePr>
        <p:xfrm>
          <a:off x="214282" y="857232"/>
          <a:ext cx="8664413" cy="56603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98290"/>
                <a:gridCol w="3366123"/>
              </a:tblGrid>
              <a:tr h="3491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Виды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познавательные</a:t>
                      </a:r>
                      <a:r>
                        <a:rPr sz="18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общеучебные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УУД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28575">
                      <a:solidFill>
                        <a:srgbClr val="EB550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Этап</a:t>
                      </a:r>
                      <a:r>
                        <a:rPr sz="20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урока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28575">
                      <a:solidFill>
                        <a:srgbClr val="EB5504"/>
                      </a:solidFill>
                      <a:prstDash val="solid"/>
                    </a:lnB>
                  </a:tcPr>
                </a:tc>
              </a:tr>
              <a:tr h="593553">
                <a:tc>
                  <a:txBody>
                    <a:bodyPr/>
                    <a:lstStyle/>
                    <a:p>
                      <a:pPr marL="250825" indent="-160020">
                        <a:lnSpc>
                          <a:spcPct val="100000"/>
                        </a:lnSpc>
                        <a:spcBef>
                          <a:spcPts val="320"/>
                        </a:spcBef>
                        <a:buClr>
                          <a:srgbClr val="000000"/>
                        </a:buClr>
                        <a:buSzPct val="92857"/>
                        <a:buFont typeface="Wingdings"/>
                        <a:buChar char=""/>
                        <a:tabLst>
                          <a:tab pos="251460" algn="l"/>
                        </a:tabLst>
                      </a:pPr>
                      <a:r>
                        <a:rPr sz="16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Самостоятельно</a:t>
                      </a:r>
                      <a:r>
                        <a:rPr sz="16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выделять</a:t>
                      </a:r>
                      <a:r>
                        <a:rPr sz="1600" u="sng" spc="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spc="-15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формулировать</a:t>
                      </a:r>
                      <a:r>
                        <a:rPr sz="1600" u="sng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spc="-10" smtClean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познавательную</a:t>
                      </a:r>
                      <a:r>
                        <a:rPr lang="ru-RU" sz="1600" u="sng" spc="-10" dirty="0" smtClean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smtClean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цель</a:t>
                      </a:r>
                      <a:endParaRPr sz="16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28575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  <a:solidFill>
                      <a:srgbClr val="FBDDCC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Мотивация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учебной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деятельности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Целеполагание,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 постановка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проблемы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28575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  <a:solidFill>
                      <a:srgbClr val="FBDDCC"/>
                    </a:solidFill>
                  </a:tcPr>
                </a:tc>
              </a:tr>
              <a:tr h="593553">
                <a:tc>
                  <a:txBody>
                    <a:bodyPr/>
                    <a:lstStyle/>
                    <a:p>
                      <a:pPr marL="91440" marR="698500">
                        <a:lnSpc>
                          <a:spcPct val="100000"/>
                        </a:lnSpc>
                        <a:spcBef>
                          <a:spcPts val="320"/>
                        </a:spcBef>
                        <a:buClr>
                          <a:srgbClr val="000000"/>
                        </a:buClr>
                        <a:buSzPct val="92857"/>
                        <a:buFont typeface="Wingdings"/>
                        <a:buChar char=""/>
                        <a:tabLst>
                          <a:tab pos="251460" algn="l"/>
                        </a:tabLst>
                      </a:pPr>
                      <a:r>
                        <a:rPr sz="16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Самостоятельно </a:t>
                      </a:r>
                      <a:r>
                        <a:rPr sz="1600" u="sng" spc="-10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создавать </a:t>
                      </a:r>
                      <a:r>
                        <a:rPr sz="16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алгоритмы </a:t>
                      </a:r>
                      <a:r>
                        <a:rPr sz="16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деятельности при </a:t>
                      </a:r>
                      <a:r>
                        <a:rPr sz="1600" spc="-335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решении</a:t>
                      </a:r>
                      <a:r>
                        <a:rPr sz="1600" u="sng" spc="-30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проблем</a:t>
                      </a:r>
                      <a:r>
                        <a:rPr sz="1600" u="sng" spc="-30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различного</a:t>
                      </a:r>
                      <a:r>
                        <a:rPr sz="1600" u="sng" spc="-3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характера.</a:t>
                      </a:r>
                      <a:endParaRPr sz="16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3506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Решение проблемы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 Самостоятельная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работа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</a:tcPr>
                </a:tc>
              </a:tr>
              <a:tr h="837957">
                <a:tc>
                  <a:txBody>
                    <a:bodyPr/>
                    <a:lstStyle/>
                    <a:p>
                      <a:pPr marL="250825" indent="-160020">
                        <a:lnSpc>
                          <a:spcPct val="100000"/>
                        </a:lnSpc>
                        <a:spcBef>
                          <a:spcPts val="320"/>
                        </a:spcBef>
                        <a:buClr>
                          <a:srgbClr val="000000"/>
                        </a:buClr>
                        <a:buSzPct val="92857"/>
                        <a:buFont typeface="Wingdings"/>
                        <a:buChar char=""/>
                        <a:tabLst>
                          <a:tab pos="251460" algn="l"/>
                        </a:tabLst>
                      </a:pPr>
                      <a:r>
                        <a:rPr sz="16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Смысловое</a:t>
                      </a:r>
                      <a:r>
                        <a:rPr sz="1600" u="sng" spc="-4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чтение</a:t>
                      </a:r>
                      <a:endParaRPr sz="16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  <a:solidFill>
                      <a:srgbClr val="FBDDCC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4972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Поиск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путей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решения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проблемы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Самостоятельная</a:t>
                      </a:r>
                      <a:r>
                        <a:rPr sz="1400" spc="3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работа 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Мотивация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 к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учебной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деятельности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  <a:solidFill>
                      <a:srgbClr val="FBDDCC"/>
                    </a:solidFill>
                  </a:tcPr>
                </a:tc>
              </a:tr>
              <a:tr h="593698">
                <a:tc>
                  <a:txBody>
                    <a:bodyPr/>
                    <a:lstStyle/>
                    <a:p>
                      <a:pPr marL="250825" indent="-160020">
                        <a:lnSpc>
                          <a:spcPct val="100000"/>
                        </a:lnSpc>
                        <a:spcBef>
                          <a:spcPts val="325"/>
                        </a:spcBef>
                        <a:buClr>
                          <a:srgbClr val="000000"/>
                        </a:buClr>
                        <a:buSzPct val="92857"/>
                        <a:buFont typeface="Wingdings"/>
                        <a:buChar char=""/>
                        <a:tabLst>
                          <a:tab pos="251460" algn="l"/>
                        </a:tabLst>
                      </a:pPr>
                      <a:r>
                        <a:rPr sz="1600" u="sng" spc="-10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Использовать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общие</a:t>
                      </a:r>
                      <a:r>
                        <a:rPr sz="1600" u="sng" spc="-2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приёмы</a:t>
                      </a:r>
                      <a:r>
                        <a:rPr sz="1600" u="sng" spc="-30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решения</a:t>
                      </a:r>
                      <a:r>
                        <a:rPr sz="1600" u="sng" spc="-2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u="sng" spc="-1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задач</a:t>
                      </a:r>
                      <a:endParaRPr sz="16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35064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Решение проблемы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 Самостоятельная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работа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</a:tcPr>
                </a:tc>
              </a:tr>
              <a:tr h="837957">
                <a:tc>
                  <a:txBody>
                    <a:bodyPr/>
                    <a:lstStyle/>
                    <a:p>
                      <a:pPr marL="91440" marR="636270">
                        <a:lnSpc>
                          <a:spcPct val="100000"/>
                        </a:lnSpc>
                        <a:spcBef>
                          <a:spcPts val="325"/>
                        </a:spcBef>
                        <a:buClr>
                          <a:srgbClr val="000000"/>
                        </a:buClr>
                        <a:buSzPct val="92857"/>
                        <a:buFont typeface="Wingdings"/>
                        <a:buChar char=""/>
                        <a:tabLst>
                          <a:tab pos="251460" algn="l"/>
                        </a:tabLst>
                      </a:pPr>
                      <a:r>
                        <a:rPr sz="14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Осознанно</a:t>
                      </a:r>
                      <a:r>
                        <a:rPr sz="1400" u="sng" spc="-2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u="sng" spc="-1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произвольно</a:t>
                      </a:r>
                      <a:r>
                        <a:rPr sz="1400" u="sng" spc="-1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строить</a:t>
                      </a:r>
                      <a:r>
                        <a:rPr sz="1400" u="sng" spc="-20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сообщения</a:t>
                      </a:r>
                      <a:r>
                        <a:rPr sz="1400" u="sng" spc="-2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устной</a:t>
                      </a:r>
                      <a:r>
                        <a:rPr sz="14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и </a:t>
                      </a:r>
                      <a:r>
                        <a:rPr sz="1400" spc="-335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письменной </a:t>
                      </a:r>
                      <a:r>
                        <a:rPr sz="14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форме, </a:t>
                      </a:r>
                      <a:r>
                        <a:rPr sz="14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400" u="sng" spc="-1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том </a:t>
                      </a:r>
                      <a:r>
                        <a:rPr sz="14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числе </a:t>
                      </a:r>
                      <a:r>
                        <a:rPr sz="1400" u="sng" spc="-10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творческого </a:t>
                      </a:r>
                      <a:r>
                        <a:rPr sz="14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400" spc="5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u="sng" spc="-1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исследовательского </a:t>
                      </a:r>
                      <a:r>
                        <a:rPr sz="14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характера</a:t>
                      </a:r>
                      <a:endParaRPr sz="14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  <a:solidFill>
                      <a:srgbClr val="FBDDCC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Актуализация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 знаний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Коррекция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  <a:solidFill>
                      <a:srgbClr val="FBDDCC"/>
                    </a:solidFill>
                  </a:tcPr>
                </a:tc>
              </a:tr>
              <a:tr h="837913">
                <a:tc>
                  <a:txBody>
                    <a:bodyPr/>
                    <a:lstStyle/>
                    <a:p>
                      <a:pPr marL="250825" indent="-160020">
                        <a:lnSpc>
                          <a:spcPct val="100000"/>
                        </a:lnSpc>
                        <a:spcBef>
                          <a:spcPts val="325"/>
                        </a:spcBef>
                        <a:buClr>
                          <a:srgbClr val="000000"/>
                        </a:buClr>
                        <a:buSzPct val="92857"/>
                        <a:buFont typeface="Wingdings"/>
                        <a:buChar char=""/>
                        <a:tabLst>
                          <a:tab pos="251460" algn="l"/>
                        </a:tabLst>
                      </a:pPr>
                      <a:r>
                        <a:rPr sz="18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Выбирать</a:t>
                      </a:r>
                      <a:r>
                        <a:rPr sz="1800" u="sng" spc="-30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наиболее эффективные </a:t>
                      </a:r>
                      <a:r>
                        <a:rPr sz="1800" u="sng" spc="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способы</a:t>
                      </a:r>
                      <a:r>
                        <a:rPr sz="1800" u="sng" spc="-3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решения</a:t>
                      </a:r>
                      <a:r>
                        <a:rPr sz="1800" u="sng" spc="-1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 задач</a:t>
                      </a:r>
                      <a:endParaRPr sz="18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4972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Мотивация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учебной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деятельности </a:t>
                      </a:r>
                      <a:r>
                        <a:rPr sz="1400" spc="-3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Решение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проблемы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Рефлексия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учебной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деятельности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</a:tcPr>
                </a:tc>
              </a:tr>
              <a:tr h="837963">
                <a:tc>
                  <a:txBody>
                    <a:bodyPr/>
                    <a:lstStyle/>
                    <a:p>
                      <a:pPr marL="250825" indent="-160020">
                        <a:lnSpc>
                          <a:spcPct val="100000"/>
                        </a:lnSpc>
                        <a:spcBef>
                          <a:spcPts val="325"/>
                        </a:spcBef>
                        <a:buClr>
                          <a:srgbClr val="000000"/>
                        </a:buClr>
                        <a:buSzPct val="92857"/>
                        <a:buFont typeface="Wingdings"/>
                        <a:buChar char=""/>
                        <a:tabLst>
                          <a:tab pos="251460" algn="l"/>
                        </a:tabLst>
                      </a:pPr>
                      <a:r>
                        <a:rPr sz="1800" u="sng" spc="-10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Структурирование </a:t>
                      </a:r>
                      <a:r>
                        <a:rPr sz="1800" u="sng" spc="-5" dirty="0">
                          <a:solidFill>
                            <a:schemeClr val="tx1"/>
                          </a:solidFill>
                          <a:uFill>
                            <a:solidFill>
                              <a:srgbClr val="D73D2C"/>
                            </a:solidFill>
                          </a:uFill>
                          <a:latin typeface="Times New Roman"/>
                          <a:cs typeface="Times New Roman"/>
                        </a:rPr>
                        <a:t>информации</a:t>
                      </a:r>
                      <a:endParaRPr sz="18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  <a:solidFill>
                      <a:srgbClr val="FBDDCC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4972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Мотивация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учебной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деятельности </a:t>
                      </a:r>
                      <a:r>
                        <a:rPr sz="1400" spc="-3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Самостоятельная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работа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Систематизация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знаний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EB5504"/>
                      </a:solidFill>
                      <a:prstDash val="solid"/>
                    </a:lnL>
                    <a:lnR w="12700">
                      <a:solidFill>
                        <a:srgbClr val="EB5504"/>
                      </a:solidFill>
                      <a:prstDash val="solid"/>
                    </a:lnR>
                    <a:lnT w="12700">
                      <a:solidFill>
                        <a:srgbClr val="EB5504"/>
                      </a:solidFill>
                      <a:prstDash val="solid"/>
                    </a:lnT>
                    <a:lnB w="12700">
                      <a:solidFill>
                        <a:srgbClr val="EB5504"/>
                      </a:solidFill>
                      <a:prstDash val="solid"/>
                    </a:lnB>
                    <a:solidFill>
                      <a:srgbClr val="FBDD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Направления</a:t>
            </a:r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500174"/>
            <a:ext cx="4038600" cy="4434840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Урочная деятельность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lnSpc>
                <a:spcPct val="100000"/>
              </a:lnSpc>
              <a:buClr>
                <a:schemeClr val="accent6">
                  <a:lumMod val="50000"/>
                </a:schemeClr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проблемные уроки,</a:t>
            </a:r>
          </a:p>
          <a:p>
            <a:pPr lvl="1">
              <a:lnSpc>
                <a:spcPct val="100000"/>
              </a:lnSpc>
              <a:buClr>
                <a:schemeClr val="accent6">
                  <a:lumMod val="50000"/>
                </a:schemeClr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семинары,</a:t>
            </a:r>
          </a:p>
          <a:p>
            <a:pPr lvl="1">
              <a:lnSpc>
                <a:spcPct val="100000"/>
              </a:lnSpc>
              <a:buClr>
                <a:schemeClr val="accent6">
                  <a:lumMod val="50000"/>
                </a:schemeClr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лабораторные занятия, </a:t>
            </a:r>
          </a:p>
          <a:p>
            <a:pPr lvl="1">
              <a:lnSpc>
                <a:spcPct val="100000"/>
              </a:lnSpc>
              <a:buClr>
                <a:schemeClr val="accent6">
                  <a:lumMod val="50000"/>
                </a:schemeClr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моделирование,</a:t>
            </a:r>
          </a:p>
          <a:p>
            <a:pPr lvl="1">
              <a:lnSpc>
                <a:spcPct val="100000"/>
              </a:lnSpc>
              <a:buClr>
                <a:schemeClr val="accent6">
                  <a:lumMod val="50000"/>
                </a:schemeClr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презентаций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643050"/>
            <a:ext cx="4038600" cy="4434840"/>
          </a:xfrm>
        </p:spPr>
        <p:txBody>
          <a:bodyPr/>
          <a:lstStyle/>
          <a:p>
            <a:pPr lvl="0"/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Clr>
                <a:schemeClr val="accent6">
                  <a:lumMod val="50000"/>
                </a:schemeClr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кружок «Удивительная физика»,</a:t>
            </a:r>
          </a:p>
          <a:p>
            <a:pPr lvl="1">
              <a:buClr>
                <a:schemeClr val="accent6">
                  <a:lumMod val="50000"/>
                </a:schemeClr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и реализация проектов,</a:t>
            </a:r>
          </a:p>
          <a:p>
            <a:pPr lvl="1">
              <a:buClr>
                <a:schemeClr val="accent6">
                  <a:lumMod val="50000"/>
                </a:schemeClr>
              </a:buCl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олимпиадах, конкурсах и конференциях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prstClr val="black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dirty="0" smtClean="0">
                <a:ln w="11430" cmpd="sng">
                  <a:noFill/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 - падение интереса к учёбе.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Использование исследовательских методов в обучении помогает учителю из пассивного потребителя знаний сделать  активного субъекта образовательной деятельности</a:t>
            </a:r>
            <a:endParaRPr lang="ru-RU" sz="2800" dirty="0"/>
          </a:p>
        </p:txBody>
      </p:sp>
      <p:pic>
        <p:nvPicPr>
          <p:cNvPr id="5" name="Содержимое 4" descr="167454981482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429545" y="2707359"/>
            <a:ext cx="2619117" cy="161412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588224" y="3250507"/>
            <a:ext cx="1872208" cy="332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1628</TotalTime>
  <Words>727</Words>
  <Application>Microsoft Office PowerPoint</Application>
  <PresentationFormat>Экран (4:3)</PresentationFormat>
  <Paragraphs>136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Конкурсное задание «Методический семинар»</vt:lpstr>
      <vt:lpstr>Метод системно -  деятельностного  подхода на уроках физики.</vt:lpstr>
      <vt:lpstr>Слайд 3</vt:lpstr>
      <vt:lpstr>Цель и задачи педагогической деятельности</vt:lpstr>
      <vt:lpstr>Слайд 5</vt:lpstr>
      <vt:lpstr>Слайд 6</vt:lpstr>
      <vt:lpstr>Слайд 7</vt:lpstr>
      <vt:lpstr>Направления деятельности</vt:lpstr>
      <vt:lpstr> Проблема - падение интереса к учёбе. </vt:lpstr>
      <vt:lpstr>  Значение исследовательской деятельности </vt:lpstr>
      <vt:lpstr>Принципы исследовательской деятельности.</vt:lpstr>
      <vt:lpstr>Принцип самодеятельности. </vt:lpstr>
      <vt:lpstr>Принцип доступности</vt:lpstr>
      <vt:lpstr>Принцип естественности</vt:lpstr>
      <vt:lpstr>Принцип наглядности</vt:lpstr>
      <vt:lpstr>Принцип осмысленности</vt:lpstr>
      <vt:lpstr>Результаты образовательной деятельности.</vt:lpstr>
      <vt:lpstr>Результаты профессиональной  деятельности.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107</cp:revision>
  <dcterms:created xsi:type="dcterms:W3CDTF">2023-01-18T05:09:02Z</dcterms:created>
  <dcterms:modified xsi:type="dcterms:W3CDTF">2023-12-14T06:02:33Z</dcterms:modified>
</cp:coreProperties>
</file>