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59" r:id="rId8"/>
    <p:sldId id="261" r:id="rId9"/>
    <p:sldId id="260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chemeClr val="accent3">
                <a:lumMod val="40000"/>
                <a:lumOff val="60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476672"/>
            <a:ext cx="70567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Времена не выбирают</a:t>
            </a:r>
            <a:endParaRPr lang="ru-RU" sz="4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827584" y="1321604"/>
            <a:ext cx="7632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Враг этот был – крепостное право</a:t>
            </a:r>
            <a:endParaRPr lang="ru-RU" sz="2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668" y="2204864"/>
            <a:ext cx="6120680" cy="4111500"/>
          </a:xfrm>
          <a:prstGeom prst="ellipse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557650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46976"/>
            <a:ext cx="86409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/>
              <a:t>Однако </a:t>
            </a:r>
            <a:r>
              <a:rPr lang="ru-RU" sz="2000" dirty="0"/>
              <a:t>взамен </a:t>
            </a:r>
            <a:r>
              <a:rPr lang="ru-RU" sz="2000" dirty="0" smtClean="0"/>
              <a:t>крестьяне </a:t>
            </a:r>
            <a:r>
              <a:rPr lang="ru-RU" sz="2000" dirty="0"/>
              <a:t>попадали в имущественную зависимость от помещика. За отводимые им земельные наделы крестьяне должны были отбыть рабочую повинность или выплатить деньги для большинства неподъемные.</a:t>
            </a:r>
          </a:p>
          <a:p>
            <a:pPr algn="just"/>
            <a:r>
              <a:rPr lang="ru-RU" sz="2000" dirty="0"/>
              <a:t>	Реформа стала компромиссным вариантом. Крестьяне получили личную свободу, но не становились полноправными собственниками земли и членами гражданского</a:t>
            </a:r>
          </a:p>
          <a:p>
            <a:pPr algn="just"/>
            <a:r>
              <a:rPr lang="ru-RU" sz="2000" dirty="0"/>
              <a:t>общества.</a:t>
            </a:r>
          </a:p>
          <a:p>
            <a:pPr algn="just"/>
            <a:r>
              <a:rPr lang="ru-RU" sz="2000" dirty="0"/>
              <a:t>	Изживать наследие крепостного права предстояло еще долго...</a:t>
            </a:r>
          </a:p>
        </p:txBody>
      </p:sp>
      <p:pic>
        <p:nvPicPr>
          <p:cNvPr id="1026" name="Picture 2" descr="Крестьянство в русской живописи. Василий Перов. Тройка, 186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191514"/>
            <a:ext cx="5112568" cy="349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В. Г. Венецианов «Утро помещицы» (1823) Государственный Русский музе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204070"/>
            <a:ext cx="2664296" cy="3521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701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91569"/>
            <a:ext cx="4071498" cy="3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443848"/>
            <a:ext cx="4132233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548680"/>
            <a:ext cx="440205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Крепостное право </a:t>
            </a:r>
            <a:r>
              <a:rPr lang="ru-RU" dirty="0"/>
              <a:t>‒ это </a:t>
            </a:r>
            <a:r>
              <a:rPr lang="ru-RU" dirty="0" smtClean="0"/>
              <a:t>комплекс государственных законов, которые прикрепляли крестьян к определённому участку земли и ставили их в наследственную зависимость от землевладельца. Закрепощение крестьян было длительным процессом, происходившим на протяжении  нескольких веков, юридическое оформление крепостного права и территории его распространения в центральных регионах России окончательно произошло в 1649 год, когда Соборное уложение лишило крестьян права переходить от одного помещика к другому. Бесправное положение крестьян сохранялось в России вплоть до отмены крепостного права.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9524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640"/>
            <a:ext cx="7751254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20698" y="5677514"/>
            <a:ext cx="8208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40667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7" r="7212"/>
          <a:stretch/>
        </p:blipFill>
        <p:spPr bwMode="auto">
          <a:xfrm>
            <a:off x="376683" y="351946"/>
            <a:ext cx="3839901" cy="59002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7" r="5708" b="8532"/>
          <a:stretch/>
        </p:blipFill>
        <p:spPr bwMode="auto">
          <a:xfrm>
            <a:off x="5076056" y="329076"/>
            <a:ext cx="3384376" cy="48651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04048" y="5476582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Александр  Иванович  Герцен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6251038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94400"/>
            <a:ext cx="8712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400" dirty="0" smtClean="0"/>
              <a:t>Писатель </a:t>
            </a:r>
            <a:r>
              <a:rPr lang="ru-RU" sz="2400" dirty="0"/>
              <a:t>в своей повести стремится обратить взоры русской общественности на тяжелое, бесправное положение крепостной женщины, считавшейся своими хозяевами обычной вещью, ничем не отличающейся от мебели. Именно так относится </a:t>
            </a:r>
            <a:r>
              <a:rPr lang="ru-RU" sz="2400" dirty="0" err="1"/>
              <a:t>Скаменский</a:t>
            </a:r>
            <a:r>
              <a:rPr lang="ru-RU" sz="2400" dirty="0"/>
              <a:t> к Аннет, он видит в ней лишь свою хорошую собой крепостную девку.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702044"/>
            <a:ext cx="5472608" cy="36196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12540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0100" y="116632"/>
            <a:ext cx="497997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/>
              <a:t>Герцен </a:t>
            </a:r>
            <a:r>
              <a:rPr lang="ru-RU" sz="2000" dirty="0"/>
              <a:t>показывает, что русская женщина способна к самостоятельному умственному развитию, что ее талант проявляется во всем, в том числе и в художественном творчестве и что это не приобретенное, а свойственно характеру русской женщины, заложено природой. Автор дает понять своим читателям, что хотя героиня Аннет и погибает, она одерживает моральную победу над своими угнетателями, которых олицетворяет помещик </a:t>
            </a:r>
            <a:r>
              <a:rPr lang="ru-RU" sz="2000" dirty="0" err="1"/>
              <a:t>Скаменский</a:t>
            </a:r>
            <a:r>
              <a:rPr lang="ru-RU" sz="2000" dirty="0"/>
              <a:t>, ведь самые грубые животные инстинкты, присущие человеку, отступают пред нею. Она и в момент смерти продолжает оставаться на нравственной и интеллектуальной высоте. </a:t>
            </a:r>
          </a:p>
        </p:txBody>
      </p:sp>
      <p:pic>
        <p:nvPicPr>
          <p:cNvPr id="1026" name="Picture 2" descr="https://avatars.dzeninfra.ru/get-zen_doc/1721884/pub_6155d82242fe224cd3cac429_6155e213f96fe14126c73edc/scale_24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8768" y="332656"/>
            <a:ext cx="3704494" cy="4344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2666" y="5013176"/>
            <a:ext cx="864096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Артист, от имени которого ведется повествование, не просто рассказчик. Он олицетворяет собой пробуждающийся от долгой спячки русский народ, внутренние положительные сдвиги, происходящие в его представителях. Герцен показывает, что силы, уснувшие в закабаленном русском народе, начинают постепенно пробуждаться.</a:t>
            </a:r>
          </a:p>
        </p:txBody>
      </p:sp>
    </p:spTree>
    <p:extLst>
      <p:ext uri="{BB962C8B-B14F-4D97-AF65-F5344CB8AC3E}">
        <p14:creationId xmlns:p14="http://schemas.microsoft.com/office/powerpoint/2010/main" val="9992661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002" y="116632"/>
            <a:ext cx="8669109" cy="4032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2038" y="4149080"/>
            <a:ext cx="83529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r>
              <a:rPr lang="ru-RU" sz="2000" dirty="0" smtClean="0"/>
              <a:t>В </a:t>
            </a:r>
            <a:r>
              <a:rPr lang="ru-RU" sz="2000" dirty="0"/>
              <a:t>XIX веке назрела необходимость в переменах в положении крепостных. </a:t>
            </a:r>
            <a:r>
              <a:rPr lang="ru-RU" sz="2000" dirty="0" smtClean="0"/>
              <a:t>Крепостное  право </a:t>
            </a:r>
            <a:r>
              <a:rPr lang="ru-RU" sz="2000" dirty="0"/>
              <a:t>подрывало экономику страны, тормозя ее </a:t>
            </a:r>
            <a:r>
              <a:rPr lang="ru-RU" sz="2000" dirty="0" smtClean="0"/>
              <a:t>развитие.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04049" y="5211579"/>
            <a:ext cx="893883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	В </a:t>
            </a:r>
            <a:r>
              <a:rPr lang="ru-RU" sz="2000" dirty="0"/>
              <a:t>1803 г. издается указ «</a:t>
            </a:r>
            <a:r>
              <a:rPr lang="ru-RU" sz="2000" dirty="0" smtClean="0"/>
              <a:t>О вольных </a:t>
            </a:r>
            <a:r>
              <a:rPr lang="ru-RU" sz="2000" dirty="0"/>
              <a:t>хлебопашцах», по которому крестьяне могли освободиться за выкуп </a:t>
            </a:r>
            <a:r>
              <a:rPr lang="ru-RU" sz="2000" dirty="0" smtClean="0"/>
              <a:t>при согласии </a:t>
            </a:r>
            <a:r>
              <a:rPr lang="ru-RU" sz="2000" dirty="0"/>
              <a:t>на это помещика. В реальности он не получил большого распространения.</a:t>
            </a:r>
          </a:p>
        </p:txBody>
      </p:sp>
    </p:spTree>
    <p:extLst>
      <p:ext uri="{BB962C8B-B14F-4D97-AF65-F5344CB8AC3E}">
        <p14:creationId xmlns:p14="http://schemas.microsoft.com/office/powerpoint/2010/main" val="24718257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662238"/>
            <a:ext cx="63367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В 1855 г. на престол вступил Александр II, замысливший крестьянскую реформу.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83740"/>
            <a:ext cx="2088232" cy="2445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7166" y="2276872"/>
            <a:ext cx="6318448" cy="4077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1344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830" y="116632"/>
            <a:ext cx="86409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r>
              <a:rPr lang="ru-RU" sz="2000" b="1" dirty="0" smtClean="0"/>
              <a:t>В 1861 </a:t>
            </a:r>
            <a:r>
              <a:rPr lang="ru-RU" sz="2000" b="1" dirty="0"/>
              <a:t>г.</a:t>
            </a:r>
            <a:r>
              <a:rPr lang="ru-RU" sz="2000" dirty="0"/>
              <a:t> </a:t>
            </a:r>
            <a:r>
              <a:rPr lang="ru-RU" sz="2000" dirty="0" smtClean="0"/>
              <a:t>Александр </a:t>
            </a:r>
            <a:r>
              <a:rPr lang="en-US" sz="2000" dirty="0" smtClean="0"/>
              <a:t>II </a:t>
            </a:r>
            <a:r>
              <a:rPr lang="ru-RU" sz="2000" dirty="0" smtClean="0"/>
              <a:t> </a:t>
            </a:r>
            <a:r>
              <a:rPr lang="ru-RU" sz="2000" dirty="0"/>
              <a:t>подписал Манифест об отмене крепостного права. Крепостные </a:t>
            </a:r>
            <a:r>
              <a:rPr lang="ru-RU" sz="2000" dirty="0" smtClean="0"/>
              <a:t>получили личную </a:t>
            </a:r>
            <a:r>
              <a:rPr lang="ru-RU" sz="2000" dirty="0"/>
              <a:t>свободу и права.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980728"/>
            <a:ext cx="3456384" cy="5188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6" y="835958"/>
            <a:ext cx="4480500" cy="29823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76" b="9896"/>
          <a:stretch/>
        </p:blipFill>
        <p:spPr>
          <a:xfrm>
            <a:off x="285830" y="4003888"/>
            <a:ext cx="4574202" cy="24775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3450578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152</Words>
  <Application>Microsoft Office PowerPoint</Application>
  <PresentationFormat>Экран (4:3)</PresentationFormat>
  <Paragraphs>15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Бочкова</dc:creator>
  <cp:lastModifiedBy>Бочкова</cp:lastModifiedBy>
  <cp:revision>14</cp:revision>
  <dcterms:created xsi:type="dcterms:W3CDTF">2023-09-11T10:13:40Z</dcterms:created>
  <dcterms:modified xsi:type="dcterms:W3CDTF">2023-10-19T05:59:33Z</dcterms:modified>
</cp:coreProperties>
</file>