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5" r:id="rId4"/>
    <p:sldId id="266" r:id="rId5"/>
    <p:sldId id="257" r:id="rId6"/>
    <p:sldId id="264" r:id="rId7"/>
    <p:sldId id="260" r:id="rId8"/>
    <p:sldId id="259" r:id="rId9"/>
    <p:sldId id="267" r:id="rId10"/>
    <p:sldId id="268" r:id="rId11"/>
    <p:sldId id="269" r:id="rId12"/>
    <p:sldId id="270" r:id="rId13"/>
    <p:sldId id="263" r:id="rId14"/>
    <p:sldId id="261" r:id="rId15"/>
    <p:sldId id="262" r:id="rId1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4E302-5F92-4174-AFDF-3C9BA4B4307A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7482-E3A5-4BA7-999E-3CD70D1BD7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69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B7482-E3A5-4BA7-999E-3CD70D1BD7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6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732" y="3775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Времена не выбирают 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01316" y="62068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Хождение в народ</a:t>
            </a:r>
            <a:endParaRPr lang="ru-RU" sz="4000" b="1" dirty="0"/>
          </a:p>
        </p:txBody>
      </p:sp>
      <p:pic>
        <p:nvPicPr>
          <p:cNvPr id="1026" name="Picture 2" descr="Репин. Арест пропагандис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22" y="1328574"/>
            <a:ext cx="666750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6167844"/>
            <a:ext cx="5354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«Арест пропагандиста» Илья </a:t>
            </a:r>
            <a:r>
              <a:rPr lang="ru-RU" dirty="0"/>
              <a:t>Ефимович Репин. </a:t>
            </a:r>
            <a:r>
              <a:rPr lang="ru-RU" dirty="0" smtClean="0"/>
              <a:t>1892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922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Гаврилов </a:t>
            </a:r>
            <a:r>
              <a:rPr lang="ru-RU" dirty="0"/>
              <a:t>многократно нарушает должностную инструкцию: не обыскивает девушку, не закрывает окно в поезде, не скрывает от пересыльной станцию назначения, угощает заключённую чаем и белым хлебом, от которых она гордо отказывается. Гаврилов рискует своей службой, когда просит о ссыльной, чтобы она плыла на пароходе. За это и за то, что ходил к Морозовой в месте ссылки, начальник не хотел представлять его в унтер-офицеры. Но не это беспокоит Гаврилова, а то, что после смерти Морозовой он стал как «порченный», два дня не принимал пищи. Эта «</a:t>
            </a:r>
            <a:r>
              <a:rPr lang="ru-RU" dirty="0" err="1"/>
              <a:t>порченность</a:t>
            </a:r>
            <a:r>
              <a:rPr lang="ru-RU" dirty="0"/>
              <a:t>» и есть истинная человечность, недоступная большинству. Кажется, что жандарм выполнил её пожелание при последней встрече: «Желаю вам когда-нибудь человеком стать – вполне, не по инструкции».</a:t>
            </a:r>
          </a:p>
        </p:txBody>
      </p:sp>
    </p:spTree>
    <p:extLst>
      <p:ext uri="{BB962C8B-B14F-4D97-AF65-F5344CB8AC3E}">
        <p14:creationId xmlns:p14="http://schemas.microsoft.com/office/powerpoint/2010/main" val="1971722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33424" y="181929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Морозова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2113" y="716503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Барышню </a:t>
            </a:r>
            <a:r>
              <a:rPr lang="ru-RU" dirty="0" err="1"/>
              <a:t>политичку</a:t>
            </a:r>
            <a:r>
              <a:rPr lang="ru-RU" dirty="0"/>
              <a:t> Морозову нужно было везти из замка по маршруту в уездный город. Вещей у неё маленький узелок, «небогатых, видно, родителей». Морозова молода, «как есть ребёнок». Волосы у неё русые, сама бледная, а на щеках румянец. Губы у девушки тонкие и сердитые.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6682" y="1916832"/>
            <a:ext cx="895981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Девушка </a:t>
            </a:r>
            <a:r>
              <a:rPr lang="ru-RU" dirty="0"/>
              <a:t>озлоблена на весь мир, не верит людям и удивляется, когда Гаврилов проявляет обыкновенную заботу о её здоровье. Со свойственным её возрасту максимализмом девушка верит, что «свои», ссыльные, всегда примут её и не обидят. Вот от них она согласна принимать помощь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smtClean="0"/>
              <a:t>	Гордыня </a:t>
            </a:r>
            <a:r>
              <a:rPr lang="ru-RU" dirty="0"/>
              <a:t>– основная черта этой бедной, умирающей революционерки. Она не просит, а «дерзкие слова выражает». Твёрдость характера девушки поражает автора. Девушка с горечью обращается к конвоирам, обвиняя государственное устройство в целом: «Проклятые вы… теперь ваша воля</a:t>
            </a:r>
            <a:r>
              <a:rPr lang="ru-RU" dirty="0" smtClean="0"/>
              <a:t>».</a:t>
            </a:r>
            <a:endParaRPr lang="ru-RU" dirty="0"/>
          </a:p>
          <a:p>
            <a:pPr algn="just"/>
            <a:r>
              <a:rPr lang="ru-RU" dirty="0" smtClean="0"/>
              <a:t>	Материальное </a:t>
            </a:r>
            <a:r>
              <a:rPr lang="ru-RU" dirty="0"/>
              <a:t>для Морозовой будто вовсе не существует. Денег у неё всего рубль двадцать, но она «брезгает» принимать чай и хлеб от жандармов, отказывается от жандармского тулупа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smtClean="0"/>
              <a:t>	Девушка </a:t>
            </a:r>
            <a:r>
              <a:rPr lang="ru-RU" dirty="0"/>
              <a:t>не прощает не просто жандарма, а всю власть, которая сгубила её молодую жизнь.</a:t>
            </a:r>
          </a:p>
        </p:txBody>
      </p:sp>
    </p:spTree>
    <p:extLst>
      <p:ext uri="{BB962C8B-B14F-4D97-AF65-F5344CB8AC3E}">
        <p14:creationId xmlns:p14="http://schemas.microsoft.com/office/powerpoint/2010/main" val="2837229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71296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Художественное </a:t>
            </a:r>
            <a:r>
              <a:rPr lang="ru-RU" sz="2400" b="1" dirty="0" smtClean="0"/>
              <a:t>своеобразие</a:t>
            </a:r>
          </a:p>
          <a:p>
            <a:pPr algn="ctr"/>
            <a:endParaRPr lang="ru-RU" sz="2400" b="1" dirty="0"/>
          </a:p>
          <a:p>
            <a:pPr algn="just"/>
            <a:r>
              <a:rPr lang="ru-RU" dirty="0" smtClean="0"/>
              <a:t>	Писатель </a:t>
            </a:r>
            <a:r>
              <a:rPr lang="ru-RU" dirty="0"/>
              <a:t>очень внимателен к деталям. Всю суровую жизнь северного края он характеризует словами «бедно и неприветно». Выдра «</a:t>
            </a:r>
            <a:r>
              <a:rPr lang="ru-RU" dirty="0" err="1"/>
              <a:t>позобала</a:t>
            </a:r>
            <a:r>
              <a:rPr lang="ru-RU" dirty="0"/>
              <a:t>» рыбу в реке, вся картошка помёрзла. Жители будто сами отбывают наказание, питаясь только хлебом, луковицами и чаем.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Излюбленный </a:t>
            </a:r>
            <a:r>
              <a:rPr lang="ru-RU" dirty="0"/>
              <a:t>приём тонко чувствующего природу Короленко – психологический параллелизм. Подобно снежной буре, поднимаются и летят одна за другой тяжёлые мысли рассказчика.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В </a:t>
            </a:r>
            <a:r>
              <a:rPr lang="ru-RU" dirty="0"/>
              <a:t>очерке очень важна речь героев. Короленко подчёркивает их место рождения, пользуясь диалектными словами: </a:t>
            </a:r>
            <a:r>
              <a:rPr lang="ru-RU" dirty="0" err="1" smtClean="0"/>
              <a:t>закружавела</a:t>
            </a:r>
            <a:r>
              <a:rPr lang="ru-RU" dirty="0"/>
              <a:t>, сивера, </a:t>
            </a:r>
            <a:r>
              <a:rPr lang="ru-RU" dirty="0" err="1"/>
              <a:t>позобала</a:t>
            </a:r>
            <a:r>
              <a:rPr lang="ru-RU" dirty="0"/>
              <a:t>. Писатель передаёт не только лексику, но и грамматический строй диалекта: «Ничего нет-то у нас», «Нельзя вам ехать-то будет».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Короленко </a:t>
            </a:r>
            <a:r>
              <a:rPr lang="ru-RU" dirty="0"/>
              <a:t>показывает разницу в интеллекте и общественном положении героев, только описывая их речь. О словах Морозовой Гаврилов говорит: «Ровно бы и по-русски, а ничего понять невозможно».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867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124" y="404664"/>
            <a:ext cx="718820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Практическая работа </a:t>
            </a:r>
          </a:p>
          <a:p>
            <a:r>
              <a:rPr lang="ru-RU" sz="2000" dirty="0" smtClean="0"/>
              <a:t>Вопросы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Какую проблему поднимает В. Г. Короленко в произведении «Чудная»?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Почему рассказ имеет такое название, хотя первоначально он назывался «Командировка»?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Почему произведение имеет подзаголовок «Очерк из 80-х годов»?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Охарактеризуйте главную героиню: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- портрет;</a:t>
            </a:r>
          </a:p>
          <a:p>
            <a:r>
              <a:rPr lang="ru-RU" sz="2000" dirty="0"/>
              <a:t>  </a:t>
            </a:r>
            <a:r>
              <a:rPr lang="ru-RU" sz="2000" dirty="0" smtClean="0"/>
              <a:t> - речь;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- поступки.</a:t>
            </a:r>
          </a:p>
          <a:p>
            <a:r>
              <a:rPr lang="ru-RU" sz="2000" dirty="0" smtClean="0"/>
              <a:t>5. Дайте характеристику жандарму Степану Гаврилову.</a:t>
            </a:r>
          </a:p>
          <a:p>
            <a:r>
              <a:rPr lang="ru-RU" sz="2000" dirty="0" smtClean="0"/>
              <a:t>6. Какие поступки Степана говорят о его человечности? Приведите примеры из текста.</a:t>
            </a:r>
          </a:p>
          <a:p>
            <a:endParaRPr lang="ru-RU" sz="24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22114"/>
            <a:ext cx="2268840" cy="278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585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3265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Илья Ефимович Репин</a:t>
            </a:r>
          </a:p>
          <a:p>
            <a:pPr algn="ctr"/>
            <a:r>
              <a:rPr lang="ru-RU" sz="3200" b="1" dirty="0" smtClean="0"/>
              <a:t>(1844-1930)</a:t>
            </a:r>
            <a:endParaRPr lang="ru-RU" sz="3200" b="1" dirty="0"/>
          </a:p>
        </p:txBody>
      </p:sp>
      <p:sp>
        <p:nvSpPr>
          <p:cNvPr id="3" name="AutoShape 2" descr="Илья Ефимович Репин. Под конвоем. По грязной дорог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324977"/>
            <a:ext cx="8002860" cy="406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0303" y="63904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«Под конвоем» </a:t>
            </a:r>
            <a:r>
              <a:rPr lang="ru-RU" dirty="0"/>
              <a:t>Илья Ефимович Репин. </a:t>
            </a:r>
            <a:r>
              <a:rPr lang="ru-RU" dirty="0" smtClean="0"/>
              <a:t>1876.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2062"/>
            <a:ext cx="2440496" cy="287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843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uzei-mira.com/templates/museum/images/paint/ne-zhdali-repin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6192688" cy="607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59722" y="6181481"/>
            <a:ext cx="5120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«Не ждали» </a:t>
            </a:r>
            <a:r>
              <a:rPr lang="ru-RU" dirty="0"/>
              <a:t>Илья Ефимович Репин. </a:t>
            </a:r>
            <a:r>
              <a:rPr lang="ru-RU" dirty="0" smtClean="0"/>
              <a:t>1884-1888.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436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b="1" dirty="0" smtClean="0"/>
              <a:t>Народничество</a:t>
            </a:r>
            <a:r>
              <a:rPr lang="ru-RU" sz="2400" dirty="0" smtClean="0"/>
              <a:t> – это общественно-политическое движение в России во второй половине </a:t>
            </a:r>
            <a:r>
              <a:rPr lang="en-US" sz="2400" dirty="0" smtClean="0"/>
              <a:t>XIX</a:t>
            </a:r>
            <a:r>
              <a:rPr lang="ru-RU" sz="2400" dirty="0" smtClean="0"/>
              <a:t> века, которое придерживалось идеологии крестьянской демократии, своей задачей видело изучение народной жизни и сближение интеллигенции с народом, считало возможным переход России к социализму через крестьянскую общину, минуя капитализм.</a:t>
            </a:r>
            <a:endParaRPr lang="ru-RU" sz="2400" dirty="0"/>
          </a:p>
        </p:txBody>
      </p:sp>
      <p:pic>
        <p:nvPicPr>
          <p:cNvPr id="1026" name="Picture 2" descr="Файл:Фото основоположников Народничеств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91" y="2728332"/>
            <a:ext cx="830063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19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680" y="116632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/>
              <a:t>Главной </a:t>
            </a:r>
            <a:r>
              <a:rPr lang="ru-RU" sz="2000" dirty="0"/>
              <a:t>задачей, стоящей перед властью и обществом в середине XIX столетия, было решение крестьянского вопроса. В среде интеллигенции предлагалась масса проектов дальнейшего развития страны, и все они первостепенной целью определяли отмену крепостного права</a:t>
            </a:r>
            <a:r>
              <a:rPr lang="ru-RU" sz="2000" dirty="0" smtClean="0"/>
              <a:t>.	</a:t>
            </a:r>
          </a:p>
          <a:p>
            <a:r>
              <a:rPr lang="ru-RU" sz="2000" dirty="0" smtClean="0"/>
              <a:t>	О </a:t>
            </a:r>
            <a:r>
              <a:rPr lang="ru-RU" sz="2000" dirty="0"/>
              <a:t>своем видении решения проблемы первым заговорил А. Герцен, который предложил теорию общинного социализма. Он считал, что социализм в России появится на базе крестьянской общины. Его главный сторонник Н. Чернышевский доработал эту концепцию и считал, что община – это только переходный этап к коллективной форме производства и потребления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Идеи </a:t>
            </a:r>
            <a:r>
              <a:rPr lang="ru-RU" sz="2000" b="1" dirty="0"/>
              <a:t>общинного социализма легли в основу идеологии </a:t>
            </a:r>
            <a:r>
              <a:rPr lang="ru-RU" sz="2000" dirty="0" smtClean="0"/>
              <a:t>народничества.</a:t>
            </a:r>
            <a:endParaRPr lang="ru-RU" sz="2000" dirty="0"/>
          </a:p>
          <a:p>
            <a:r>
              <a:rPr lang="ru-RU" sz="2000" dirty="0"/>
              <a:t>– Россия должна идти по своему пути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Капитализм чужд развитию России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Русское общество не содержит социальной основы для самодержавия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Россия придет к социализму, не проходя период капитализма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Новое социалистическое общество будет опираться не на семью, а на общину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Крестьянством должны руководить профессиональные революционеры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Крестьяне уже созрели до социалистических идей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– Только революция способна провести социальные идеи.</a:t>
            </a:r>
          </a:p>
        </p:txBody>
      </p:sp>
    </p:spTree>
    <p:extLst>
      <p:ext uri="{BB962C8B-B14F-4D97-AF65-F5344CB8AC3E}">
        <p14:creationId xmlns:p14="http://schemas.microsoft.com/office/powerpoint/2010/main" val="1585760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ход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3802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551723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«Сходка» </a:t>
            </a:r>
            <a:r>
              <a:rPr lang="ru-RU" dirty="0"/>
              <a:t>Илья Ефимович Репин. </a:t>
            </a:r>
            <a:r>
              <a:rPr lang="ru-RU" dirty="0" smtClean="0"/>
              <a:t>1883.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504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ртрет В.Г. Королен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2" y="260648"/>
            <a:ext cx="5330830" cy="623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7890" y="548680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Владимир </a:t>
            </a:r>
            <a:r>
              <a:rPr lang="ru-RU" sz="3200" b="1" dirty="0" err="1" smtClean="0"/>
              <a:t>Галактионович</a:t>
            </a:r>
            <a:r>
              <a:rPr lang="ru-RU" sz="3200" b="1" dirty="0" smtClean="0"/>
              <a:t> Короленко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56176" y="23488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(1853-1921)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64195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461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 Г. Короленко в Перми</a:t>
            </a:r>
            <a:endParaRPr lang="ru-RU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3478"/>
            <a:ext cx="449591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909827"/>
            <a:ext cx="3779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 сентября 1880 г. по август 1881 г. жил в г. Перми в качестве политического ссыльного, работал сапожником, затем служил табельщиком и письмоводителем на железной дороге. Здесь им написаны повесть «Табельщик», рассказы «</a:t>
            </a:r>
            <a:r>
              <a:rPr lang="ru-RU" dirty="0" err="1"/>
              <a:t>Прошка</a:t>
            </a:r>
            <a:r>
              <a:rPr lang="ru-RU" dirty="0"/>
              <a:t>» и «Временные обитатели подследственного отделения», ряд очерков и других произведений. Жил писатель в пригородной слободке на Соликамской улице (ныне – Мотовилихинский район города Перми).</a:t>
            </a:r>
          </a:p>
        </p:txBody>
      </p:sp>
    </p:spTree>
    <p:extLst>
      <p:ext uri="{BB962C8B-B14F-4D97-AF65-F5344CB8AC3E}">
        <p14:creationId xmlns:p14="http://schemas.microsoft.com/office/powerpoint/2010/main" val="1521191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зображена молодая женщина, сидящая на кровати левым боком к зрителю.Плечи покрыты черной шалью. Смотрит влево, брови сдвинуты. Слева спиной к зрителю стоит мужчина  в шинели с нашивками на плечах. В правой руке он держит шапку, перед ним стоит табурет. На переднем плане слева часть стола покрытого  скатертью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272442" cy="64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175922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В последние годы жизни В. Г. Короленко работал над большим автобиографическим произведением «Истрия моего современника», в котором посвятил главу двадцатилетней студентке из Петербурга Эвелине Улановой, в 1879 году отбывавшей ссылку в вятской деревне. Впечатления писателя от общения с девушкой отразились в рассказе  «Чудная».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37102" y="3322059"/>
            <a:ext cx="4320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Особенности жанра произведения Короленко указывает в подзаголовке  - «Очерк из 80-х годов», подчёркивая документальность повествования. В рассказе описана тяжёлая жизнь политических ссыльных, наказание которых, по мнению писателя, было значительно тяжелее их преступления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364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ллюстрация к рассказу Короленко «Чудная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2"/>
          <a:stretch/>
        </p:blipFill>
        <p:spPr bwMode="auto">
          <a:xfrm>
            <a:off x="4923968" y="276612"/>
            <a:ext cx="422003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764704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/>
              <a:t>Проблема очерка</a:t>
            </a:r>
            <a:r>
              <a:rPr lang="ru-RU" dirty="0"/>
              <a:t> – невозможность оставаться человеком, а иногда и жить, в бесчеловечном обществе.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Сюжет и композиция</a:t>
            </a:r>
          </a:p>
          <a:p>
            <a:pPr algn="just"/>
            <a:r>
              <a:rPr lang="ru-RU" dirty="0" smtClean="0"/>
              <a:t>	Основной </a:t>
            </a:r>
            <a:r>
              <a:rPr lang="ru-RU" dirty="0"/>
              <a:t>сюжет очерка имеет композиционное обрамление. Героя-рассказчика, политического ссыльного, везут по этапу в Сибирь. На станции один из жандармов рассказывает ему о своей первой командировке - сопровождении юной революционерки, которая недолго прожила на поселении, умерев от чахотки.</a:t>
            </a:r>
          </a:p>
        </p:txBody>
      </p:sp>
    </p:spTree>
    <p:extLst>
      <p:ext uri="{BB962C8B-B14F-4D97-AF65-F5344CB8AC3E}">
        <p14:creationId xmlns:p14="http://schemas.microsoft.com/office/powerpoint/2010/main" val="2726260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694" y="836712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Образ </a:t>
            </a:r>
            <a:r>
              <a:rPr lang="ru-RU" dirty="0"/>
              <a:t>рассказчика </a:t>
            </a:r>
            <a:r>
              <a:rPr lang="ru-RU" dirty="0" err="1"/>
              <a:t>автобиографичен</a:t>
            </a:r>
            <a:r>
              <a:rPr lang="ru-RU" dirty="0"/>
              <a:t>. Так же, как Короленко, он отправлен в Сибирь на поселение. Это человек тонкой душевной организации, принимающий близко к сердцу боль других людей и страдающий от невозможности помочь.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«</a:t>
            </a:r>
            <a:r>
              <a:rPr lang="ru-RU" dirty="0"/>
              <a:t>Старшой» Гаврилов – провожатый ссыльного рассказчика: «Человек довольно симпатичный, с прямым, даже как будто интеллигентным лицом, расторопный,.. не педант». Это жандарм, которому свойственно рассуждать.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Гаврилов </a:t>
            </a:r>
            <a:r>
              <a:rPr lang="ru-RU" dirty="0"/>
              <a:t>из сдаточных, скоро выходит срок его службы, он на хорошем счету, и ему предлагают остаться. Он уже отвык от крестьянской работы, пищи, грубого обхождения, но всё-таки не хочет оставаться. Он и сам не может объяснить, почему, но ему невесело: «С чего уж это, не знаю, - только иной раз так подступит – нож острый, да и только».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	Гаврилов </a:t>
            </a:r>
            <a:r>
              <a:rPr lang="ru-RU" dirty="0"/>
              <a:t>служит с усердием, но он не формалист. Он по-человечески жалеет заключённых, совершенно их не оправдывая: «Начальство зря не накажет». Он пытается понять мотивы поступков заключённой. Он начинает жить нуждами совершенно постороннего человека, так что ему даже приходит в голову попросить у начальства взять заключённую в жёны. Его «как будто в сердце кольнула булавка», когда он увидел, что девушка кашляет кровью.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688" y="124898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Степан Гаврилов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15486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239</Words>
  <Application>Microsoft Office PowerPoint</Application>
  <PresentationFormat>Экран (4:3)</PresentationFormat>
  <Paragraphs>66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Бочкова</dc:creator>
  <cp:lastModifiedBy>Бочкова</cp:lastModifiedBy>
  <cp:revision>13</cp:revision>
  <cp:lastPrinted>2023-10-13T07:34:25Z</cp:lastPrinted>
  <dcterms:created xsi:type="dcterms:W3CDTF">2023-10-03T06:25:35Z</dcterms:created>
  <dcterms:modified xsi:type="dcterms:W3CDTF">2023-10-13T07:38:21Z</dcterms:modified>
</cp:coreProperties>
</file>