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68" r:id="rId2"/>
    <p:sldId id="269" r:id="rId3"/>
    <p:sldId id="274" r:id="rId4"/>
    <p:sldId id="272" r:id="rId5"/>
    <p:sldId id="276" r:id="rId6"/>
    <p:sldId id="284" r:id="rId7"/>
    <p:sldId id="285" r:id="rId8"/>
    <p:sldId id="256" r:id="rId9"/>
    <p:sldId id="286" r:id="rId10"/>
    <p:sldId id="270" r:id="rId11"/>
    <p:sldId id="281" r:id="rId12"/>
    <p:sldId id="282" r:id="rId13"/>
    <p:sldId id="271" r:id="rId14"/>
    <p:sldId id="275" r:id="rId15"/>
    <p:sldId id="273" r:id="rId16"/>
    <p:sldId id="283" r:id="rId17"/>
    <p:sldId id="267" r:id="rId18"/>
    <p:sldId id="277" r:id="rId19"/>
    <p:sldId id="279" r:id="rId20"/>
    <p:sldId id="258" r:id="rId21"/>
    <p:sldId id="257" r:id="rId22"/>
    <p:sldId id="261" r:id="rId23"/>
    <p:sldId id="262" r:id="rId24"/>
    <p:sldId id="264"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F9C3DB79-D67A-4C58-86DE-B2B7C871B564}" type="datetimeFigureOut">
              <a:rPr lang="ru-RU" smtClean="0"/>
              <a:pPr/>
              <a:t>17.05.2013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E9B1EF3B-6F0F-4B98-A80E-EF701845C93A}"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9C3DB79-D67A-4C58-86DE-B2B7C871B564}" type="datetimeFigureOut">
              <a:rPr lang="ru-RU" smtClean="0"/>
              <a:pPr/>
              <a:t>17.05.2013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9B1EF3B-6F0F-4B98-A80E-EF701845C93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9C3DB79-D67A-4C58-86DE-B2B7C871B564}" type="datetimeFigureOut">
              <a:rPr lang="ru-RU" smtClean="0"/>
              <a:pPr/>
              <a:t>17.05.2013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9B1EF3B-6F0F-4B98-A80E-EF701845C93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9C3DB79-D67A-4C58-86DE-B2B7C871B564}" type="datetimeFigureOut">
              <a:rPr lang="ru-RU" smtClean="0"/>
              <a:pPr/>
              <a:t>17.05.2013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9B1EF3B-6F0F-4B98-A80E-EF701845C93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F9C3DB79-D67A-4C58-86DE-B2B7C871B564}" type="datetimeFigureOut">
              <a:rPr lang="ru-RU" smtClean="0"/>
              <a:pPr/>
              <a:t>17.05.2013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9B1EF3B-6F0F-4B98-A80E-EF701845C93A}"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9C3DB79-D67A-4C58-86DE-B2B7C871B564}" type="datetimeFigureOut">
              <a:rPr lang="ru-RU" smtClean="0"/>
              <a:pPr/>
              <a:t>17.05.2013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9B1EF3B-6F0F-4B98-A80E-EF701845C93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F9C3DB79-D67A-4C58-86DE-B2B7C871B564}" type="datetimeFigureOut">
              <a:rPr lang="ru-RU" smtClean="0"/>
              <a:pPr/>
              <a:t>17.05.2013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E9B1EF3B-6F0F-4B98-A80E-EF701845C93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F9C3DB79-D67A-4C58-86DE-B2B7C871B564}" type="datetimeFigureOut">
              <a:rPr lang="ru-RU" smtClean="0"/>
              <a:pPr/>
              <a:t>17.05.2013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E9B1EF3B-6F0F-4B98-A80E-EF701845C93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F9C3DB79-D67A-4C58-86DE-B2B7C871B564}" type="datetimeFigureOut">
              <a:rPr lang="ru-RU" smtClean="0"/>
              <a:pPr/>
              <a:t>17.05.2013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E9B1EF3B-6F0F-4B98-A80E-EF701845C93A}"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9C3DB79-D67A-4C58-86DE-B2B7C871B564}" type="datetimeFigureOut">
              <a:rPr lang="ru-RU" smtClean="0"/>
              <a:pPr/>
              <a:t>17.05.2013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9B1EF3B-6F0F-4B98-A80E-EF701845C93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F9C3DB79-D67A-4C58-86DE-B2B7C871B564}" type="datetimeFigureOut">
              <a:rPr lang="ru-RU" smtClean="0"/>
              <a:pPr/>
              <a:t>17.05.2013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9B1EF3B-6F0F-4B98-A80E-EF701845C93A}"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9C3DB79-D67A-4C58-86DE-B2B7C871B564}" type="datetimeFigureOut">
              <a:rPr lang="ru-RU" smtClean="0"/>
              <a:pPr/>
              <a:t>17.05.2013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9B1EF3B-6F0F-4B98-A80E-EF701845C93A}"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214282" y="214290"/>
            <a:ext cx="4103970" cy="6143668"/>
          </a:xfrm>
          <a:prstGeom prst="rect">
            <a:avLst/>
          </a:prstGeom>
          <a:noFill/>
          <a:ln w="9525">
            <a:noFill/>
            <a:miter lim="800000"/>
            <a:headEnd/>
            <a:tailEnd/>
          </a:ln>
          <a:effectLst/>
        </p:spPr>
      </p:pic>
      <p:sp>
        <p:nvSpPr>
          <p:cNvPr id="3" name="Подзаголовок 2"/>
          <p:cNvSpPr>
            <a:spLocks noGrp="1"/>
          </p:cNvSpPr>
          <p:nvPr>
            <p:ph type="subTitle" idx="1"/>
          </p:nvPr>
        </p:nvSpPr>
        <p:spPr>
          <a:xfrm>
            <a:off x="4643438" y="1357298"/>
            <a:ext cx="4214842" cy="4143404"/>
          </a:xfrm>
        </p:spPr>
        <p:txBody>
          <a:bodyPr>
            <a:normAutofit/>
          </a:bodyPr>
          <a:lstStyle/>
          <a:p>
            <a:r>
              <a:rPr lang="ru-RU" sz="4800" b="1" i="1" dirty="0" smtClean="0">
                <a:solidFill>
                  <a:schemeClr val="tx1"/>
                </a:solidFill>
                <a:latin typeface="Times New Roman" pitchFamily="18" charset="0"/>
                <a:cs typeface="Times New Roman" pitchFamily="18" charset="0"/>
              </a:rPr>
              <a:t>Александр Порфирьевич </a:t>
            </a:r>
            <a:r>
              <a:rPr lang="ru-RU" sz="8000" b="1" i="1" dirty="0" smtClean="0">
                <a:solidFill>
                  <a:schemeClr val="tx1"/>
                </a:solidFill>
                <a:latin typeface="Times New Roman" pitchFamily="18" charset="0"/>
                <a:cs typeface="Times New Roman" pitchFamily="18" charset="0"/>
              </a:rPr>
              <a:t>Бородин</a:t>
            </a:r>
          </a:p>
          <a:p>
            <a:r>
              <a:rPr lang="ru-RU" sz="4800" dirty="0">
                <a:solidFill>
                  <a:schemeClr val="tx1"/>
                </a:solidFill>
              </a:rPr>
              <a:t>(1833–1887)</a:t>
            </a:r>
            <a:endParaRPr lang="ru-RU" sz="4800" b="1" i="1" dirty="0">
              <a:solidFill>
                <a:schemeClr val="tx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0000" lnSpcReduction="20000"/>
          </a:bodyPr>
          <a:lstStyle/>
          <a:p>
            <a:pPr>
              <a:buNone/>
            </a:pPr>
            <a:r>
              <a:rPr lang="ru-RU" i="1" dirty="0" smtClean="0">
                <a:latin typeface="Times New Roman" pitchFamily="18" charset="0"/>
                <a:cs typeface="Times New Roman" pitchFamily="18" charset="0"/>
              </a:rPr>
              <a:t>        А.П. </a:t>
            </a:r>
            <a:r>
              <a:rPr lang="ru-RU" i="1" dirty="0">
                <a:latin typeface="Times New Roman" pitchFamily="18" charset="0"/>
                <a:cs typeface="Times New Roman" pitchFamily="18" charset="0"/>
              </a:rPr>
              <a:t>Бородин – химик. Он был учеником Н.Н. Зинина – гения русской химической школы, академика, первого президента Русского физико-химического общества. Зинин не поощрял Бородина музыканта, он публично заявлял, что видит в нем своего преемника. Молодой ученый оправдывал его надежды. Он был практиком, он все стремился вместить в свои могучие ладони, проверить, ощутить. </a:t>
            </a:r>
            <a:r>
              <a:rPr lang="ru-RU" i="1" dirty="0" smtClean="0">
                <a:latin typeface="Times New Roman" pitchFamily="18" charset="0"/>
                <a:cs typeface="Times New Roman" pitchFamily="18" charset="0"/>
              </a:rPr>
              <a:t> </a:t>
            </a:r>
          </a:p>
          <a:p>
            <a:pPr>
              <a:buNone/>
            </a:pPr>
            <a:r>
              <a:rPr lang="ru-RU" i="1" dirty="0">
                <a:latin typeface="Times New Roman" pitchFamily="18" charset="0"/>
                <a:cs typeface="Times New Roman" pitchFamily="18" charset="0"/>
              </a:rPr>
              <a:t> </a:t>
            </a:r>
            <a:r>
              <a:rPr lang="ru-RU" i="1" dirty="0" smtClean="0">
                <a:latin typeface="Times New Roman" pitchFamily="18" charset="0"/>
                <a:cs typeface="Times New Roman" pitchFamily="18" charset="0"/>
              </a:rPr>
              <a:t>             </a:t>
            </a:r>
            <a:r>
              <a:rPr lang="ru-RU" i="1" dirty="0">
                <a:latin typeface="Times New Roman" pitchFamily="18" charset="0"/>
                <a:cs typeface="Times New Roman" pitchFamily="18" charset="0"/>
              </a:rPr>
              <a:t>И тут перед нами предстает его другое амплуа: Бородин-врач. Ординатор второго военно-сухопутного госпиталя, патолог и терапевт, отчасти токсиколог. 3 мая 1858 года он получает степень доктора медицины за диссертацию на тему "Об аналогии фосфорной и мышьяковой кислоты в химических и токсикологических отношениях". Затем он оставляет медицинскую практику и уходит в науку.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0000" lnSpcReduction="20000"/>
          </a:bodyPr>
          <a:lstStyle/>
          <a:p>
            <a:pPr>
              <a:buNone/>
            </a:pPr>
            <a:r>
              <a:rPr lang="ru-RU" i="1" dirty="0">
                <a:latin typeface="Times New Roman" pitchFamily="18" charset="0"/>
                <a:cs typeface="Times New Roman" pitchFamily="18" charset="0"/>
              </a:rPr>
              <a:t>Зинин, Менделеев и Бородин странствуют. В 1860 г. с 3 по 6 сентября в немецком городе Карлсруэ проходил Международный конгресс химиков. Здесь собирались ученые со всего мира. Россию представляли семь человек, среди них Зинин, Менделеев и Бородин. Душевное состояние Бородина в эти дни самое восторженное, он общался с мировыми знаменитостями, вечерами – театр, от серьезной оперы до народных балаганчиков.</a:t>
            </a:r>
          </a:p>
          <a:p>
            <a:pPr>
              <a:buNone/>
            </a:pPr>
            <a:r>
              <a:rPr lang="ru-RU" i="1" dirty="0">
                <a:latin typeface="Times New Roman" pitchFamily="18" charset="0"/>
                <a:cs typeface="Times New Roman" pitchFamily="18" charset="0"/>
              </a:rPr>
              <a:t> </a:t>
            </a:r>
          </a:p>
          <a:p>
            <a:pPr>
              <a:buNone/>
            </a:pPr>
            <a:r>
              <a:rPr lang="ru-RU" i="1" dirty="0">
                <a:latin typeface="Times New Roman" pitchFamily="18" charset="0"/>
                <a:cs typeface="Times New Roman" pitchFamily="18" charset="0"/>
              </a:rPr>
              <a:t>Несколько месяцев в Париже Бородин знакомился с различными химическими новшествами. Слушал лекции, ставил опыты, разрабатывал свои оригинальные идеи. Опубликовал в европейских журналах ряд оригинальных работ.</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srcRect/>
          <a:stretch>
            <a:fillRect/>
          </a:stretch>
        </p:blipFill>
        <p:spPr bwMode="auto">
          <a:xfrm>
            <a:off x="0" y="0"/>
            <a:ext cx="9136256" cy="6715148"/>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85000" lnSpcReduction="20000"/>
          </a:bodyPr>
          <a:lstStyle/>
          <a:p>
            <a:pPr>
              <a:buNone/>
            </a:pPr>
            <a:r>
              <a:rPr lang="ru-RU" i="1" dirty="0">
                <a:latin typeface="Times New Roman" pitchFamily="18" charset="0"/>
                <a:cs typeface="Times New Roman" pitchFamily="18" charset="0"/>
              </a:rPr>
              <a:t>За границей, куда он часто выезжал на международные научные конгрессы или по несколько лет работал, его хорошо знали. Там он сходится с И.М. Сеченовым и Д.И. Менделеевым. Его статьи расходятся в итальянских, немецких и французских научных журналах и периодике. И когда позднее он выезжает за границу уже как музыкант, уже как автор исполняемых перед почтенной европейской публикой симфонических произведений, его принимают за другого Бородина, никак не предполагая, что химик и композитор – это он, Александр Порфирьевич и есть...</a:t>
            </a:r>
          </a:p>
          <a:p>
            <a:endParaRPr lang="ru-RU" i="1"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85000" lnSpcReduction="20000"/>
          </a:bodyPr>
          <a:lstStyle/>
          <a:p>
            <a:pPr>
              <a:buNone/>
            </a:pPr>
            <a:r>
              <a:rPr lang="ru-RU" i="1" dirty="0" smtClean="0">
                <a:latin typeface="Times New Roman" pitchFamily="18" charset="0"/>
                <a:cs typeface="Times New Roman" pitchFamily="18" charset="0"/>
              </a:rPr>
              <a:t>      А</a:t>
            </a:r>
            <a:r>
              <a:rPr lang="ru-RU" i="1" dirty="0">
                <a:latin typeface="Times New Roman" pitchFamily="18" charset="0"/>
                <a:cs typeface="Times New Roman" pitchFamily="18" charset="0"/>
              </a:rPr>
              <a:t>. П. Бородин считается также одним из основателей классических жанров симфонии и квартета в России.</a:t>
            </a:r>
          </a:p>
          <a:p>
            <a:pPr>
              <a:buNone/>
            </a:pPr>
            <a:endParaRPr lang="ru-RU" i="1" dirty="0">
              <a:latin typeface="Times New Roman" pitchFamily="18" charset="0"/>
              <a:cs typeface="Times New Roman" pitchFamily="18" charset="0"/>
            </a:endParaRPr>
          </a:p>
          <a:p>
            <a:pPr>
              <a:buNone/>
            </a:pPr>
            <a:r>
              <a:rPr lang="ru-RU" i="1" dirty="0" smtClean="0">
                <a:latin typeface="Times New Roman" pitchFamily="18" charset="0"/>
                <a:cs typeface="Times New Roman" pitchFamily="18" charset="0"/>
              </a:rPr>
              <a:t>      Первая </a:t>
            </a:r>
            <a:r>
              <a:rPr lang="ru-RU" i="1" dirty="0">
                <a:latin typeface="Times New Roman" pitchFamily="18" charset="0"/>
                <a:cs typeface="Times New Roman" pitchFamily="18" charset="0"/>
              </a:rPr>
              <a:t>симфония Бородина, написанная в 1867 году и увидевшая свет одновременно с первыми симфоническими произведениями Римского-Корсакова и П. И. Чайковского, положила начало героико-эпическому направлению русского симфонизма. Вершиной русского и мирового эпического симфонизма признаётся написанная в 1876 году Вторая («Богатырская») симфония композитора.</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0000" lnSpcReduction="20000"/>
          </a:bodyPr>
          <a:lstStyle/>
          <a:p>
            <a:pPr>
              <a:buNone/>
            </a:pPr>
            <a:r>
              <a:rPr lang="ru-RU" i="1" dirty="0">
                <a:latin typeface="Times New Roman" pitchFamily="18" charset="0"/>
                <a:cs typeface="Times New Roman" pitchFamily="18" charset="0"/>
              </a:rPr>
              <a:t>Он работал медленно, не спеша. Первую симфонию писал 5 лет, вторую - 7. "Князя Игоря" Бородин создавал 18 лет, но так и не закончил. Н. Римский-Корсаков и А. Глазунов дописали его оперу, премьера которой 23 октября 1890 года с триумфом прошла в Петербургском Мариинском театре. </a:t>
            </a:r>
          </a:p>
          <a:p>
            <a:pPr>
              <a:buNone/>
            </a:pPr>
            <a:r>
              <a:rPr lang="ru-RU" i="1" dirty="0">
                <a:latin typeface="Times New Roman" pitchFamily="18" charset="0"/>
                <a:cs typeface="Times New Roman" pitchFamily="18" charset="0"/>
              </a:rPr>
              <a:t>      А затем она вошла в сокровищницу русской музыкальной истории. </a:t>
            </a:r>
          </a:p>
          <a:p>
            <a:pPr>
              <a:buNone/>
            </a:pPr>
            <a:r>
              <a:rPr lang="ru-RU" i="1" dirty="0">
                <a:latin typeface="Times New Roman" pitchFamily="18" charset="0"/>
                <a:cs typeface="Times New Roman" pitchFamily="18" charset="0"/>
              </a:rPr>
              <a:t>      Не случайно долгие годы (до самого последнего времени) каждый новый сезон Государственного Большого театра в Москве открывался постановкой этого творения замечательного русского композитора – Александра Порфирьевича Бородина.</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500042"/>
            <a:ext cx="8229600" cy="6143668"/>
          </a:xfrm>
        </p:spPr>
        <p:txBody>
          <a:bodyPr numCol="2">
            <a:normAutofit fontScale="62500" lnSpcReduction="20000"/>
          </a:bodyPr>
          <a:lstStyle/>
          <a:p>
            <a:pPr>
              <a:buNone/>
            </a:pPr>
            <a:r>
              <a:rPr lang="ru-RU" sz="1800" i="1" dirty="0" smtClean="0">
                <a:latin typeface="Times New Roman" pitchFamily="18" charset="0"/>
                <a:cs typeface="Times New Roman" pitchFamily="18" charset="0"/>
              </a:rPr>
              <a:t>Основные произведения</a:t>
            </a:r>
          </a:p>
          <a:p>
            <a:pPr>
              <a:buNone/>
            </a:pPr>
            <a:r>
              <a:rPr lang="ru-RU" sz="1800" i="1" dirty="0" smtClean="0">
                <a:latin typeface="Times New Roman" pitchFamily="18" charset="0"/>
                <a:cs typeface="Times New Roman" pitchFamily="18" charset="0"/>
              </a:rPr>
              <a:t>Оперы</a:t>
            </a:r>
          </a:p>
          <a:p>
            <a:pPr marL="425196" lvl="0" indent="-342900">
              <a:buFont typeface="+mj-lt"/>
              <a:buAutoNum type="arabicPeriod"/>
            </a:pPr>
            <a:r>
              <a:rPr lang="ru-RU" sz="1800" i="1" dirty="0" smtClean="0">
                <a:latin typeface="Times New Roman" pitchFamily="18" charset="0"/>
                <a:cs typeface="Times New Roman" pitchFamily="18" charset="0"/>
              </a:rPr>
              <a:t>Богатыри (1868)</a:t>
            </a:r>
          </a:p>
          <a:p>
            <a:pPr marL="425196" lvl="0" indent="-342900">
              <a:buFont typeface="+mj-lt"/>
              <a:buAutoNum type="arabicPeriod"/>
            </a:pPr>
            <a:r>
              <a:rPr lang="ru-RU" sz="1800" i="1" dirty="0" smtClean="0">
                <a:latin typeface="Times New Roman" pitchFamily="18" charset="0"/>
                <a:cs typeface="Times New Roman" pitchFamily="18" charset="0"/>
              </a:rPr>
              <a:t>Млада (совместно с другими композиторами, 1872)</a:t>
            </a:r>
          </a:p>
          <a:p>
            <a:pPr marL="425196" lvl="0" indent="-342900">
              <a:buFont typeface="+mj-lt"/>
              <a:buAutoNum type="arabicPeriod"/>
            </a:pPr>
            <a:r>
              <a:rPr lang="ru-RU" sz="1800" i="1" dirty="0" smtClean="0">
                <a:latin typeface="Times New Roman" pitchFamily="18" charset="0"/>
                <a:cs typeface="Times New Roman" pitchFamily="18" charset="0"/>
              </a:rPr>
              <a:t>Князь Игорь (1869—1887)</a:t>
            </a:r>
          </a:p>
          <a:p>
            <a:pPr marL="425196" lvl="0" indent="-342900">
              <a:buFont typeface="+mj-lt"/>
              <a:buAutoNum type="arabicPeriod"/>
            </a:pPr>
            <a:r>
              <a:rPr lang="ru-RU" sz="1800" i="1" dirty="0" smtClean="0">
                <a:latin typeface="Times New Roman" pitchFamily="18" charset="0"/>
                <a:cs typeface="Times New Roman" pitchFamily="18" charset="0"/>
              </a:rPr>
              <a:t>Царская невеста (1867—1868, наброски, утрачены)</a:t>
            </a:r>
          </a:p>
          <a:p>
            <a:pPr>
              <a:buNone/>
            </a:pPr>
            <a:r>
              <a:rPr lang="ru-RU" sz="1800" i="1" dirty="0" smtClean="0">
                <a:latin typeface="Times New Roman" pitchFamily="18" charset="0"/>
                <a:cs typeface="Times New Roman" pitchFamily="18" charset="0"/>
              </a:rPr>
              <a:t>Произведения для оркестра</a:t>
            </a:r>
          </a:p>
          <a:p>
            <a:pPr marL="425196" lvl="0" indent="-342900">
              <a:buFont typeface="+mj-lt"/>
              <a:buAutoNum type="arabicPeriod"/>
            </a:pPr>
            <a:r>
              <a:rPr lang="ru-RU" sz="1800" i="1" dirty="0" smtClean="0">
                <a:latin typeface="Times New Roman" pitchFamily="18" charset="0"/>
                <a:cs typeface="Times New Roman" pitchFamily="18" charset="0"/>
              </a:rPr>
              <a:t>Симфония № 1 </a:t>
            </a:r>
            <a:r>
              <a:rPr lang="ru-RU" sz="1800" i="1" dirty="0" err="1" smtClean="0">
                <a:latin typeface="Times New Roman" pitchFamily="18" charset="0"/>
                <a:cs typeface="Times New Roman" pitchFamily="18" charset="0"/>
              </a:rPr>
              <a:t>Es-dur</a:t>
            </a:r>
            <a:r>
              <a:rPr lang="ru-RU" sz="1800" i="1" dirty="0" smtClean="0">
                <a:latin typeface="Times New Roman" pitchFamily="18" charset="0"/>
                <a:cs typeface="Times New Roman" pitchFamily="18" charset="0"/>
              </a:rPr>
              <a:t> (1866)</a:t>
            </a:r>
          </a:p>
          <a:p>
            <a:pPr marL="425196" lvl="0" indent="-342900">
              <a:buFont typeface="+mj-lt"/>
              <a:buAutoNum type="arabicPeriod"/>
            </a:pPr>
            <a:r>
              <a:rPr lang="ru-RU" sz="1800" i="1" dirty="0" smtClean="0">
                <a:latin typeface="Times New Roman" pitchFamily="18" charset="0"/>
                <a:cs typeface="Times New Roman" pitchFamily="18" charset="0"/>
              </a:rPr>
              <a:t>Симфония № 2 </a:t>
            </a:r>
            <a:r>
              <a:rPr lang="ru-RU" sz="1800" i="1" dirty="0" err="1" smtClean="0">
                <a:latin typeface="Times New Roman" pitchFamily="18" charset="0"/>
                <a:cs typeface="Times New Roman" pitchFamily="18" charset="0"/>
              </a:rPr>
              <a:t>h-moll</a:t>
            </a:r>
            <a:r>
              <a:rPr lang="ru-RU" sz="1800" i="1" dirty="0" smtClean="0">
                <a:latin typeface="Times New Roman" pitchFamily="18" charset="0"/>
                <a:cs typeface="Times New Roman" pitchFamily="18" charset="0"/>
              </a:rPr>
              <a:t> «Богатырская» (1876)</a:t>
            </a:r>
          </a:p>
          <a:p>
            <a:pPr marL="425196" lvl="0" indent="-342900">
              <a:buFont typeface="+mj-lt"/>
              <a:buAutoNum type="arabicPeriod"/>
            </a:pPr>
            <a:r>
              <a:rPr lang="ru-RU" sz="1800" i="1" dirty="0" smtClean="0">
                <a:latin typeface="Times New Roman" pitchFamily="18" charset="0"/>
                <a:cs typeface="Times New Roman" pitchFamily="18" charset="0"/>
              </a:rPr>
              <a:t>Симфония № 3 </a:t>
            </a:r>
            <a:r>
              <a:rPr lang="ru-RU" sz="1800" i="1" dirty="0" err="1" smtClean="0">
                <a:latin typeface="Times New Roman" pitchFamily="18" charset="0"/>
                <a:cs typeface="Times New Roman" pitchFamily="18" charset="0"/>
              </a:rPr>
              <a:t>a-moll</a:t>
            </a:r>
            <a:r>
              <a:rPr lang="ru-RU" sz="1800" i="1" dirty="0" smtClean="0">
                <a:latin typeface="Times New Roman" pitchFamily="18" charset="0"/>
                <a:cs typeface="Times New Roman" pitchFamily="18" charset="0"/>
              </a:rPr>
              <a:t> (1887, окончена и оркестрована Глазуновым)</a:t>
            </a:r>
          </a:p>
          <a:p>
            <a:pPr marL="425196" lvl="0" indent="-342900">
              <a:buFont typeface="+mj-lt"/>
              <a:buAutoNum type="arabicPeriod"/>
            </a:pPr>
            <a:r>
              <a:rPr lang="ru-RU" sz="1800" i="1" dirty="0" smtClean="0">
                <a:latin typeface="Times New Roman" pitchFamily="18" charset="0"/>
                <a:cs typeface="Times New Roman" pitchFamily="18" charset="0"/>
              </a:rPr>
              <a:t>Симфоническая картина «В Средней Азии» (1880)</a:t>
            </a:r>
          </a:p>
          <a:p>
            <a:pPr>
              <a:buNone/>
            </a:pPr>
            <a:r>
              <a:rPr lang="ru-RU" sz="1800" i="1" dirty="0" smtClean="0">
                <a:latin typeface="Times New Roman" pitchFamily="18" charset="0"/>
                <a:cs typeface="Times New Roman" pitchFamily="18" charset="0"/>
              </a:rPr>
              <a:t>Камерно-инструментальные </a:t>
            </a:r>
            <a:r>
              <a:rPr lang="ru-RU" sz="1800" i="1" dirty="0" smtClean="0">
                <a:latin typeface="Times New Roman" pitchFamily="18" charset="0"/>
                <a:cs typeface="Times New Roman" pitchFamily="18" charset="0"/>
              </a:rPr>
              <a:t>ансамбли</a:t>
            </a:r>
          </a:p>
          <a:p>
            <a:pPr marL="425196" lvl="0" indent="-342900">
              <a:buFont typeface="+mj-lt"/>
              <a:buAutoNum type="arabicPeriod"/>
            </a:pPr>
            <a:r>
              <a:rPr lang="ru-RU" sz="1800" i="1" dirty="0" smtClean="0">
                <a:latin typeface="Times New Roman" pitchFamily="18" charset="0"/>
                <a:cs typeface="Times New Roman" pitchFamily="18" charset="0"/>
              </a:rPr>
              <a:t>струнное трио на тему песни «Чем тебя я огорчила» (</a:t>
            </a:r>
            <a:r>
              <a:rPr lang="ru-RU" sz="1800" i="1" dirty="0" err="1" smtClean="0">
                <a:latin typeface="Times New Roman" pitchFamily="18" charset="0"/>
                <a:cs typeface="Times New Roman" pitchFamily="18" charset="0"/>
              </a:rPr>
              <a:t>g-moll</a:t>
            </a:r>
            <a:r>
              <a:rPr lang="ru-RU" sz="1800" i="1" dirty="0" smtClean="0">
                <a:latin typeface="Times New Roman" pitchFamily="18" charset="0"/>
                <a:cs typeface="Times New Roman" pitchFamily="18" charset="0"/>
              </a:rPr>
              <a:t>, 1854-55)</a:t>
            </a:r>
          </a:p>
          <a:p>
            <a:pPr marL="425196" lvl="0" indent="-342900">
              <a:buFont typeface="+mj-lt"/>
              <a:buAutoNum type="arabicPeriod"/>
            </a:pPr>
            <a:r>
              <a:rPr lang="ru-RU" sz="1800" i="1" dirty="0" smtClean="0">
                <a:latin typeface="Times New Roman" pitchFamily="18" charset="0"/>
                <a:cs typeface="Times New Roman" pitchFamily="18" charset="0"/>
              </a:rPr>
              <a:t>струнное трио (Большое, </a:t>
            </a:r>
            <a:r>
              <a:rPr lang="ru-RU" sz="1800" i="1" dirty="0" err="1" smtClean="0">
                <a:latin typeface="Times New Roman" pitchFamily="18" charset="0"/>
                <a:cs typeface="Times New Roman" pitchFamily="18" charset="0"/>
              </a:rPr>
              <a:t>G-dur</a:t>
            </a:r>
            <a:r>
              <a:rPr lang="ru-RU" sz="1800" i="1" dirty="0" smtClean="0">
                <a:latin typeface="Times New Roman" pitchFamily="18" charset="0"/>
                <a:cs typeface="Times New Roman" pitchFamily="18" charset="0"/>
              </a:rPr>
              <a:t>, до 1862)</a:t>
            </a:r>
          </a:p>
          <a:p>
            <a:pPr marL="425196" lvl="0" indent="-342900">
              <a:buFont typeface="+mj-lt"/>
              <a:buAutoNum type="arabicPeriod"/>
            </a:pPr>
            <a:r>
              <a:rPr lang="ru-RU" sz="1800" i="1" dirty="0" smtClean="0">
                <a:latin typeface="Times New Roman" pitchFamily="18" charset="0"/>
                <a:cs typeface="Times New Roman" pitchFamily="18" charset="0"/>
              </a:rPr>
              <a:t>фортепианное трио (</a:t>
            </a:r>
            <a:r>
              <a:rPr lang="ru-RU" sz="1800" i="1" dirty="0" err="1" smtClean="0">
                <a:latin typeface="Times New Roman" pitchFamily="18" charset="0"/>
                <a:cs typeface="Times New Roman" pitchFamily="18" charset="0"/>
              </a:rPr>
              <a:t>D-dur</a:t>
            </a:r>
            <a:r>
              <a:rPr lang="ru-RU" sz="1800" i="1" dirty="0" smtClean="0">
                <a:latin typeface="Times New Roman" pitchFamily="18" charset="0"/>
                <a:cs typeface="Times New Roman" pitchFamily="18" charset="0"/>
              </a:rPr>
              <a:t>, до 1862)</a:t>
            </a:r>
          </a:p>
          <a:p>
            <a:pPr marL="425196" lvl="0" indent="-342900">
              <a:buFont typeface="+mj-lt"/>
              <a:buAutoNum type="arabicPeriod"/>
            </a:pPr>
            <a:r>
              <a:rPr lang="ru-RU" sz="1800" i="1" dirty="0" smtClean="0">
                <a:latin typeface="Times New Roman" pitchFamily="18" charset="0"/>
                <a:cs typeface="Times New Roman" pitchFamily="18" charset="0"/>
              </a:rPr>
              <a:t>струнный квинтет (</a:t>
            </a:r>
            <a:r>
              <a:rPr lang="ru-RU" sz="1800" i="1" dirty="0" err="1" smtClean="0">
                <a:latin typeface="Times New Roman" pitchFamily="18" charset="0"/>
                <a:cs typeface="Times New Roman" pitchFamily="18" charset="0"/>
              </a:rPr>
              <a:t>f-moll</a:t>
            </a:r>
            <a:r>
              <a:rPr lang="ru-RU" sz="1800" i="1" dirty="0" smtClean="0">
                <a:latin typeface="Times New Roman" pitchFamily="18" charset="0"/>
                <a:cs typeface="Times New Roman" pitchFamily="18" charset="0"/>
              </a:rPr>
              <a:t>, до 1862)</a:t>
            </a:r>
          </a:p>
          <a:p>
            <a:pPr marL="425196" lvl="0" indent="-342900">
              <a:buFont typeface="+mj-lt"/>
              <a:buAutoNum type="arabicPeriod"/>
            </a:pPr>
            <a:r>
              <a:rPr lang="ru-RU" sz="1800" i="1" dirty="0" smtClean="0">
                <a:latin typeface="Times New Roman" pitchFamily="18" charset="0"/>
                <a:cs typeface="Times New Roman" pitchFamily="18" charset="0"/>
              </a:rPr>
              <a:t>струнный секстет (</a:t>
            </a:r>
            <a:r>
              <a:rPr lang="ru-RU" sz="1800" i="1" dirty="0" err="1" smtClean="0">
                <a:latin typeface="Times New Roman" pitchFamily="18" charset="0"/>
                <a:cs typeface="Times New Roman" pitchFamily="18" charset="0"/>
              </a:rPr>
              <a:t>d-moll</a:t>
            </a:r>
            <a:r>
              <a:rPr lang="ru-RU" sz="1800" i="1" dirty="0" smtClean="0">
                <a:latin typeface="Times New Roman" pitchFamily="18" charset="0"/>
                <a:cs typeface="Times New Roman" pitchFamily="18" charset="0"/>
              </a:rPr>
              <a:t>, 1860-61)</a:t>
            </a:r>
          </a:p>
          <a:p>
            <a:pPr marL="425196" lvl="0" indent="-342900">
              <a:buFont typeface="+mj-lt"/>
              <a:buAutoNum type="arabicPeriod"/>
            </a:pPr>
            <a:r>
              <a:rPr lang="ru-RU" sz="1800" i="1" dirty="0" smtClean="0">
                <a:latin typeface="Times New Roman" pitchFamily="18" charset="0"/>
                <a:cs typeface="Times New Roman" pitchFamily="18" charset="0"/>
              </a:rPr>
              <a:t>фортепианный квинтет (</a:t>
            </a:r>
            <a:r>
              <a:rPr lang="ru-RU" sz="1800" i="1" dirty="0" err="1" smtClean="0">
                <a:latin typeface="Times New Roman" pitchFamily="18" charset="0"/>
                <a:cs typeface="Times New Roman" pitchFamily="18" charset="0"/>
              </a:rPr>
              <a:t>c-moll</a:t>
            </a:r>
            <a:r>
              <a:rPr lang="ru-RU" sz="1800" i="1" dirty="0" smtClean="0">
                <a:latin typeface="Times New Roman" pitchFamily="18" charset="0"/>
                <a:cs typeface="Times New Roman" pitchFamily="18" charset="0"/>
              </a:rPr>
              <a:t>, 1862)</a:t>
            </a:r>
          </a:p>
          <a:p>
            <a:pPr marL="425196" lvl="0" indent="-342900">
              <a:buFont typeface="+mj-lt"/>
              <a:buAutoNum type="arabicPeriod"/>
            </a:pPr>
            <a:r>
              <a:rPr lang="ru-RU" sz="1800" i="1" dirty="0" smtClean="0">
                <a:latin typeface="Times New Roman" pitchFamily="18" charset="0"/>
                <a:cs typeface="Times New Roman" pitchFamily="18" charset="0"/>
              </a:rPr>
              <a:t>2 струнных квартета (</a:t>
            </a:r>
            <a:r>
              <a:rPr lang="ru-RU" sz="1800" i="1" dirty="0" err="1" smtClean="0">
                <a:latin typeface="Times New Roman" pitchFamily="18" charset="0"/>
                <a:cs typeface="Times New Roman" pitchFamily="18" charset="0"/>
              </a:rPr>
              <a:t>A-dur</a:t>
            </a:r>
            <a:r>
              <a:rPr lang="ru-RU" sz="1800" i="1" dirty="0" smtClean="0">
                <a:latin typeface="Times New Roman" pitchFamily="18" charset="0"/>
                <a:cs typeface="Times New Roman" pitchFamily="18" charset="0"/>
              </a:rPr>
              <a:t>, 1879; </a:t>
            </a:r>
            <a:r>
              <a:rPr lang="ru-RU" sz="1800" i="1" dirty="0" err="1" smtClean="0">
                <a:latin typeface="Times New Roman" pitchFamily="18" charset="0"/>
                <a:cs typeface="Times New Roman" pitchFamily="18" charset="0"/>
              </a:rPr>
              <a:t>D-dur</a:t>
            </a:r>
            <a:r>
              <a:rPr lang="ru-RU" sz="1800" i="1" dirty="0" smtClean="0">
                <a:latin typeface="Times New Roman" pitchFamily="18" charset="0"/>
                <a:cs typeface="Times New Roman" pitchFamily="18" charset="0"/>
              </a:rPr>
              <a:t>, 1881)</a:t>
            </a:r>
          </a:p>
          <a:p>
            <a:pPr marL="425196" lvl="0" indent="-342900">
              <a:buFont typeface="+mj-lt"/>
              <a:buAutoNum type="arabicPeriod"/>
            </a:pPr>
            <a:r>
              <a:rPr lang="ru-RU" sz="1800" i="1" dirty="0" smtClean="0">
                <a:latin typeface="Times New Roman" pitchFamily="18" charset="0"/>
                <a:cs typeface="Times New Roman" pitchFamily="18" charset="0"/>
              </a:rPr>
              <a:t>Серенада в испанском роде из квартета </a:t>
            </a:r>
            <a:r>
              <a:rPr lang="ru-RU" sz="1800" i="1" dirty="0" err="1" smtClean="0">
                <a:latin typeface="Times New Roman" pitchFamily="18" charset="0"/>
                <a:cs typeface="Times New Roman" pitchFamily="18" charset="0"/>
              </a:rPr>
              <a:t>B-la-f</a:t>
            </a:r>
            <a:r>
              <a:rPr lang="ru-RU" sz="1800" i="1" dirty="0" smtClean="0">
                <a:latin typeface="Times New Roman" pitchFamily="18" charset="0"/>
                <a:cs typeface="Times New Roman" pitchFamily="18" charset="0"/>
              </a:rPr>
              <a:t> (коллективное сочинение, 1886)</a:t>
            </a:r>
          </a:p>
          <a:p>
            <a:pPr>
              <a:buNone/>
            </a:pPr>
            <a:r>
              <a:rPr lang="ru-RU" sz="1800" i="1" dirty="0" smtClean="0">
                <a:latin typeface="Times New Roman" pitchFamily="18" charset="0"/>
                <a:cs typeface="Times New Roman" pitchFamily="18" charset="0"/>
              </a:rPr>
              <a:t>Произведения для фортепиано в две руки</a:t>
            </a:r>
          </a:p>
          <a:p>
            <a:pPr marL="425196" lvl="0" indent="-342900">
              <a:buFont typeface="+mj-lt"/>
              <a:buAutoNum type="arabicPeriod"/>
            </a:pPr>
            <a:r>
              <a:rPr lang="ru-RU" sz="1800" i="1" dirty="0" smtClean="0">
                <a:latin typeface="Times New Roman" pitchFamily="18" charset="0"/>
                <a:cs typeface="Times New Roman" pitchFamily="18" charset="0"/>
              </a:rPr>
              <a:t>Патетическое адажио (</a:t>
            </a:r>
            <a:r>
              <a:rPr lang="ru-RU" sz="1800" i="1" dirty="0" err="1" smtClean="0">
                <a:latin typeface="Times New Roman" pitchFamily="18" charset="0"/>
                <a:cs typeface="Times New Roman" pitchFamily="18" charset="0"/>
              </a:rPr>
              <a:t>As-dur</a:t>
            </a:r>
            <a:r>
              <a:rPr lang="ru-RU" sz="1800" i="1" dirty="0" smtClean="0">
                <a:latin typeface="Times New Roman" pitchFamily="18" charset="0"/>
                <a:cs typeface="Times New Roman" pitchFamily="18" charset="0"/>
              </a:rPr>
              <a:t>, 1849)</a:t>
            </a:r>
          </a:p>
          <a:p>
            <a:pPr marL="425196" lvl="0" indent="-342900">
              <a:buFont typeface="+mj-lt"/>
              <a:buAutoNum type="arabicPeriod"/>
            </a:pPr>
            <a:r>
              <a:rPr lang="ru-RU" sz="1800" i="1" dirty="0" smtClean="0">
                <a:latin typeface="Times New Roman" pitchFamily="18" charset="0"/>
                <a:cs typeface="Times New Roman" pitchFamily="18" charset="0"/>
              </a:rPr>
              <a:t>Маленькая сюита (1885)</a:t>
            </a:r>
          </a:p>
          <a:p>
            <a:pPr marL="425196" lvl="0" indent="-342900">
              <a:buFont typeface="+mj-lt"/>
              <a:buAutoNum type="arabicPeriod"/>
            </a:pPr>
            <a:r>
              <a:rPr lang="ru-RU" sz="1800" i="1" dirty="0" smtClean="0">
                <a:latin typeface="Times New Roman" pitchFamily="18" charset="0"/>
                <a:cs typeface="Times New Roman" pitchFamily="18" charset="0"/>
              </a:rPr>
              <a:t>Скерцо (</a:t>
            </a:r>
            <a:r>
              <a:rPr lang="ru-RU" sz="1800" i="1" dirty="0" err="1" smtClean="0">
                <a:latin typeface="Times New Roman" pitchFamily="18" charset="0"/>
                <a:cs typeface="Times New Roman" pitchFamily="18" charset="0"/>
              </a:rPr>
              <a:t>As-dur</a:t>
            </a:r>
            <a:r>
              <a:rPr lang="ru-RU" sz="1800" i="1" dirty="0" smtClean="0">
                <a:latin typeface="Times New Roman" pitchFamily="18" charset="0"/>
                <a:cs typeface="Times New Roman" pitchFamily="18" charset="0"/>
              </a:rPr>
              <a:t>, 1885)</a:t>
            </a:r>
          </a:p>
          <a:p>
            <a:pPr>
              <a:buNone/>
            </a:pPr>
            <a:r>
              <a:rPr lang="ru-RU" sz="1800" i="1" dirty="0" smtClean="0">
                <a:latin typeface="Times New Roman" pitchFamily="18" charset="0"/>
                <a:cs typeface="Times New Roman" pitchFamily="18" charset="0"/>
              </a:rPr>
              <a:t>В три руки</a:t>
            </a:r>
          </a:p>
          <a:p>
            <a:pPr lvl="0">
              <a:buNone/>
            </a:pPr>
            <a:r>
              <a:rPr lang="ru-RU" sz="1800" i="1" dirty="0" smtClean="0">
                <a:latin typeface="Times New Roman" pitchFamily="18" charset="0"/>
                <a:cs typeface="Times New Roman" pitchFamily="18" charset="0"/>
              </a:rPr>
              <a:t>Полька, Мазурка, Похоронный марш и Реквием из Парафраз на неизменяемую тему (коллективное сочинение Бородина, Н. А. Римского-Корсакова, Ц. А. Кюи, А. К. </a:t>
            </a:r>
            <a:r>
              <a:rPr lang="ru-RU" sz="1800" i="1" dirty="0" err="1" smtClean="0">
                <a:latin typeface="Times New Roman" pitchFamily="18" charset="0"/>
                <a:cs typeface="Times New Roman" pitchFamily="18" charset="0"/>
              </a:rPr>
              <a:t>Лядова</a:t>
            </a:r>
            <a:r>
              <a:rPr lang="ru-RU" sz="1800" i="1" dirty="0" smtClean="0">
                <a:latin typeface="Times New Roman" pitchFamily="18" charset="0"/>
                <a:cs typeface="Times New Roman" pitchFamily="18" charset="0"/>
              </a:rPr>
              <a:t>, 1878)и это всё с помощью Бородина</a:t>
            </a:r>
          </a:p>
          <a:p>
            <a:pPr>
              <a:buNone/>
            </a:pPr>
            <a:r>
              <a:rPr lang="ru-RU" sz="1800" i="1" dirty="0" smtClean="0">
                <a:latin typeface="Times New Roman" pitchFamily="18" charset="0"/>
                <a:cs typeface="Times New Roman" pitchFamily="18" charset="0"/>
              </a:rPr>
              <a:t>В четыре руки</a:t>
            </a:r>
          </a:p>
          <a:p>
            <a:pPr marL="425196" lvl="0" indent="-342900">
              <a:buFont typeface="+mj-lt"/>
              <a:buAutoNum type="arabicPeriod"/>
            </a:pPr>
            <a:r>
              <a:rPr lang="ru-RU" sz="1800" i="1" dirty="0" smtClean="0">
                <a:latin typeface="Times New Roman" pitchFamily="18" charset="0"/>
                <a:cs typeface="Times New Roman" pitchFamily="18" charset="0"/>
              </a:rPr>
              <a:t>Скерцо (</a:t>
            </a:r>
            <a:r>
              <a:rPr lang="ru-RU" sz="1800" i="1" dirty="0" err="1" smtClean="0">
                <a:latin typeface="Times New Roman" pitchFamily="18" charset="0"/>
                <a:cs typeface="Times New Roman" pitchFamily="18" charset="0"/>
              </a:rPr>
              <a:t>E-dur</a:t>
            </a:r>
            <a:r>
              <a:rPr lang="ru-RU" sz="1800" i="1" dirty="0" smtClean="0">
                <a:latin typeface="Times New Roman" pitchFamily="18" charset="0"/>
                <a:cs typeface="Times New Roman" pitchFamily="18" charset="0"/>
              </a:rPr>
              <a:t>, 1861)</a:t>
            </a:r>
          </a:p>
          <a:p>
            <a:pPr marL="425196" lvl="0" indent="-342900">
              <a:buFont typeface="+mj-lt"/>
              <a:buAutoNum type="arabicPeriod"/>
            </a:pPr>
            <a:r>
              <a:rPr lang="ru-RU" sz="1800" i="1" dirty="0" smtClean="0">
                <a:latin typeface="Times New Roman" pitchFamily="18" charset="0"/>
                <a:cs typeface="Times New Roman" pitchFamily="18" charset="0"/>
              </a:rPr>
              <a:t>Тарантелла (</a:t>
            </a:r>
            <a:r>
              <a:rPr lang="ru-RU" sz="1800" i="1" dirty="0" err="1" smtClean="0">
                <a:latin typeface="Times New Roman" pitchFamily="18" charset="0"/>
                <a:cs typeface="Times New Roman" pitchFamily="18" charset="0"/>
              </a:rPr>
              <a:t>D-dur</a:t>
            </a:r>
            <a:r>
              <a:rPr lang="ru-RU" sz="1800" i="1" dirty="0" smtClean="0">
                <a:latin typeface="Times New Roman" pitchFamily="18" charset="0"/>
                <a:cs typeface="Times New Roman" pitchFamily="18" charset="0"/>
              </a:rPr>
              <a:t>, 1862)</a:t>
            </a:r>
          </a:p>
          <a:p>
            <a:pPr>
              <a:buNone/>
            </a:pPr>
            <a:r>
              <a:rPr lang="ru-RU" sz="1800" i="1" dirty="0" smtClean="0">
                <a:latin typeface="Times New Roman" pitchFamily="18" charset="0"/>
                <a:cs typeface="Times New Roman" pitchFamily="18" charset="0"/>
              </a:rPr>
              <a:t>Произведения для голоса и фортепиано</a:t>
            </a:r>
          </a:p>
          <a:p>
            <a:pPr marL="425196" lvl="0" indent="-342900">
              <a:buFont typeface="+mj-lt"/>
              <a:buAutoNum type="arabicPeriod"/>
            </a:pPr>
            <a:r>
              <a:rPr lang="ru-RU" sz="1800" i="1" dirty="0" smtClean="0">
                <a:latin typeface="Times New Roman" pitchFamily="18" charset="0"/>
                <a:cs typeface="Times New Roman" pitchFamily="18" charset="0"/>
              </a:rPr>
              <a:t>Разлюбила красна девица (50-е годы)</a:t>
            </a:r>
          </a:p>
          <a:p>
            <a:pPr marL="425196" lvl="0" indent="-342900">
              <a:buFont typeface="+mj-lt"/>
              <a:buAutoNum type="arabicPeriod"/>
            </a:pPr>
            <a:r>
              <a:rPr lang="ru-RU" sz="1800" i="1" dirty="0" smtClean="0">
                <a:latin typeface="Times New Roman" pitchFamily="18" charset="0"/>
                <a:cs typeface="Times New Roman" pitchFamily="18" charset="0"/>
              </a:rPr>
              <a:t>Слушайте, подруженьки, песенку мою (50-е годы)</a:t>
            </a:r>
          </a:p>
          <a:p>
            <a:pPr marL="425196" lvl="0" indent="-342900">
              <a:buFont typeface="+mj-lt"/>
              <a:buAutoNum type="arabicPeriod"/>
            </a:pPr>
            <a:r>
              <a:rPr lang="ru-RU" sz="1800" i="1" dirty="0" smtClean="0">
                <a:latin typeface="Times New Roman" pitchFamily="18" charset="0"/>
                <a:cs typeface="Times New Roman" pitchFamily="18" charset="0"/>
              </a:rPr>
              <a:t>Что ты рано, зоренька (50-е годы)</a:t>
            </a:r>
          </a:p>
          <a:p>
            <a:pPr marL="425196" lvl="0" indent="-342900">
              <a:buFont typeface="+mj-lt"/>
              <a:buAutoNum type="arabicPeriod"/>
            </a:pPr>
            <a:r>
              <a:rPr lang="ru-RU" sz="1800" i="1" dirty="0" smtClean="0">
                <a:latin typeface="Times New Roman" pitchFamily="18" charset="0"/>
                <a:cs typeface="Times New Roman" pitchFamily="18" charset="0"/>
              </a:rPr>
              <a:t>Красавица-рыбачка (слова Г. Гейне, 1854-55) (для голоса, виолончели и фортепиано)</a:t>
            </a:r>
          </a:p>
          <a:p>
            <a:pPr marL="425196" lvl="0" indent="-342900">
              <a:buFont typeface="+mj-lt"/>
              <a:buAutoNum type="arabicPeriod"/>
            </a:pPr>
            <a:r>
              <a:rPr lang="ru-RU" sz="1800" i="1" dirty="0" smtClean="0">
                <a:latin typeface="Times New Roman" pitchFamily="18" charset="0"/>
                <a:cs typeface="Times New Roman" pitchFamily="18" charset="0"/>
              </a:rPr>
              <a:t>Отравой полны мои песни (слова Г. Гейне, перевод Л. А. </a:t>
            </a:r>
            <a:r>
              <a:rPr lang="ru-RU" sz="1800" i="1" dirty="0" err="1" smtClean="0">
                <a:latin typeface="Times New Roman" pitchFamily="18" charset="0"/>
                <a:cs typeface="Times New Roman" pitchFamily="18" charset="0"/>
              </a:rPr>
              <a:t>Мея</a:t>
            </a:r>
            <a:r>
              <a:rPr lang="ru-RU" sz="1800" i="1" dirty="0" smtClean="0">
                <a:latin typeface="Times New Roman" pitchFamily="18" charset="0"/>
                <a:cs typeface="Times New Roman" pitchFamily="18" charset="0"/>
              </a:rPr>
              <a:t>, 1868)</a:t>
            </a:r>
          </a:p>
          <a:p>
            <a:pPr marL="425196" lvl="0" indent="-342900">
              <a:buFont typeface="+mj-lt"/>
              <a:buAutoNum type="arabicPeriod"/>
            </a:pPr>
            <a:r>
              <a:rPr lang="ru-RU" sz="1800" i="1" dirty="0" smtClean="0">
                <a:latin typeface="Times New Roman" pitchFamily="18" charset="0"/>
                <a:cs typeface="Times New Roman" pitchFamily="18" charset="0"/>
              </a:rPr>
              <a:t>Из слез моих (слова Г. Гейне, перевод Л. А. </a:t>
            </a:r>
            <a:r>
              <a:rPr lang="ru-RU" sz="1800" i="1" dirty="0" err="1" smtClean="0">
                <a:latin typeface="Times New Roman" pitchFamily="18" charset="0"/>
                <a:cs typeface="Times New Roman" pitchFamily="18" charset="0"/>
              </a:rPr>
              <a:t>Мея</a:t>
            </a:r>
            <a:r>
              <a:rPr lang="ru-RU" sz="1800" i="1" dirty="0" smtClean="0">
                <a:latin typeface="Times New Roman" pitchFamily="18" charset="0"/>
                <a:cs typeface="Times New Roman" pitchFamily="18" charset="0"/>
              </a:rPr>
              <a:t>, 1871)</a:t>
            </a:r>
          </a:p>
          <a:p>
            <a:pPr marL="425196" lvl="0" indent="-342900">
              <a:buFont typeface="+mj-lt"/>
              <a:buAutoNum type="arabicPeriod"/>
            </a:pPr>
            <a:r>
              <a:rPr lang="ru-RU" sz="1800" i="1" dirty="0" smtClean="0">
                <a:latin typeface="Times New Roman" pitchFamily="18" charset="0"/>
                <a:cs typeface="Times New Roman" pitchFamily="18" charset="0"/>
              </a:rPr>
              <a:t>У людей-то в дому (слова Н. А. Некрасова, 1881)</a:t>
            </a:r>
          </a:p>
          <a:p>
            <a:pPr marL="425196" lvl="0" indent="-342900">
              <a:buFont typeface="+mj-lt"/>
              <a:buAutoNum type="arabicPeriod"/>
            </a:pPr>
            <a:r>
              <a:rPr lang="ru-RU" sz="1800" i="1" dirty="0" smtClean="0">
                <a:latin typeface="Times New Roman" pitchFamily="18" charset="0"/>
                <a:cs typeface="Times New Roman" pitchFamily="18" charset="0"/>
              </a:rPr>
              <a:t>Для берегов отчизны дальней (слова А. С. Пушкина, 1881)</a:t>
            </a:r>
          </a:p>
          <a:p>
            <a:pPr marL="425196" lvl="0" indent="-342900">
              <a:buFont typeface="+mj-lt"/>
              <a:buAutoNum type="arabicPeriod"/>
            </a:pPr>
            <a:r>
              <a:rPr lang="ru-RU" sz="1800" i="1" dirty="0" smtClean="0">
                <a:latin typeface="Times New Roman" pitchFamily="18" charset="0"/>
                <a:cs typeface="Times New Roman" pitchFamily="18" charset="0"/>
              </a:rPr>
              <a:t>Спесь (слова А. К. Толстого, 1884-85)</a:t>
            </a:r>
          </a:p>
          <a:p>
            <a:pPr marL="425196" lvl="0" indent="-342900">
              <a:buFont typeface="+mj-lt"/>
              <a:buAutoNum type="arabicPeriod"/>
            </a:pPr>
            <a:r>
              <a:rPr lang="ru-RU" sz="1800" i="1" dirty="0" smtClean="0">
                <a:latin typeface="Times New Roman" pitchFamily="18" charset="0"/>
                <a:cs typeface="Times New Roman" pitchFamily="18" charset="0"/>
              </a:rPr>
              <a:t>Чудный сад (</a:t>
            </a:r>
            <a:r>
              <a:rPr lang="ru-RU" sz="1800" i="1" dirty="0" err="1" smtClean="0">
                <a:latin typeface="Times New Roman" pitchFamily="18" charset="0"/>
                <a:cs typeface="Times New Roman" pitchFamily="18" charset="0"/>
              </a:rPr>
              <a:t>Septain</a:t>
            </a:r>
            <a:r>
              <a:rPr lang="ru-RU" sz="1800" i="1" dirty="0" smtClean="0">
                <a:latin typeface="Times New Roman" pitchFamily="18" charset="0"/>
                <a:cs typeface="Times New Roman" pitchFamily="18" charset="0"/>
              </a:rPr>
              <a:t> G., 1885)</a:t>
            </a:r>
          </a:p>
          <a:p>
            <a:pPr>
              <a:buNone/>
            </a:pPr>
            <a:r>
              <a:rPr lang="ru-RU" sz="1800" i="1" dirty="0" smtClean="0">
                <a:latin typeface="Times New Roman" pitchFamily="18" charset="0"/>
                <a:cs typeface="Times New Roman" pitchFamily="18" charset="0"/>
              </a:rPr>
              <a:t>На слова Бородина</a:t>
            </a:r>
          </a:p>
          <a:p>
            <a:pPr marL="425196" lvl="0" indent="-342900">
              <a:buFont typeface="+mj-lt"/>
              <a:buAutoNum type="arabicPeriod"/>
            </a:pPr>
            <a:r>
              <a:rPr lang="ru-RU" sz="1800" i="1" dirty="0" smtClean="0">
                <a:latin typeface="Times New Roman" pitchFamily="18" charset="0"/>
                <a:cs typeface="Times New Roman" pitchFamily="18" charset="0"/>
              </a:rPr>
              <a:t>Морская царевна (1868)</a:t>
            </a:r>
          </a:p>
          <a:p>
            <a:pPr marL="425196" lvl="0" indent="-342900">
              <a:buFont typeface="+mj-lt"/>
              <a:buAutoNum type="arabicPeriod"/>
            </a:pPr>
            <a:r>
              <a:rPr lang="ru-RU" sz="1800" i="1" dirty="0" smtClean="0">
                <a:latin typeface="Times New Roman" pitchFamily="18" charset="0"/>
                <a:cs typeface="Times New Roman" pitchFamily="18" charset="0"/>
              </a:rPr>
              <a:t>Спящая княжна (1867)</a:t>
            </a:r>
          </a:p>
          <a:p>
            <a:pPr marL="425196" lvl="0" indent="-342900">
              <a:buFont typeface="+mj-lt"/>
              <a:buAutoNum type="arabicPeriod"/>
            </a:pPr>
            <a:r>
              <a:rPr lang="ru-RU" sz="1800" i="1" dirty="0" smtClean="0">
                <a:latin typeface="Times New Roman" pitchFamily="18" charset="0"/>
                <a:cs typeface="Times New Roman" pitchFamily="18" charset="0"/>
              </a:rPr>
              <a:t>Фальшивая нота. Романс (1868)</a:t>
            </a:r>
          </a:p>
          <a:p>
            <a:pPr marL="425196" lvl="0" indent="-342900">
              <a:buFont typeface="+mj-lt"/>
              <a:buAutoNum type="arabicPeriod"/>
            </a:pPr>
            <a:r>
              <a:rPr lang="ru-RU" sz="1800" i="1" dirty="0" smtClean="0">
                <a:latin typeface="Times New Roman" pitchFamily="18" charset="0"/>
                <a:cs typeface="Times New Roman" pitchFamily="18" charset="0"/>
              </a:rPr>
              <a:t>Песня тёмного леса (1868)</a:t>
            </a:r>
          </a:p>
          <a:p>
            <a:pPr marL="425196" lvl="0" indent="-342900">
              <a:buFont typeface="+mj-lt"/>
              <a:buAutoNum type="arabicPeriod"/>
            </a:pPr>
            <a:r>
              <a:rPr lang="ru-RU" sz="1800" i="1" dirty="0" smtClean="0">
                <a:latin typeface="Times New Roman" pitchFamily="18" charset="0"/>
                <a:cs typeface="Times New Roman" pitchFamily="18" charset="0"/>
              </a:rPr>
              <a:t>Море. Баллада (1870)</a:t>
            </a:r>
          </a:p>
          <a:p>
            <a:pPr marL="425196" lvl="0" indent="-342900">
              <a:buFont typeface="+mj-lt"/>
              <a:buAutoNum type="arabicPeriod"/>
            </a:pPr>
            <a:r>
              <a:rPr lang="ru-RU" sz="1800" i="1" dirty="0" smtClean="0">
                <a:latin typeface="Times New Roman" pitchFamily="18" charset="0"/>
                <a:cs typeface="Times New Roman" pitchFamily="18" charset="0"/>
              </a:rPr>
              <a:t>Арабская мелодия (1881)</a:t>
            </a:r>
          </a:p>
          <a:p>
            <a:pPr>
              <a:buNone/>
            </a:pPr>
            <a:r>
              <a:rPr lang="ru-RU" sz="1800" i="1" dirty="0" smtClean="0">
                <a:latin typeface="Times New Roman" pitchFamily="18" charset="0"/>
                <a:cs typeface="Times New Roman" pitchFamily="18" charset="0"/>
              </a:rPr>
              <a:t>Вокальный ансамбль</a:t>
            </a:r>
          </a:p>
          <a:p>
            <a:pPr>
              <a:buNone/>
            </a:pPr>
            <a:r>
              <a:rPr lang="ru-RU" sz="1800" i="1" dirty="0" smtClean="0">
                <a:latin typeface="Times New Roman" pitchFamily="18" charset="0"/>
                <a:cs typeface="Times New Roman" pitchFamily="18" charset="0"/>
              </a:rPr>
              <a:t>мужской вокальный квартет без сопровождения Серенада четырёх кавалеров одной даме (слова Бородина, 1868-72)</a:t>
            </a:r>
          </a:p>
          <a:p>
            <a:pPr>
              <a:buNone/>
            </a:pPr>
            <a:endParaRPr lang="ru-RU" sz="1400" i="1"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142984"/>
            <a:ext cx="8229600" cy="4525963"/>
          </a:xfrm>
        </p:spPr>
        <p:txBody>
          <a:bodyPr>
            <a:normAutofit fontScale="40000" lnSpcReduction="20000"/>
          </a:bodyPr>
          <a:lstStyle/>
          <a:p>
            <a:pPr>
              <a:buNone/>
            </a:pPr>
            <a:r>
              <a:rPr lang="ru-RU" sz="5100" i="1" dirty="0">
                <a:latin typeface="Times New Roman" pitchFamily="18" charset="0"/>
                <a:cs typeface="Times New Roman" pitchFamily="18" charset="0"/>
              </a:rPr>
              <a:t>«Первоклассный химик, которому многим обязана химия...», «Равно могуч и талантлив как в симфонии, так и в опере, и в романсе...» – так говорили Д.И.Менделеев и В.В.Стасов об одном и том же человеке, о своем современнике – Александре Порфирьевиче Бородине.</a:t>
            </a:r>
          </a:p>
          <a:p>
            <a:pPr>
              <a:buNone/>
            </a:pPr>
            <a:r>
              <a:rPr lang="ru-RU" sz="5100" i="1" dirty="0">
                <a:latin typeface="Times New Roman" pitchFamily="18" charset="0"/>
                <a:cs typeface="Times New Roman" pitchFamily="18" charset="0"/>
              </a:rPr>
              <a:t> </a:t>
            </a:r>
          </a:p>
          <a:p>
            <a:pPr>
              <a:buNone/>
            </a:pPr>
            <a:r>
              <a:rPr lang="ru-RU" sz="5100" i="1" dirty="0">
                <a:latin typeface="Times New Roman" pitchFamily="18" charset="0"/>
                <a:cs typeface="Times New Roman" pitchFamily="18" charset="0"/>
              </a:rPr>
              <a:t>• «А, это тот самый Бородин, которого композиторы считают химиком, а химики композитором», – говорили о нем современники.</a:t>
            </a:r>
          </a:p>
          <a:p>
            <a:pPr>
              <a:buNone/>
            </a:pPr>
            <a:r>
              <a:rPr lang="ru-RU" sz="5100" i="1" dirty="0">
                <a:latin typeface="Times New Roman" pitchFamily="18" charset="0"/>
                <a:cs typeface="Times New Roman" pitchFamily="18" charset="0"/>
              </a:rPr>
              <a:t> </a:t>
            </a:r>
          </a:p>
          <a:p>
            <a:pPr>
              <a:buNone/>
            </a:pPr>
            <a:r>
              <a:rPr lang="ru-RU" sz="5100" i="1" dirty="0">
                <a:latin typeface="Times New Roman" pitchFamily="18" charset="0"/>
                <a:cs typeface="Times New Roman" pitchFamily="18" charset="0"/>
              </a:rPr>
              <a:t>• «К несчастью, академическая служба, комитеты и лаборатория, а отчасти и домашние дела страшно отвлекали Бородина от великого дела», – сетовал В.В.Стасов.</a:t>
            </a:r>
          </a:p>
          <a:p>
            <a:pPr>
              <a:buNone/>
            </a:pPr>
            <a:r>
              <a:rPr lang="ru-RU" sz="5100" i="1" dirty="0">
                <a:latin typeface="Times New Roman" pitchFamily="18" charset="0"/>
                <a:cs typeface="Times New Roman" pitchFamily="18" charset="0"/>
              </a:rPr>
              <a:t> </a:t>
            </a:r>
          </a:p>
          <a:p>
            <a:pPr>
              <a:buNone/>
            </a:pPr>
            <a:r>
              <a:rPr lang="ru-RU" sz="5100" i="1" dirty="0">
                <a:latin typeface="Times New Roman" pitchFamily="18" charset="0"/>
                <a:cs typeface="Times New Roman" pitchFamily="18" charset="0"/>
              </a:rPr>
              <a:t>• «Бородин стоял бы еще выше по химии, принес бы еще пользы науке, если бы музыка не отвлекала его слишком много от химии», – писал Д.И.Менделеев.</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600" dirty="0" smtClean="0">
                <a:latin typeface="Times New Roman" pitchFamily="18" charset="0"/>
                <a:cs typeface="Times New Roman" pitchFamily="18" charset="0"/>
              </a:rPr>
              <a:t>Могила А. П. Бородина на Тихвинском кладбище в Александро-Невской лавре (Санкт-Петербург)</a:t>
            </a:r>
            <a:br>
              <a:rPr lang="ru-RU" sz="1600" dirty="0" smtClean="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pic>
        <p:nvPicPr>
          <p:cNvPr id="1027" name="Picture 3"/>
          <p:cNvPicPr>
            <a:picLocks noGrp="1" noChangeAspect="1" noChangeArrowheads="1"/>
          </p:cNvPicPr>
          <p:nvPr>
            <p:ph idx="1"/>
          </p:nvPr>
        </p:nvPicPr>
        <p:blipFill>
          <a:blip r:embed="rId2"/>
          <a:stretch>
            <a:fillRect/>
          </a:stretch>
        </p:blipFill>
        <p:spPr bwMode="auto">
          <a:xfrm>
            <a:off x="3384550" y="1447800"/>
            <a:ext cx="3600450" cy="4800600"/>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srcRect/>
          <a:stretch>
            <a:fillRect/>
          </a:stretch>
        </p:blipFill>
        <p:spPr bwMode="auto">
          <a:xfrm>
            <a:off x="2857488" y="1214422"/>
            <a:ext cx="4458684" cy="4429156"/>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00042"/>
            <a:ext cx="8229600" cy="4525963"/>
          </a:xfrm>
        </p:spPr>
        <p:txBody>
          <a:bodyPr>
            <a:noAutofit/>
          </a:bodyPr>
          <a:lstStyle/>
          <a:p>
            <a:pPr>
              <a:buNone/>
            </a:pPr>
            <a:r>
              <a:rPr lang="ru-RU" sz="2000" i="1" dirty="0" smtClean="0">
                <a:latin typeface="Times New Roman" pitchFamily="18" charset="0"/>
                <a:cs typeface="Times New Roman" pitchFamily="18" charset="0"/>
              </a:rPr>
              <a:t>         Когда </a:t>
            </a:r>
            <a:r>
              <a:rPr lang="ru-RU" sz="2000" i="1" dirty="0">
                <a:latin typeface="Times New Roman" pitchFamily="18" charset="0"/>
                <a:cs typeface="Times New Roman" pitchFamily="18" charset="0"/>
              </a:rPr>
              <a:t>у Имеретинского князя Луки Степановича Гедеонова, проживавшего в Петербурге, на 61-м году жизни родился внебрачный сын, он решил записать его за своим камердинером Порфирием Бородиным. Так Саша Бородин оказался крепостным своего собственного отца. Впрочем, перед самой кончиной тот отпустил его на волю. </a:t>
            </a:r>
            <a:endParaRPr lang="ru-RU" sz="2000" i="1" dirty="0" smtClean="0">
              <a:latin typeface="Times New Roman" pitchFamily="18" charset="0"/>
              <a:cs typeface="Times New Roman" pitchFamily="18" charset="0"/>
            </a:endParaRPr>
          </a:p>
          <a:p>
            <a:pPr>
              <a:buNone/>
            </a:pPr>
            <a:r>
              <a:rPr lang="ru-RU" sz="2000" i="1" dirty="0">
                <a:latin typeface="Times New Roman" pitchFamily="18" charset="0"/>
                <a:cs typeface="Times New Roman" pitchFamily="18" charset="0"/>
              </a:rPr>
              <a:t> </a:t>
            </a:r>
            <a:r>
              <a:rPr lang="ru-RU" sz="2000" i="1" dirty="0" smtClean="0">
                <a:latin typeface="Times New Roman" pitchFamily="18" charset="0"/>
                <a:cs typeface="Times New Roman" pitchFamily="18" charset="0"/>
              </a:rPr>
              <a:t>           </a:t>
            </a:r>
            <a:r>
              <a:rPr lang="ru-RU" sz="2000" i="1" dirty="0">
                <a:latin typeface="Times New Roman" pitchFamily="18" charset="0"/>
                <a:cs typeface="Times New Roman" pitchFamily="18" charset="0"/>
              </a:rPr>
              <a:t>Рос он у своей родной матери – солдатки </a:t>
            </a:r>
            <a:r>
              <a:rPr lang="ru-RU" sz="2000" i="1" dirty="0" err="1">
                <a:latin typeface="Times New Roman" pitchFamily="18" charset="0"/>
                <a:cs typeface="Times New Roman" pitchFamily="18" charset="0"/>
              </a:rPr>
              <a:t>Авдотьи</a:t>
            </a:r>
            <a:r>
              <a:rPr lang="ru-RU" sz="2000" i="1" dirty="0">
                <a:latin typeface="Times New Roman" pitchFamily="18" charset="0"/>
                <a:cs typeface="Times New Roman" pitchFamily="18" charset="0"/>
              </a:rPr>
              <a:t> Константиновны Антоновой, слывшей красавицей. Средств, оставленных Лукой Степановичем, было достаточно, чтобы дать сыну хорошее образование. Еще в детстве Саша говорил по-французски, по-немецки и по-английски. Музыка же была естественным дополнением к его домашним урокам. </a:t>
            </a:r>
            <a:endParaRPr lang="ru-RU" sz="2000" i="1" dirty="0" smtClean="0">
              <a:latin typeface="Times New Roman" pitchFamily="18" charset="0"/>
              <a:cs typeface="Times New Roman" pitchFamily="18" charset="0"/>
            </a:endParaRPr>
          </a:p>
          <a:p>
            <a:pPr>
              <a:buNone/>
            </a:pPr>
            <a:r>
              <a:rPr lang="ru-RU" sz="2000" i="1" dirty="0">
                <a:latin typeface="Times New Roman" pitchFamily="18" charset="0"/>
                <a:cs typeface="Times New Roman" pitchFamily="18" charset="0"/>
              </a:rPr>
              <a:t> </a:t>
            </a:r>
            <a:r>
              <a:rPr lang="ru-RU" sz="2000" i="1" dirty="0" smtClean="0">
                <a:latin typeface="Times New Roman" pitchFamily="18" charset="0"/>
                <a:cs typeface="Times New Roman" pitchFamily="18" charset="0"/>
              </a:rPr>
              <a:t>          </a:t>
            </a:r>
            <a:r>
              <a:rPr lang="ru-RU" sz="2000" i="1" dirty="0">
                <a:latin typeface="Times New Roman" pitchFamily="18" charset="0"/>
                <a:cs typeface="Times New Roman" pitchFamily="18" charset="0"/>
              </a:rPr>
              <a:t>Саша не был сверх впечатлительным, но всегда тихим, кротким. Увлеченность чем-либо всегда отличала его. Если обычно ребенок, поиграв во что-либо, забивает об объекте своего интереса, то Сашины занятия и привычки оставались за ним на долгие годы. Он был порывист, но в меру, хотя домашним не всегда были понятны его странные выходки. </a:t>
            </a:r>
          </a:p>
          <a:p>
            <a:endParaRPr lang="ru-RU" sz="2000" i="1"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25000" lnSpcReduction="20000"/>
          </a:bodyPr>
          <a:lstStyle/>
          <a:p>
            <a:pPr algn="ctr">
              <a:buNone/>
            </a:pPr>
            <a:r>
              <a:rPr lang="ru-RU" sz="11200" b="1" i="1" dirty="0">
                <a:latin typeface="Times New Roman" pitchFamily="18" charset="0"/>
                <a:cs typeface="Times New Roman" pitchFamily="18" charset="0"/>
              </a:rPr>
              <a:t>Заслуги А.П.Бородина перед Отечеством</a:t>
            </a:r>
          </a:p>
          <a:p>
            <a:pPr algn="ctr">
              <a:buNone/>
            </a:pPr>
            <a:r>
              <a:rPr lang="ru-RU" sz="11200" b="1" i="1" dirty="0">
                <a:latin typeface="Times New Roman" pitchFamily="18" charset="0"/>
                <a:cs typeface="Times New Roman" pitchFamily="18" charset="0"/>
              </a:rPr>
              <a:t>Х и м и я </a:t>
            </a:r>
          </a:p>
          <a:p>
            <a:pPr>
              <a:buNone/>
            </a:pPr>
            <a:r>
              <a:rPr lang="ru-RU" sz="5100" b="1" i="1" dirty="0">
                <a:latin typeface="Times New Roman" pitchFamily="18" charset="0"/>
                <a:cs typeface="Times New Roman" pitchFamily="18" charset="0"/>
              </a:rPr>
              <a:t> </a:t>
            </a:r>
          </a:p>
          <a:p>
            <a:pPr algn="ctr">
              <a:buNone/>
            </a:pPr>
            <a:r>
              <a:rPr lang="ru-RU" sz="5100" b="1" i="1" dirty="0">
                <a:latin typeface="Times New Roman" pitchFamily="18" charset="0"/>
                <a:cs typeface="Times New Roman" pitchFamily="18" charset="0"/>
              </a:rPr>
              <a:t>Реакция </a:t>
            </a:r>
            <a:r>
              <a:rPr lang="ru-RU" sz="5100" b="1" i="1" dirty="0" err="1">
                <a:latin typeface="Times New Roman" pitchFamily="18" charset="0"/>
                <a:cs typeface="Times New Roman" pitchFamily="18" charset="0"/>
              </a:rPr>
              <a:t>альдольной</a:t>
            </a:r>
            <a:r>
              <a:rPr lang="ru-RU" sz="5100" b="1" i="1" dirty="0">
                <a:latin typeface="Times New Roman" pitchFamily="18" charset="0"/>
                <a:cs typeface="Times New Roman" pitchFamily="18" charset="0"/>
              </a:rPr>
              <a:t> конденсации.</a:t>
            </a:r>
          </a:p>
          <a:p>
            <a:pPr algn="ctr">
              <a:buNone/>
            </a:pPr>
            <a:r>
              <a:rPr lang="ru-RU" sz="5100" b="1" i="1" dirty="0">
                <a:latin typeface="Times New Roman" pitchFamily="18" charset="0"/>
                <a:cs typeface="Times New Roman" pitchFamily="18" charset="0"/>
              </a:rPr>
              <a:t> Получение </a:t>
            </a:r>
            <a:r>
              <a:rPr lang="ru-RU" sz="5100" b="1" i="1" dirty="0" err="1">
                <a:latin typeface="Times New Roman" pitchFamily="18" charset="0"/>
                <a:cs typeface="Times New Roman" pitchFamily="18" charset="0"/>
              </a:rPr>
              <a:t>бензидина</a:t>
            </a:r>
            <a:r>
              <a:rPr lang="ru-RU" sz="5100" b="1" i="1" dirty="0">
                <a:latin typeface="Times New Roman" pitchFamily="18" charset="0"/>
                <a:cs typeface="Times New Roman" pitchFamily="18" charset="0"/>
              </a:rPr>
              <a:t>.</a:t>
            </a:r>
          </a:p>
          <a:p>
            <a:pPr algn="ctr">
              <a:buNone/>
            </a:pPr>
            <a:r>
              <a:rPr lang="ru-RU" sz="5100" b="1" i="1" dirty="0">
                <a:latin typeface="Times New Roman" pitchFamily="18" charset="0"/>
                <a:cs typeface="Times New Roman" pitchFamily="18" charset="0"/>
              </a:rPr>
              <a:t> «Реакция Бородина».</a:t>
            </a:r>
          </a:p>
          <a:p>
            <a:pPr algn="ctr">
              <a:buNone/>
            </a:pPr>
            <a:r>
              <a:rPr lang="ru-RU" sz="5100" b="1" i="1" dirty="0">
                <a:latin typeface="Times New Roman" pitchFamily="18" charset="0"/>
                <a:cs typeface="Times New Roman" pitchFamily="18" charset="0"/>
              </a:rPr>
              <a:t> Реакция уплотнения альдегидов. </a:t>
            </a:r>
          </a:p>
          <a:p>
            <a:pPr algn="ctr">
              <a:buNone/>
            </a:pPr>
            <a:r>
              <a:rPr lang="ru-RU" sz="5100" b="1" i="1" dirty="0">
                <a:latin typeface="Times New Roman" pitchFamily="18" charset="0"/>
                <a:cs typeface="Times New Roman" pitchFamily="18" charset="0"/>
              </a:rPr>
              <a:t> 42 научные работы.</a:t>
            </a:r>
          </a:p>
          <a:p>
            <a:pPr algn="ctr">
              <a:buNone/>
            </a:pPr>
            <a:r>
              <a:rPr lang="ru-RU" sz="5100" b="1" i="1" dirty="0">
                <a:latin typeface="Times New Roman" pitchFamily="18" charset="0"/>
                <a:cs typeface="Times New Roman" pitchFamily="18" charset="0"/>
              </a:rPr>
              <a:t> </a:t>
            </a:r>
          </a:p>
          <a:p>
            <a:pPr algn="ctr">
              <a:buNone/>
            </a:pPr>
            <a:r>
              <a:rPr lang="ru-RU" sz="5100" b="1" i="1" dirty="0">
                <a:latin typeface="Times New Roman" pitchFamily="18" charset="0"/>
                <a:cs typeface="Times New Roman" pitchFamily="18" charset="0"/>
              </a:rPr>
              <a:t> </a:t>
            </a:r>
            <a:r>
              <a:rPr lang="ru-RU" sz="11200" b="1" i="1" dirty="0">
                <a:latin typeface="Times New Roman" pitchFamily="18" charset="0"/>
                <a:cs typeface="Times New Roman" pitchFamily="18" charset="0"/>
              </a:rPr>
              <a:t>М у </a:t>
            </a:r>
            <a:r>
              <a:rPr lang="ru-RU" sz="11200" b="1" i="1" dirty="0" err="1">
                <a:latin typeface="Times New Roman" pitchFamily="18" charset="0"/>
                <a:cs typeface="Times New Roman" pitchFamily="18" charset="0"/>
              </a:rPr>
              <a:t>з</a:t>
            </a:r>
            <a:r>
              <a:rPr lang="ru-RU" sz="11200" b="1" i="1" dirty="0">
                <a:latin typeface="Times New Roman" pitchFamily="18" charset="0"/>
                <a:cs typeface="Times New Roman" pitchFamily="18" charset="0"/>
              </a:rPr>
              <a:t> </a:t>
            </a:r>
            <a:r>
              <a:rPr lang="ru-RU" sz="11200" b="1" i="1" dirty="0" err="1">
                <a:latin typeface="Times New Roman" pitchFamily="18" charset="0"/>
                <a:cs typeface="Times New Roman" pitchFamily="18" charset="0"/>
              </a:rPr>
              <a:t>ы</a:t>
            </a:r>
            <a:r>
              <a:rPr lang="ru-RU" sz="11200" b="1" i="1" dirty="0">
                <a:latin typeface="Times New Roman" pitchFamily="18" charset="0"/>
                <a:cs typeface="Times New Roman" pitchFamily="18" charset="0"/>
              </a:rPr>
              <a:t> к а</a:t>
            </a:r>
          </a:p>
          <a:p>
            <a:pPr algn="ctr">
              <a:buNone/>
            </a:pPr>
            <a:r>
              <a:rPr lang="ru-RU" sz="5100" b="1" i="1" dirty="0">
                <a:latin typeface="Times New Roman" pitchFamily="18" charset="0"/>
                <a:cs typeface="Times New Roman" pitchFamily="18" charset="0"/>
              </a:rPr>
              <a:t> </a:t>
            </a:r>
          </a:p>
          <a:p>
            <a:pPr algn="ctr">
              <a:buNone/>
            </a:pPr>
            <a:r>
              <a:rPr lang="ru-RU" sz="5100" b="1" i="1" dirty="0">
                <a:latin typeface="Times New Roman" pitchFamily="18" charset="0"/>
                <a:cs typeface="Times New Roman" pitchFamily="18" charset="0"/>
              </a:rPr>
              <a:t>Опера «Князь Игорь».</a:t>
            </a:r>
          </a:p>
          <a:p>
            <a:pPr algn="ctr">
              <a:buNone/>
            </a:pPr>
            <a:r>
              <a:rPr lang="ru-RU" sz="5100" b="1" i="1" dirty="0">
                <a:latin typeface="Times New Roman" pitchFamily="18" charset="0"/>
                <a:cs typeface="Times New Roman" pitchFamily="18" charset="0"/>
              </a:rPr>
              <a:t> Три симфонии.</a:t>
            </a:r>
          </a:p>
          <a:p>
            <a:pPr algn="ctr">
              <a:buNone/>
            </a:pPr>
            <a:r>
              <a:rPr lang="ru-RU" sz="5100" b="1" i="1" dirty="0">
                <a:latin typeface="Times New Roman" pitchFamily="18" charset="0"/>
                <a:cs typeface="Times New Roman" pitchFamily="18" charset="0"/>
              </a:rPr>
              <a:t> Два квартета.</a:t>
            </a:r>
          </a:p>
          <a:p>
            <a:pPr algn="ctr">
              <a:buNone/>
            </a:pPr>
            <a:r>
              <a:rPr lang="ru-RU" sz="5100" b="1" i="1" dirty="0">
                <a:latin typeface="Times New Roman" pitchFamily="18" charset="0"/>
                <a:cs typeface="Times New Roman" pitchFamily="18" charset="0"/>
              </a:rPr>
              <a:t> Сюита для фортепиано.</a:t>
            </a:r>
          </a:p>
          <a:p>
            <a:pPr algn="ctr">
              <a:buNone/>
            </a:pPr>
            <a:r>
              <a:rPr lang="ru-RU" sz="5100" b="1" i="1" dirty="0">
                <a:latin typeface="Times New Roman" pitchFamily="18" charset="0"/>
                <a:cs typeface="Times New Roman" pitchFamily="18" charset="0"/>
              </a:rPr>
              <a:t> Опера-фарс «Богатыри».</a:t>
            </a:r>
          </a:p>
          <a:p>
            <a:pPr algn="ctr">
              <a:buNone/>
            </a:pPr>
            <a:r>
              <a:rPr lang="ru-RU" sz="5100" b="1" i="1" dirty="0">
                <a:latin typeface="Times New Roman" pitchFamily="18" charset="0"/>
                <a:cs typeface="Times New Roman" pitchFamily="18" charset="0"/>
              </a:rPr>
              <a:t> 18 романсов.</a:t>
            </a:r>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85000" lnSpcReduction="10000"/>
          </a:bodyPr>
          <a:lstStyle/>
          <a:p>
            <a:pPr>
              <a:buNone/>
            </a:pPr>
            <a:r>
              <a:rPr lang="ru-RU" i="1" dirty="0">
                <a:latin typeface="Times New Roman" pitchFamily="18" charset="0"/>
                <a:cs typeface="Times New Roman" pitchFamily="18" charset="0"/>
              </a:rPr>
              <a:t>Рассеянность Бородина</a:t>
            </a:r>
          </a:p>
          <a:p>
            <a:pPr>
              <a:buNone/>
            </a:pPr>
            <a:r>
              <a:rPr lang="ru-RU" i="1" dirty="0">
                <a:latin typeface="Times New Roman" pitchFamily="18" charset="0"/>
                <a:cs typeface="Times New Roman" pitchFamily="18" charset="0"/>
              </a:rPr>
              <a:t> </a:t>
            </a:r>
          </a:p>
          <a:p>
            <a:pPr>
              <a:buNone/>
            </a:pPr>
            <a:r>
              <a:rPr lang="ru-RU" i="1" dirty="0">
                <a:latin typeface="Times New Roman" pitchFamily="18" charset="0"/>
                <a:cs typeface="Times New Roman" pitchFamily="18" charset="0"/>
              </a:rPr>
              <a:t>Композитор и химик Александр Порфирьевич Бородин был очень рассеянным человеком. Однажды он пригласил к себе на вечер гостей. Было много музыки, потом ужин с дружеской беседой. Вдруг Бородин встает и начинает одеваться. Его спросили: «Куда это вы собрались, Александр Порфирьевич?» Тот удивился: «Как это куда? Домой! Уже поздно, а у меня завтра лекция...»</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42852"/>
            <a:ext cx="8229600" cy="4525963"/>
          </a:xfrm>
        </p:spPr>
        <p:txBody>
          <a:bodyPr>
            <a:noAutofit/>
          </a:bodyPr>
          <a:lstStyle/>
          <a:p>
            <a:pPr>
              <a:buNone/>
            </a:pPr>
            <a:r>
              <a:rPr lang="ru-RU" sz="1800" i="1" dirty="0">
                <a:latin typeface="Times New Roman" pitchFamily="18" charset="0"/>
                <a:cs typeface="Times New Roman" pitchFamily="18" charset="0"/>
              </a:rPr>
              <a:t>За меня не волнуйтесь...</a:t>
            </a:r>
          </a:p>
          <a:p>
            <a:pPr>
              <a:buNone/>
            </a:pPr>
            <a:r>
              <a:rPr lang="ru-RU" sz="1800" i="1" dirty="0">
                <a:latin typeface="Times New Roman" pitchFamily="18" charset="0"/>
                <a:cs typeface="Times New Roman" pitchFamily="18" charset="0"/>
              </a:rPr>
              <a:t> </a:t>
            </a:r>
          </a:p>
          <a:p>
            <a:pPr>
              <a:buNone/>
            </a:pPr>
            <a:r>
              <a:rPr lang="ru-RU" sz="1800" i="1" dirty="0">
                <a:latin typeface="Times New Roman" pitchFamily="18" charset="0"/>
                <a:cs typeface="Times New Roman" pitchFamily="18" charset="0"/>
              </a:rPr>
              <a:t>Однажды в юности Бородин с другом возвращался с домашнего музыкального вечера, в котором оба молодых человека принимали участие: Бородин играл на флейте, его друг – на скрипке. Было уже довольно поздно, фонари еле-еле мерцали. Бородин, о чем-то задумавшись, шагал впереди, а его засыпавший на ходу приятель несколько отстал. Вдруг какой-то странный и непонятый шум, а затем вскрик заставили приятеля встрепенуться.</a:t>
            </a:r>
          </a:p>
          <a:p>
            <a:pPr>
              <a:buNone/>
            </a:pPr>
            <a:r>
              <a:rPr lang="ru-RU" sz="1800" i="1" dirty="0">
                <a:latin typeface="Times New Roman" pitchFamily="18" charset="0"/>
                <a:cs typeface="Times New Roman" pitchFamily="18" charset="0"/>
              </a:rPr>
              <a:t> </a:t>
            </a:r>
          </a:p>
          <a:p>
            <a:pPr>
              <a:buNone/>
            </a:pPr>
            <a:r>
              <a:rPr lang="ru-RU" sz="1800" i="1" dirty="0">
                <a:latin typeface="Times New Roman" pitchFamily="18" charset="0"/>
                <a:cs typeface="Times New Roman" pitchFamily="18" charset="0"/>
              </a:rPr>
              <a:t>– Эй! – позвал он, однако никто ему не ответил. Бородин исчез...</a:t>
            </a:r>
          </a:p>
          <a:p>
            <a:pPr>
              <a:buNone/>
            </a:pPr>
            <a:r>
              <a:rPr lang="ru-RU" sz="1800" i="1" dirty="0">
                <a:latin typeface="Times New Roman" pitchFamily="18" charset="0"/>
                <a:cs typeface="Times New Roman" pitchFamily="18" charset="0"/>
              </a:rPr>
              <a:t> </a:t>
            </a:r>
          </a:p>
          <a:p>
            <a:pPr>
              <a:buNone/>
            </a:pPr>
            <a:r>
              <a:rPr lang="ru-RU" sz="1800" i="1" dirty="0">
                <a:latin typeface="Times New Roman" pitchFamily="18" charset="0"/>
                <a:cs typeface="Times New Roman" pitchFamily="18" charset="0"/>
              </a:rPr>
              <a:t>Испуганный молодой человек замер, прислушиваясь, и минутой спустя услышал звуки флейты... Удивительным было то, что они доносились откуда-то из-под земли. Оказалось, что в темноте Бородин оступился и упал в какую-то глубокую яму.</a:t>
            </a:r>
          </a:p>
          <a:p>
            <a:pPr>
              <a:buNone/>
            </a:pPr>
            <a:r>
              <a:rPr lang="ru-RU" sz="1800" i="1" dirty="0">
                <a:latin typeface="Times New Roman" pitchFamily="18" charset="0"/>
                <a:cs typeface="Times New Roman" pitchFamily="18" charset="0"/>
              </a:rPr>
              <a:t> </a:t>
            </a:r>
          </a:p>
          <a:p>
            <a:pPr>
              <a:buNone/>
            </a:pPr>
            <a:r>
              <a:rPr lang="ru-RU" sz="1800" i="1" dirty="0">
                <a:latin typeface="Times New Roman" pitchFamily="18" charset="0"/>
                <a:cs typeface="Times New Roman" pitchFamily="18" charset="0"/>
              </a:rPr>
              <a:t>– Александр, с тобою все в порядке? – крикнул вниз приятель. </a:t>
            </a:r>
          </a:p>
          <a:p>
            <a:pPr>
              <a:buNone/>
            </a:pPr>
            <a:r>
              <a:rPr lang="ru-RU" sz="1800" i="1" dirty="0">
                <a:latin typeface="Times New Roman" pitchFamily="18" charset="0"/>
                <a:cs typeface="Times New Roman" pitchFamily="18" charset="0"/>
              </a:rPr>
              <a:t> </a:t>
            </a:r>
          </a:p>
          <a:p>
            <a:pPr>
              <a:buNone/>
            </a:pPr>
            <a:r>
              <a:rPr lang="ru-RU" sz="1800" i="1" dirty="0">
                <a:latin typeface="Times New Roman" pitchFamily="18" charset="0"/>
                <a:cs typeface="Times New Roman" pitchFamily="18" charset="0"/>
              </a:rPr>
              <a:t>– Пока не знаю, – отозвался молодой музыкант, – но, слава Богу, флейта, кажется, цела!</a:t>
            </a:r>
          </a:p>
          <a:p>
            <a:pPr>
              <a:buNone/>
            </a:pPr>
            <a:endParaRPr lang="ru-RU" sz="1800" i="1"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62500" lnSpcReduction="20000"/>
          </a:bodyPr>
          <a:lstStyle/>
          <a:p>
            <a:pPr>
              <a:buNone/>
            </a:pPr>
            <a:r>
              <a:rPr lang="ru-RU" i="1" dirty="0">
                <a:latin typeface="Times New Roman" pitchFamily="18" charset="0"/>
                <a:cs typeface="Times New Roman" pitchFamily="18" charset="0"/>
              </a:rPr>
              <a:t>Ты скажи хотя бы, как тебя зовут...</a:t>
            </a:r>
          </a:p>
          <a:p>
            <a:pPr>
              <a:buNone/>
            </a:pPr>
            <a:r>
              <a:rPr lang="ru-RU" i="1" dirty="0">
                <a:latin typeface="Times New Roman" pitchFamily="18" charset="0"/>
                <a:cs typeface="Times New Roman" pitchFamily="18" charset="0"/>
              </a:rPr>
              <a:t> </a:t>
            </a:r>
          </a:p>
          <a:p>
            <a:pPr>
              <a:buNone/>
            </a:pPr>
            <a:r>
              <a:rPr lang="ru-RU" i="1" dirty="0">
                <a:latin typeface="Times New Roman" pitchFamily="18" charset="0"/>
                <a:cs typeface="Times New Roman" pitchFamily="18" charset="0"/>
              </a:rPr>
              <a:t>Однажды Бородин с женой отправился за границу. На пограничном пункте, оставив жену на улице, Бородин зашел в комендатуру. Чиновник, проверявший паспорта, проформы ради спросил Александра Порфирьевича, как зовут его жену. Бородин же, отличавшийся чрезвычайной рассеянностью, никак не мог вспомнить имя своей супруги...</a:t>
            </a:r>
          </a:p>
          <a:p>
            <a:pPr>
              <a:buNone/>
            </a:pPr>
            <a:r>
              <a:rPr lang="ru-RU" i="1" dirty="0">
                <a:latin typeface="Times New Roman" pitchFamily="18" charset="0"/>
                <a:cs typeface="Times New Roman" pitchFamily="18" charset="0"/>
              </a:rPr>
              <a:t> </a:t>
            </a:r>
          </a:p>
          <a:p>
            <a:pPr>
              <a:buNone/>
            </a:pPr>
            <a:r>
              <a:rPr lang="ru-RU" i="1" dirty="0">
                <a:latin typeface="Times New Roman" pitchFamily="18" charset="0"/>
                <a:cs typeface="Times New Roman" pitchFamily="18" charset="0"/>
              </a:rPr>
              <a:t>Разумеется, для человека, не знавшего Бородина, это выглядело крайне подозрительно, и чиновник уже хотел было задержать этого странного проезжего. К счастью, в это время в помещении появилась заждавшаяся на улице жена. Обрадовавшись от всей души, Александр Порфирьевич закричал: «Катенька, ради Бога, как тебя зовут?..»</a:t>
            </a:r>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i="1" dirty="0">
                <a:latin typeface="Times New Roman" pitchFamily="18" charset="0"/>
                <a:cs typeface="Times New Roman" pitchFamily="18" charset="0"/>
              </a:rPr>
              <a:t>Работать надо</a:t>
            </a:r>
          </a:p>
          <a:p>
            <a:pPr>
              <a:buNone/>
            </a:pPr>
            <a:r>
              <a:rPr lang="ru-RU" i="1" dirty="0">
                <a:latin typeface="Times New Roman" pitchFamily="18" charset="0"/>
                <a:cs typeface="Times New Roman" pitchFamily="18" charset="0"/>
              </a:rPr>
              <a:t> </a:t>
            </a:r>
          </a:p>
          <a:p>
            <a:pPr>
              <a:buNone/>
            </a:pPr>
            <a:r>
              <a:rPr lang="ru-RU" i="1" dirty="0">
                <a:latin typeface="Times New Roman" pitchFamily="18" charset="0"/>
                <a:cs typeface="Times New Roman" pitchFamily="18" charset="0"/>
              </a:rPr>
              <a:t>Перефразируя известную фразу, вечный труженик Бородин любил часто повторять: «Всем тем, чего мы не имеем, мы обязаны только себе!»</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1472" y="571480"/>
            <a:ext cx="8229600" cy="4525963"/>
          </a:xfrm>
        </p:spPr>
        <p:txBody>
          <a:bodyPr>
            <a:normAutofit fontScale="70000" lnSpcReduction="20000"/>
          </a:bodyPr>
          <a:lstStyle/>
          <a:p>
            <a:pPr>
              <a:buNone/>
            </a:pPr>
            <a:r>
              <a:rPr lang="ru-RU" dirty="0" smtClean="0"/>
              <a:t>         </a:t>
            </a:r>
            <a:r>
              <a:rPr lang="ru-RU" i="1" dirty="0" smtClean="0">
                <a:latin typeface="Times New Roman" pitchFamily="18" charset="0"/>
                <a:cs typeface="Times New Roman" pitchFamily="18" charset="0"/>
              </a:rPr>
              <a:t>Саша </a:t>
            </a:r>
            <a:r>
              <a:rPr lang="ru-RU" i="1" dirty="0">
                <a:latin typeface="Times New Roman" pitchFamily="18" charset="0"/>
                <a:cs typeface="Times New Roman" pitchFamily="18" charset="0"/>
              </a:rPr>
              <a:t>Бородин учился играть на флейте, виолончели, фортепиано, а затем начал сочинять музыку: в 9 лет это была полька «</a:t>
            </a:r>
            <a:r>
              <a:rPr lang="ru-RU" i="1" dirty="0" err="1">
                <a:latin typeface="Times New Roman" pitchFamily="18" charset="0"/>
                <a:cs typeface="Times New Roman" pitchFamily="18" charset="0"/>
              </a:rPr>
              <a:t>Элен</a:t>
            </a:r>
            <a:r>
              <a:rPr lang="ru-RU" i="1" dirty="0">
                <a:latin typeface="Times New Roman" pitchFamily="18" charset="0"/>
                <a:cs typeface="Times New Roman" pitchFamily="18" charset="0"/>
              </a:rPr>
              <a:t>», в 13 лет – небольшой концерт для флейты. В 16 лет были опубликованы два произведения: фантазия для фортепиано – соло на мотив музыки </a:t>
            </a:r>
            <a:r>
              <a:rPr lang="ru-RU" i="1" dirty="0" err="1">
                <a:latin typeface="Times New Roman" pitchFamily="18" charset="0"/>
                <a:cs typeface="Times New Roman" pitchFamily="18" charset="0"/>
              </a:rPr>
              <a:t>И.Гуммеля</a:t>
            </a:r>
            <a:r>
              <a:rPr lang="ru-RU" i="1" dirty="0">
                <a:latin typeface="Times New Roman" pitchFamily="18" charset="0"/>
                <a:cs typeface="Times New Roman" pitchFamily="18" charset="0"/>
              </a:rPr>
              <a:t> и этюд «Поток</a:t>
            </a:r>
            <a:r>
              <a:rPr lang="ru-RU" i="1" dirty="0" smtClean="0">
                <a:latin typeface="Times New Roman" pitchFamily="18" charset="0"/>
                <a:cs typeface="Times New Roman" pitchFamily="18" charset="0"/>
              </a:rPr>
              <a:t>».</a:t>
            </a:r>
          </a:p>
          <a:p>
            <a:pPr>
              <a:buNone/>
            </a:pPr>
            <a:r>
              <a:rPr lang="ru-RU" i="1" dirty="0">
                <a:latin typeface="Times New Roman" pitchFamily="18" charset="0"/>
                <a:cs typeface="Times New Roman" pitchFamily="18" charset="0"/>
              </a:rPr>
              <a:t> </a:t>
            </a:r>
            <a:r>
              <a:rPr lang="ru-RU" i="1" dirty="0" smtClean="0">
                <a:latin typeface="Times New Roman" pitchFamily="18" charset="0"/>
                <a:cs typeface="Times New Roman" pitchFamily="18" charset="0"/>
              </a:rPr>
              <a:t>        </a:t>
            </a:r>
            <a:r>
              <a:rPr lang="ru-RU" i="1" dirty="0">
                <a:latin typeface="Times New Roman" pitchFamily="18" charset="0"/>
                <a:cs typeface="Times New Roman" pitchFamily="18" charset="0"/>
              </a:rPr>
              <a:t>В одной из газет писали: «Особенного внимания заслуживает сочинение даровитого шестнадцатилетнего композитора Александра Бородина. Оба произведения проникнуты музыкальностью идей, изяществом отделки и прекрасным чувством юношеского сердца... Мы тем охотнее приветствуем это юное национальное дарование, что поприще композитора начинается... трудом положительным, обличающим в сочинении тонкий эстетический вкус и поэтическую душу…»</a:t>
            </a:r>
          </a:p>
          <a:p>
            <a:endParaRPr lang="ru-RU" i="1"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42910" y="1571612"/>
            <a:ext cx="8229600" cy="4525963"/>
          </a:xfrm>
        </p:spPr>
        <p:txBody>
          <a:bodyPr>
            <a:normAutofit fontScale="70000" lnSpcReduction="20000"/>
          </a:bodyPr>
          <a:lstStyle/>
          <a:p>
            <a:pPr>
              <a:buNone/>
            </a:pPr>
            <a:r>
              <a:rPr lang="ru-RU" dirty="0" smtClean="0"/>
              <a:t>          </a:t>
            </a:r>
            <a:r>
              <a:rPr lang="ru-RU" i="1" dirty="0" smtClean="0">
                <a:latin typeface="Times New Roman" pitchFamily="18" charset="0"/>
                <a:cs typeface="Times New Roman" pitchFamily="18" charset="0"/>
              </a:rPr>
              <a:t>Когда </a:t>
            </a:r>
            <a:r>
              <a:rPr lang="ru-RU" i="1" dirty="0">
                <a:latin typeface="Times New Roman" pitchFamily="18" charset="0"/>
                <a:cs typeface="Times New Roman" pitchFamily="18" charset="0"/>
              </a:rPr>
              <a:t>Бородин-музыкант познакомился и подружился с </a:t>
            </a:r>
            <a:r>
              <a:rPr lang="ru-RU" i="1" dirty="0" err="1">
                <a:latin typeface="Times New Roman" pitchFamily="18" charset="0"/>
                <a:cs typeface="Times New Roman" pitchFamily="18" charset="0"/>
              </a:rPr>
              <a:t>Балакиревым</a:t>
            </a:r>
            <a:r>
              <a:rPr lang="ru-RU" i="1" dirty="0">
                <a:latin typeface="Times New Roman" pitchFamily="18" charset="0"/>
                <a:cs typeface="Times New Roman" pitchFamily="18" charset="0"/>
              </a:rPr>
              <a:t>, ставшим его наставником, ему частенько приходилось туго, ибо основатель "Могучей кучки" требовал серьезнейших занятий в композиции. Он со своей стороны считал музыку основным призванием Бородина. Он доказывал ему важность этого дара и просил его оставить науку, как это сделали остальные. И Кюи, и Мусоргский, и Римский-Корсаков. В свое время сам </a:t>
            </a:r>
            <a:r>
              <a:rPr lang="ru-RU" i="1" dirty="0" err="1">
                <a:latin typeface="Times New Roman" pitchFamily="18" charset="0"/>
                <a:cs typeface="Times New Roman" pitchFamily="18" charset="0"/>
              </a:rPr>
              <a:t>Балакирев</a:t>
            </a:r>
            <a:r>
              <a:rPr lang="ru-RU" i="1" dirty="0">
                <a:latin typeface="Times New Roman" pitchFamily="18" charset="0"/>
                <a:cs typeface="Times New Roman" pitchFamily="18" charset="0"/>
              </a:rPr>
              <a:t> – отверг математику, Римский-Корсаков вырвал из сердца морское офицерское прошлое, весь этот мир кругосветных плаваний с его приключениями и юношескими надеждами. Кюи, отстроив за долгие годы кубические километры фортификационных сооружений, в глубине души поставил крест на своем поприще военного инженера.</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7500" lnSpcReduction="20000"/>
          </a:bodyPr>
          <a:lstStyle/>
          <a:p>
            <a:pPr>
              <a:buNone/>
            </a:pPr>
            <a:r>
              <a:rPr lang="ru-RU" i="1" dirty="0">
                <a:latin typeface="Times New Roman" pitchFamily="18" charset="0"/>
                <a:cs typeface="Times New Roman" pitchFamily="18" charset="0"/>
              </a:rPr>
              <a:t>Могучая кучка» (</a:t>
            </a:r>
            <a:r>
              <a:rPr lang="ru-RU" i="1" dirty="0" err="1">
                <a:latin typeface="Times New Roman" pitchFamily="18" charset="0"/>
                <a:cs typeface="Times New Roman" pitchFamily="18" charset="0"/>
              </a:rPr>
              <a:t>Балакиревский</a:t>
            </a:r>
            <a:r>
              <a:rPr lang="ru-RU" i="1" dirty="0">
                <a:latin typeface="Times New Roman" pitchFamily="18" charset="0"/>
                <a:cs typeface="Times New Roman" pitchFamily="18" charset="0"/>
              </a:rPr>
              <a:t> кружок, Новая русская музыкальная школа) — творческое содружество российских композиторов, сложившееся в Санкт-Петербурге в конце 1850-х и начале 1860-х годов. В него вошли: </a:t>
            </a:r>
            <a:r>
              <a:rPr lang="ru-RU" i="1" dirty="0" err="1">
                <a:latin typeface="Times New Roman" pitchFamily="18" charset="0"/>
                <a:cs typeface="Times New Roman" pitchFamily="18" charset="0"/>
              </a:rPr>
              <a:t>Милий</a:t>
            </a:r>
            <a:r>
              <a:rPr lang="ru-RU" i="1" dirty="0">
                <a:latin typeface="Times New Roman" pitchFamily="18" charset="0"/>
                <a:cs typeface="Times New Roman" pitchFamily="18" charset="0"/>
              </a:rPr>
              <a:t> Алексеевич </a:t>
            </a:r>
            <a:r>
              <a:rPr lang="ru-RU" i="1" dirty="0" err="1">
                <a:latin typeface="Times New Roman" pitchFamily="18" charset="0"/>
                <a:cs typeface="Times New Roman" pitchFamily="18" charset="0"/>
              </a:rPr>
              <a:t>Балакирев</a:t>
            </a:r>
            <a:r>
              <a:rPr lang="ru-RU" i="1" dirty="0">
                <a:latin typeface="Times New Roman" pitchFamily="18" charset="0"/>
                <a:cs typeface="Times New Roman" pitchFamily="18" charset="0"/>
              </a:rPr>
              <a:t> (1837—1910), Модест Петрович Мусоргский (1839—1881), Александр Порфирьевич Бородин (1833—1887), Николай Андреевич Римский-Корсаков (1844—1908) и Цезарь Антонович Кюи (1835—1918). Идейным вдохновителем и основным немузыкальным консультантом кружка был художественный критик, литератор и архивист Владимир Васильевич Стасов (1824—1906).</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55000" lnSpcReduction="20000"/>
          </a:bodyPr>
          <a:lstStyle/>
          <a:p>
            <a:pPr>
              <a:buNone/>
            </a:pPr>
            <a:r>
              <a:rPr lang="ru-RU" i="1" dirty="0">
                <a:latin typeface="Times New Roman" pitchFamily="18" charset="0"/>
                <a:cs typeface="Times New Roman" pitchFamily="18" charset="0"/>
              </a:rPr>
              <a:t>Группа «Могучая кучка» возникла на фоне революционного брожения, охватившего к тому времени умы русской интеллигенции. Бунты и восстания крестьян стали главными социальными событиями того времени, возвратившими деятелей искусства к народной теме. В реализации национально-эстетических принципов, провозглашённых идеологами содружества Стасовым и </a:t>
            </a:r>
            <a:r>
              <a:rPr lang="ru-RU" i="1" dirty="0" err="1">
                <a:latin typeface="Times New Roman" pitchFamily="18" charset="0"/>
                <a:cs typeface="Times New Roman" pitchFamily="18" charset="0"/>
              </a:rPr>
              <a:t>Балакиревым</a:t>
            </a:r>
            <a:r>
              <a:rPr lang="ru-RU" i="1" dirty="0">
                <a:latin typeface="Times New Roman" pitchFamily="18" charset="0"/>
                <a:cs typeface="Times New Roman" pitchFamily="18" charset="0"/>
              </a:rPr>
              <a:t>, наиболее последовательным был М. П. Мусоргский, меньше других — Ц. А. Кюи. Участники «Могучей кучки» систематически записывали и изучали образцы русского музыкального фольклора и русского церковного пения. Результаты своих изысканий в том или ином виде они воплощали в сочинениях камерного и крупного жанра, особенно в операх, среди которых «Царская невеста», «Снегурочка», «</a:t>
            </a:r>
            <a:r>
              <a:rPr lang="ru-RU" i="1" dirty="0" err="1">
                <a:latin typeface="Times New Roman" pitchFamily="18" charset="0"/>
                <a:cs typeface="Times New Roman" pitchFamily="18" charset="0"/>
              </a:rPr>
              <a:t>Хованщина</a:t>
            </a:r>
            <a:r>
              <a:rPr lang="ru-RU" i="1" dirty="0">
                <a:latin typeface="Times New Roman" pitchFamily="18" charset="0"/>
                <a:cs typeface="Times New Roman" pitchFamily="18" charset="0"/>
              </a:rPr>
              <a:t>», «Борис Годунов», «Князь Игорь». Интенсивные поиски национальной самобытности в «Могучей кучке» не ограничивались аранжировками фольклора и богослужебного пения, но распространились также и на драматургию, жанр (и форму), вплоть до отдельных категорий музыкального языка (гармония, ритмика, фактура и т. д.).</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p:nvPr/>
        </p:nvPicPr>
        <p:blipFill>
          <a:blip r:embed="rId2"/>
          <a:srcRect/>
          <a:stretch>
            <a:fillRect/>
          </a:stretch>
        </p:blipFill>
        <p:spPr bwMode="auto">
          <a:xfrm>
            <a:off x="214282" y="357166"/>
            <a:ext cx="8572560" cy="6215106"/>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i="1" dirty="0">
                <a:latin typeface="Times New Roman" pitchFamily="18" charset="0"/>
                <a:cs typeface="Times New Roman" pitchFamily="18" charset="0"/>
              </a:rPr>
              <a:t>В 70-х годах «Могучая кучка» как сплочённая группа перестала существовать. Деятельность «Могучей кучки» стала эпохой в развитии русского и мирового музыкального искусства.</a:t>
            </a: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73</TotalTime>
  <Words>1664</Words>
  <Application>Microsoft Office PowerPoint</Application>
  <PresentationFormat>Экран (4:3)</PresentationFormat>
  <Paragraphs>119</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Солнцестояние</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Могила А. П. Бородина на Тихвинском кладбище в Александро-Невской лавре (Санкт-Петербург) </vt:lpstr>
      <vt:lpstr>Слайд 19</vt:lpstr>
      <vt:lpstr>Слайд 20</vt:lpstr>
      <vt:lpstr>Слайд 21</vt:lpstr>
      <vt:lpstr>Слайд 22</vt:lpstr>
      <vt:lpstr>Слайд 23</vt:lpstr>
      <vt:lpstr>Слайд 24</vt:lpstr>
    </vt:vector>
  </TitlesOfParts>
  <Company>РЛ</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Учитель</dc:creator>
  <cp:lastModifiedBy>Учитель</cp:lastModifiedBy>
  <cp:revision>9</cp:revision>
  <dcterms:created xsi:type="dcterms:W3CDTF">2013-04-23T23:45:30Z</dcterms:created>
  <dcterms:modified xsi:type="dcterms:W3CDTF">2013-05-17T03:09:42Z</dcterms:modified>
</cp:coreProperties>
</file>