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9"/>
  </p:notesMasterIdLst>
  <p:sldIdLst>
    <p:sldId id="306" r:id="rId2"/>
    <p:sldId id="309" r:id="rId3"/>
    <p:sldId id="310" r:id="rId4"/>
    <p:sldId id="312" r:id="rId5"/>
    <p:sldId id="303" r:id="rId6"/>
    <p:sldId id="308" r:id="rId7"/>
    <p:sldId id="305" r:id="rId8"/>
    <p:sldId id="311" r:id="rId9"/>
    <p:sldId id="295" r:id="rId10"/>
    <p:sldId id="298" r:id="rId11"/>
    <p:sldId id="300" r:id="rId12"/>
    <p:sldId id="285" r:id="rId13"/>
    <p:sldId id="284" r:id="rId14"/>
    <p:sldId id="340" r:id="rId15"/>
    <p:sldId id="317" r:id="rId16"/>
    <p:sldId id="337" r:id="rId17"/>
    <p:sldId id="289" r:id="rId18"/>
    <p:sldId id="315" r:id="rId19"/>
    <p:sldId id="314" r:id="rId20"/>
    <p:sldId id="292" r:id="rId21"/>
    <p:sldId id="338" r:id="rId22"/>
    <p:sldId id="321" r:id="rId23"/>
    <p:sldId id="330" r:id="rId24"/>
    <p:sldId id="333" r:id="rId25"/>
    <p:sldId id="334" r:id="rId26"/>
    <p:sldId id="335" r:id="rId27"/>
    <p:sldId id="332" r:id="rId28"/>
    <p:sldId id="336" r:id="rId29"/>
    <p:sldId id="329" r:id="rId30"/>
    <p:sldId id="331" r:id="rId31"/>
    <p:sldId id="323" r:id="rId32"/>
    <p:sldId id="325" r:id="rId33"/>
    <p:sldId id="322" r:id="rId34"/>
    <p:sldId id="326" r:id="rId35"/>
    <p:sldId id="328" r:id="rId36"/>
    <p:sldId id="341" r:id="rId37"/>
    <p:sldId id="34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2CB41-E8CC-4644-946B-0EF7E7E75D74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D5012-01BF-4ADB-9E92-324880AA4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794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D5012-01BF-4ADB-9E92-324880AA48D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003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D910A-CF27-4267-BD34-C500A935C14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073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C13B3-CA8E-4AED-9C7B-61C1352D30AA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3848-A9ED-4E25-93F0-8BBB484ED2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C13B3-CA8E-4AED-9C7B-61C1352D30AA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3848-A9ED-4E25-93F0-8BBB484ED2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C13B3-CA8E-4AED-9C7B-61C1352D30AA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3848-A9ED-4E25-93F0-8BBB484ED23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C13B3-CA8E-4AED-9C7B-61C1352D30AA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3848-A9ED-4E25-93F0-8BBB484ED23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C13B3-CA8E-4AED-9C7B-61C1352D30AA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3848-A9ED-4E25-93F0-8BBB484ED2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C13B3-CA8E-4AED-9C7B-61C1352D30AA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3848-A9ED-4E25-93F0-8BBB484ED23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C13B3-CA8E-4AED-9C7B-61C1352D30AA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3848-A9ED-4E25-93F0-8BBB484ED2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C13B3-CA8E-4AED-9C7B-61C1352D30AA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3848-A9ED-4E25-93F0-8BBB484ED2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C13B3-CA8E-4AED-9C7B-61C1352D30AA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3848-A9ED-4E25-93F0-8BBB484ED2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C13B3-CA8E-4AED-9C7B-61C1352D30AA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3848-A9ED-4E25-93F0-8BBB484ED23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C13B3-CA8E-4AED-9C7B-61C1352D30AA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3848-A9ED-4E25-93F0-8BBB484ED23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28C13B3-CA8E-4AED-9C7B-61C1352D30AA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1B23848-A9ED-4E25-93F0-8BBB484ED23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Современные представления об инсульте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854669"/>
            <a:ext cx="3275856" cy="525184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Преподаватель нервных болезней Гасанова Ж.Г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3928" y="639019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2023г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824" y="576412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ГБПОУ РД Каспийское медицинское училище им </a:t>
            </a:r>
            <a:r>
              <a:rPr lang="ru-RU" dirty="0" err="1" smtClean="0">
                <a:solidFill>
                  <a:schemeClr val="bg1"/>
                </a:solidFill>
              </a:rPr>
              <a:t>Азиза</a:t>
            </a:r>
            <a:r>
              <a:rPr lang="ru-RU" dirty="0" smtClean="0">
                <a:solidFill>
                  <a:schemeClr val="bg1"/>
                </a:solidFill>
              </a:rPr>
              <a:t> Алиева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139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572" y="5191554"/>
            <a:ext cx="3449960" cy="1666445"/>
          </a:xfrm>
          <a:prstGeom prst="rect">
            <a:avLst/>
          </a:prstGeom>
        </p:spPr>
      </p:pic>
      <p:pic>
        <p:nvPicPr>
          <p:cNvPr id="5124" name="Picture 4" descr="C:\Users\Миха\Pictures\атеросклероз_ 17 тыс изображений найдено в Яндекс.Картинках_files\001035-fb4e1cdbb72a0c175d12dca1ce16558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55243"/>
            <a:ext cx="946693" cy="1402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Миха\Pictures\атеросклероз_ 17 тыс изображений найдено в Яндекс.Картинках_files\cholesterinovie-blyashk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640" y="4711700"/>
            <a:ext cx="2478360" cy="214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иха\Pictures\атеросклероз_ 17 тыс изображений найдено в Яндекс.Картинках_files\82743-ateroskleroz-obliteriruyuschiy-istoriya-bolezn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704" y="2924944"/>
            <a:ext cx="2664296" cy="1770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66123"/>
            <a:ext cx="8229600" cy="438912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      Закупорка 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стеноз):</a:t>
            </a:r>
          </a:p>
          <a:p>
            <a:pPr marL="457200" indent="-4572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-эмболия </a:t>
            </a:r>
          </a:p>
          <a:p>
            <a:pPr marL="457200" indent="-4572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тромбоз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latin typeface="Times New Roman"/>
              <a:ea typeface="Times New Roman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       Разрыв мозговой артерии: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-артериальная гипертензия;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-врожденно слабые стенки артерий( аневризма);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-тяжёлая травма.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Непосредственные причины развития ОНМК это:</a:t>
            </a:r>
          </a:p>
        </p:txBody>
      </p:sp>
    </p:spTree>
    <p:extLst>
      <p:ext uri="{BB962C8B-B14F-4D97-AF65-F5344CB8AC3E}">
        <p14:creationId xmlns:p14="http://schemas.microsoft.com/office/powerpoint/2010/main" val="59121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Факторы риска, опасные для развития инсульта подразделяют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на:</a:t>
            </a:r>
          </a:p>
          <a:p>
            <a:pPr algn="just"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регулируемые (контролируемые),то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есть поддающиеся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коррекции</a:t>
            </a:r>
          </a:p>
          <a:p>
            <a:pPr algn="just"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нерегулируемые ( не контролируемые).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126" y="522514"/>
            <a:ext cx="8060025" cy="80486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Основные предрасполагающие факторы к возникновению инсультов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43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876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озраст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наследственный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многими факторами существует взаимное влияние, поэтому их сочетание приводит к более значительному увеличению риска заболевания, чем простое арифметическое сложение их изолированного действия</a:t>
            </a:r>
            <a:r>
              <a:rPr lang="ru-RU" b="1" dirty="0"/>
              <a:t>.</a:t>
            </a:r>
          </a:p>
          <a:p>
            <a:pPr>
              <a:buFont typeface="Wingdings" pitchFamily="2" charset="2"/>
              <a:buChar char="v"/>
            </a:pP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036704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Неконтролируемые (нерегулируемые) факторы риска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92" y="4959591"/>
            <a:ext cx="4680520" cy="18598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935991"/>
            <a:ext cx="2592288" cy="179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346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78294"/>
            <a:ext cx="6335486" cy="531905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повышенное артериальное давление (выше 140/90 мм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рт.ст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lvl="0">
              <a:buClr>
                <a:srgbClr val="DC9E1F"/>
              </a:buClr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мерцательная аритмия и другие заболевания сердца;</a:t>
            </a:r>
          </a:p>
          <a:p>
            <a:pPr lvl="0">
              <a:buClr>
                <a:srgbClr val="DC9E1F"/>
              </a:buClr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диабет;</a:t>
            </a:r>
          </a:p>
          <a:p>
            <a:pPr lvl="0">
              <a:buClr>
                <a:srgbClr val="DC9E1F"/>
              </a:buClr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предшествующие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транзиторные ишемические атаки (ТИА) и инсульт;</a:t>
            </a:r>
          </a:p>
          <a:p>
            <a:pPr lvl="0">
              <a:buClr>
                <a:srgbClr val="DC9E1F"/>
              </a:buClr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холестерина крови;</a:t>
            </a:r>
          </a:p>
          <a:p>
            <a:pPr lvl="0">
              <a:buClr>
                <a:srgbClr val="DC9E1F"/>
              </a:buClr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интоксикация организма (наркомания, токсикомания, злоупотребление лекарственными средствами);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сигарет;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злоупотребление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алкоголем;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образа жизни (избыточный вес, отсутствие физической активности, нарушение питания и факторы стресса);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Контролируемые (регулируемые)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риска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83493">
            <a:off x="6930336" y="1255278"/>
            <a:ext cx="1812407" cy="11433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2748">
            <a:off x="6933951" y="2519522"/>
            <a:ext cx="1956123" cy="12084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74475">
            <a:off x="6946838" y="3803434"/>
            <a:ext cx="1866506" cy="1268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9383">
            <a:off x="7333578" y="5013177"/>
            <a:ext cx="1370189" cy="15928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743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gipertoniya24.ru/wp-content/uploads/2018/09/profilaktika_insult_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94" y="332656"/>
            <a:ext cx="8648071" cy="5721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9653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инсультов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84480"/>
              </p:ext>
            </p:extLst>
          </p:nvPr>
        </p:nvGraphicFramePr>
        <p:xfrm>
          <a:off x="539552" y="1484784"/>
          <a:ext cx="8280920" cy="3627120"/>
        </p:xfrm>
        <a:graphic>
          <a:graphicData uri="http://schemas.openxmlformats.org/drawingml/2006/table">
            <a:tbl>
              <a:tblPr firstRow="1" bandRow="1"/>
              <a:tblGrid>
                <a:gridCol w="4104456"/>
                <a:gridCol w="4176464"/>
              </a:tblGrid>
              <a:tr h="30243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DC9E1F"/>
                        </a:buClr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2000" b="0" i="0" u="none" strike="noStrike" kern="1200" cap="none" spc="3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Ишемический инсульт встречается в  80-85% случаев. Он появляется из-за закупорки и сужения кровеносного сосуда, что вызывает несоответствие кровотока потребностям мозга.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DC9E1F"/>
                        </a:buClr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2000" b="0" i="0" u="none" strike="noStrike" kern="1200" cap="none" spc="3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Геморрагический инсульт встречается в 10-15% случаев и появляется из-за разрыва сосуда, а также из-за кровоизлияния в структуры головного мозга. В пяти процентах случаев нельзя выяснить причину, которая привела к инсульту.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DC9E1F"/>
                        </a:buClr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2000" b="0" i="0" u="none" strike="noStrike" kern="1200" cap="none" spc="3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509521"/>
            <a:ext cx="3096344" cy="22249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730" y="4454071"/>
            <a:ext cx="3102293" cy="227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493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nsultinfo.ru/wp-content/uploads/2018/10/d3d0fba7f07472d3134f47f316f428a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548680"/>
            <a:ext cx="6408711" cy="5472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kpovb.ru/images/deti/krovoizliyanie-u-novorozhdjonnogo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75" b="13454"/>
          <a:stretch/>
        </p:blipFill>
        <p:spPr bwMode="auto">
          <a:xfrm>
            <a:off x="6876256" y="4653136"/>
            <a:ext cx="1902083" cy="17448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97751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02903"/>
            <a:ext cx="7734568" cy="4341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4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Классификация по продолжительности неврологической симптоматики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116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632848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1">
                    <a:lumMod val="95000"/>
                  </a:schemeClr>
                </a:solidFill>
              </a:rPr>
              <a:t>Периоды течения инсульта</a:t>
            </a: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 smtClean="0"/>
              <a:t>                                                                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22754"/>
            <a:ext cx="6984776" cy="4856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621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9335408"/>
              </p:ext>
            </p:extLst>
          </p:nvPr>
        </p:nvGraphicFramePr>
        <p:xfrm>
          <a:off x="628650" y="1730425"/>
          <a:ext cx="8119814" cy="4074839"/>
        </p:xfrm>
        <a:graphic>
          <a:graphicData uri="http://schemas.openxmlformats.org/drawingml/2006/table">
            <a:tbl>
              <a:tblPr/>
              <a:tblGrid>
                <a:gridCol w="405990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599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0187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Преходящие нарушения мозгового кровообращения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Инсульты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46774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1)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Транзиторная ишемическая атака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2) Острая гипертоническая энцефалопатия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	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1) Ишемический инсульт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  Геморрагический инсульт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3) Субарахноидальное кровоизлияние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4) Внутримозговое кровоизлияние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93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Смешанный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831782" cy="86409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Инсульты по характеру патологического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43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1844824"/>
            <a:ext cx="7308800" cy="428133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Острые нарушения мозгового кровообращения (ОНМК) являются не только актуальной проблемой медицины, но и общества. ОНМК занимают второе-третье место в мире в общей структуре смертности и являются ведущей причиной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инвалидизации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взрослого населения.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</p:spTree>
    <p:extLst>
      <p:ext uri="{BB962C8B-B14F-4D97-AF65-F5344CB8AC3E}">
        <p14:creationId xmlns:p14="http://schemas.microsoft.com/office/powerpoint/2010/main" val="13927348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7223759"/>
              </p:ext>
            </p:extLst>
          </p:nvPr>
        </p:nvGraphicFramePr>
        <p:xfrm>
          <a:off x="1331913" y="1125538"/>
          <a:ext cx="6802437" cy="525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Документ" r:id="rId3" imgW="6440297" imgH="4974762" progId="">
                  <p:embed/>
                </p:oleObj>
              </mc:Choice>
              <mc:Fallback>
                <p:oleObj name="Документ" r:id="rId3" imgW="6440297" imgH="4974762" progId="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1125538"/>
                        <a:ext cx="6802437" cy="5254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Клиническая картина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77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s.myshared.ru/32/1316501/slide_1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8" b="15955"/>
          <a:stretch/>
        </p:blipFill>
        <p:spPr bwMode="auto">
          <a:xfrm>
            <a:off x="155574" y="550506"/>
            <a:ext cx="8664897" cy="597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2348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6731"/>
              </p:ext>
            </p:extLst>
          </p:nvPr>
        </p:nvGraphicFramePr>
        <p:xfrm>
          <a:off x="611560" y="1556792"/>
          <a:ext cx="7848871" cy="5215886"/>
        </p:xfrm>
        <a:graphic>
          <a:graphicData uri="http://schemas.openxmlformats.org/drawingml/2006/table">
            <a:tbl>
              <a:tblPr firstRow="1" firstCol="1" bandRow="1"/>
              <a:tblGrid>
                <a:gridCol w="2763676"/>
                <a:gridCol w="2321519"/>
                <a:gridCol w="2763676"/>
              </a:tblGrid>
              <a:tr h="388120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Признаки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Ишемический инсульт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Геморрагический инсульт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052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sng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Начало заболевания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Постепенное, может быть ночью или под утро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Внезапное, днем после физического или эмоционального напряжения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120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sng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Вид больного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Без особенностей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Гиперемия лица, склер, блефароспазм, </a:t>
                      </a:r>
                      <a:r>
                        <a:rPr lang="ru-RU" sz="15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гипергидроз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828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sng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Очаговые симптомы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Выражены 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Выражены при внутримозговом кровоизлиянии, при САК – отсутствуют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180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sng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Нарушение сознания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Постепенное 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Часто, развивается быстро – до сопора или глубоко комы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180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sng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Головная боль, тошнота, рвота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Редко 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 САК – очень выраженная головная боль, по типу «удара по голове»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120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sng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Менингеальные знаки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Редко 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Выражены, особенно при САК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120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sng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Двигательное возбуждение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Редко 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Часто 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84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sng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Судорожные припадки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Редко 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Часто 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64" marR="41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332656"/>
            <a:ext cx="8013576" cy="720080"/>
          </a:xfrm>
        </p:spPr>
        <p:txBody>
          <a:bodyPr>
            <a:noAutofit/>
          </a:bodyPr>
          <a:lstStyle/>
          <a:p>
            <a:pPr lvl="0" indent="180975" fontAlgn="base">
              <a:spcAft>
                <a:spcPct val="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Клиническая картина основных видов ОНМК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652713" y="2718872"/>
            <a:ext cx="367408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857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84784"/>
            <a:ext cx="7408333" cy="464137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доврачебная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диагностика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когда окружающие по характерным симптомам могут заподозрить инсульт у человека и вызвать врача. 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врачебная диагностика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которая проводится специалистом.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Способы диагностики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29621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present5.com/presentation/3/14875087_152590322.pdf-img/14875087_152590322.pdf-4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8064896" cy="53614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72780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Диагностика ОНМК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https://cf.ppt-online.org/files/slide/y/YmfzoW4dpw63N8UcDglZkHaTnjAPhqQLRBMK0e/slide-18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96"/>
          <a:stretch/>
        </p:blipFill>
        <p:spPr bwMode="auto">
          <a:xfrm>
            <a:off x="539552" y="1556792"/>
            <a:ext cx="8352928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50441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resent5.com/presentation/1/-35029790_115357277.pdf-img/-35029790_115357277.pdf-1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8496944" cy="604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03510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068960"/>
            <a:ext cx="8640960" cy="34563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8328"/>
            <a:ext cx="8568952" cy="2586616"/>
          </a:xfrm>
        </p:spPr>
        <p:txBody>
          <a:bodyPr anchor="t">
            <a:normAutofit fontScale="90000"/>
          </a:bodyPr>
          <a:lstStyle/>
          <a:p>
            <a:pPr indent="1797050" algn="l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Доврачебная диагностика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основных приёма распознавания симптомов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инсульта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этого необходимо попросить пострадавшего: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улыбнуться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заговорить.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поднять обе руки.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7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resent5.com/presentation/1022520_151534238/image-1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082780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93788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cf.ppt-online.org/files/slide/x/XMrjN6BAJFgeQpqbi8dZnuahmTlyVtI1S3xRoE/slide-3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7992888" cy="5688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8335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1" y="1124744"/>
            <a:ext cx="7380809" cy="50014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Важность проблемы мозгового инсульта кроется не столько в самом заболевании как таковом, сколько в его исходах. Учеными Оксфордского университета установлено, что летальность от всех видов инсульта в течение первой недели составляет 12%, первого месяца - 19%, первого года - 31%. По данным же российских авторов, 40-45% пациентов, перенесших мозговой инсульт, погибают в течение года, кроме того, в последующие годы повторный инсульт развивается у каждого пятого. </a:t>
            </a:r>
          </a:p>
          <a:p>
            <a:pPr marL="0" indent="0"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Российской Федерации средний показатель смертности от сосудистых заболеваний мозга в 2014 г. составил 306,2 случаев на 100 тысяч жителей, что в 5 раз превышает аналогичный показатель в странах Европы - членах ЕС (62,3 на 100 тысяч населения в год).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8328"/>
            <a:ext cx="7859216" cy="786416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Важность проблемы мозгового инсульта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2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zero50x.myjino.ru/allpic/46/9480-img_3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13"/>
          <a:stretch/>
        </p:blipFill>
        <p:spPr bwMode="auto">
          <a:xfrm>
            <a:off x="1601787" y="2564904"/>
            <a:ext cx="5940425" cy="290283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Осложнения связанные с длительным пребыванием в постели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72067" y="1412776"/>
            <a:ext cx="7732381" cy="471338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5170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219"/>
            <a:ext cx="7323584" cy="969509"/>
          </a:xfrm>
        </p:spPr>
        <p:txBody>
          <a:bodyPr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Осложнения инсульта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052736"/>
            <a:ext cx="8136904" cy="5421216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Осложнения связанные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непосредственно с болезнью: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Парезы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Параличи;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Дисфагия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Шаткость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походки;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Моторная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афазия;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199" y="4104710"/>
            <a:ext cx="1624575" cy="2436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890" y="4462098"/>
            <a:ext cx="2614807" cy="1722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14565"/>
            <a:ext cx="2808312" cy="1872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49" y="2024742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513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836712"/>
            <a:ext cx="7308800" cy="521744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Летальный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исход в первый месяц заболевания у 15 – 25% больных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Причины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смерти:</a:t>
            </a:r>
          </a:p>
          <a:p>
            <a:pPr lvl="1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первой неделе: чаще — отек и дислокацией головного мозга с повреждением витальных центров (40% всех летальных исходов первых 30 дней), реже — кардиальная патология.</a:t>
            </a:r>
          </a:p>
          <a:p>
            <a:pPr lvl="1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2 – 4 неделе: тромбоэмболия легочной артерии, пневмония, острая сердечная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недостаточность.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Выживаемость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больных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концу первого года 60 – 70%.</a:t>
            </a:r>
          </a:p>
          <a:p>
            <a:pPr lvl="1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Через 5 лет — 50% (неблагоприятные прогностические признаки: пожилой возраст, перенесенный инфаркт миокарда, мерцательная аритмия, сердечная недостаточность).</a:t>
            </a:r>
          </a:p>
          <a:p>
            <a:pPr lvl="1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Через 10 лет — 25%.</a:t>
            </a:r>
          </a:p>
          <a:p>
            <a:pPr lvl="1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дальнейшем смертность составляет 16 – 18% в год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338329"/>
            <a:ext cx="7787207" cy="714408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Прогноз при ишемическом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инсульте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52452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87624" y="2132856"/>
            <a:ext cx="7092776" cy="39933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Восстановление движений:</a:t>
            </a:r>
          </a:p>
          <a:p>
            <a:pPr lvl="1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Наиболее заметно первые 3 месяца.</a:t>
            </a:r>
          </a:p>
          <a:p>
            <a:pPr lvl="1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Парез в ноге часто лучше восстанавливается, чем в руке.</a:t>
            </a:r>
          </a:p>
          <a:p>
            <a:pPr lvl="1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Гемиплегия к концу 1-го месяца,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плегия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в руке — неблагоприятные прогностические признаки.</a:t>
            </a:r>
          </a:p>
          <a:p>
            <a:pPr lvl="1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Малая вероятность регресса неврологического дефицита спустя год и более (исключения бывают у больных с афазией — речь восстанавливается несколько лет).</a:t>
            </a:r>
          </a:p>
          <a:p>
            <a:pPr algn="just"/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Инвалидизирующие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расстройства:</a:t>
            </a:r>
          </a:p>
          <a:p>
            <a:pPr lvl="1"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 концу первого месяца у 60 – 70% больных.</a:t>
            </a:r>
          </a:p>
          <a:p>
            <a:pPr lvl="1"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Через 6 месяцев у 40%.</a:t>
            </a:r>
          </a:p>
          <a:p>
            <a:pPr lvl="1"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Через год у 30% больных.</a:t>
            </a:r>
          </a:p>
          <a:p>
            <a:pPr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692696"/>
            <a:ext cx="7859216" cy="72008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Прогноз при ишемическом инсульте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4382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1556792"/>
            <a:ext cx="7308800" cy="456937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Летальный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исход в первый месяц у 40 – 60% больных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Причины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смерти: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Массивная (более 60 мл) гематома, отёк, дислокация головного мозга, прорыв крови в желудочки.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Тромбоэмболия легочной артерии, пневмония, инфаркт миокарда, острая сердечная недостаточность.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Неблагоприятные прогностический факторы: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Гемиплегия.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Гипергликемия.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 старше 70 лет.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Объем гематомы более 60 мл.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Прорыв крови в желудочки.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692696"/>
            <a:ext cx="7984570" cy="64807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Прогноз при внутримозговом </a:t>
            </a:r>
            <a:r>
              <a:rPr lang="ru-RU" b="1" dirty="0" smtClean="0"/>
              <a:t>кровоизлиянии</a:t>
            </a:r>
            <a:r>
              <a:rPr lang="ru-RU" sz="3600" dirty="0"/>
              <a:t/>
            </a:r>
            <a:br>
              <a:rPr lang="ru-RU" sz="36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4351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684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Последствия инсульта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2748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092" y="1214422"/>
            <a:ext cx="80312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1.Двигательные нарушения - 81%,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2.Речевые нарушения:</a:t>
            </a:r>
          </a:p>
          <a:p>
            <a:pPr marL="514350" indent="-51435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афазия - 35,9%, дизартрия - 13,4%,</a:t>
            </a:r>
          </a:p>
          <a:p>
            <a:pPr marL="514350" indent="-51435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3.Когнитивные нарушения</a:t>
            </a:r>
          </a:p>
          <a:p>
            <a:pPr marL="514350" indent="-51435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(снижение памяти, внимания, интеллекта) - 26% ,</a:t>
            </a:r>
          </a:p>
          <a:p>
            <a:pPr marL="514350" indent="-51435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4.Эмоционально-волевые</a:t>
            </a:r>
          </a:p>
          <a:p>
            <a:pPr marL="514350" indent="-51435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нарушения   (депрессия, снижение активности) - 20-60 %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285728"/>
            <a:ext cx="52864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4260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nsultovnet.ru/wp-content/uploads/2017/07/Profilaktika-insult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63847" cy="629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8241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409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189" y="1447462"/>
            <a:ext cx="8291264" cy="499221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6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Спустя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1 месяц после развития инсульта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-55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% пациентов в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состоянии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свободно самостоятельно передвигаться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через 2месяца - 79%.</a:t>
            </a:r>
          </a:p>
          <a:p>
            <a:pPr>
              <a:buFont typeface="Wingdings" pitchFamily="2" charset="2"/>
              <a:buChar char="ü"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Спустя 6 месяцев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сохраняются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нарушения, влияющие на активность в повседневной жизни: 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нарушения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тазовых функций отмечаются у 7-11% пациентов, </a:t>
            </a:r>
          </a:p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самостоятельно не могут принимать пищу 33%, </a:t>
            </a:r>
          </a:p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одеваться - 31%,</a:t>
            </a:r>
          </a:p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принимать ванну - 49%; </a:t>
            </a:r>
          </a:p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19% пациентов не могут самостоятельно пересесть с кровати на стул, </a:t>
            </a:r>
          </a:p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15% - ходить.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трудности в общении испытывают 15%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пациентов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Инсульт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влияет не только на двигательные и чувствительные функции, но также является мощный фактором риска развития когнитивных нарушений  и деменции</a:t>
            </a:r>
          </a:p>
          <a:p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8000" dirty="0" smtClean="0"/>
              <a:t> </a:t>
            </a:r>
            <a:endParaRPr lang="ru-RU" sz="8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075240" cy="79208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Важность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проблемы  мозгового  инсульта 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кроется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столько в самом заболевании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как таковом,  сколько в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его исходах:</a:t>
            </a:r>
            <a:b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67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9" y="1916832"/>
            <a:ext cx="7596832" cy="420933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Ежегодно в мире регистрируется около 12 миллионов инсультов</a:t>
            </a:r>
            <a:endParaRPr lang="ru-RU" b="1" dirty="0"/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России ежегодно регистрируется более чем 450 тысяч случаев инсультов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Заболеваемость мозговым инсультом в      России - 2,5 случая на 1000 населения в год </a:t>
            </a:r>
          </a:p>
          <a:p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Заболеваемость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428736"/>
            <a:ext cx="79296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54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Показатели смертности в стране от сосудистых заболеваний мозга остаются одними из самых высоких в мире, имеется тенденция даже к некоторому 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росту и составляет-1 случай на 1000 населения в год.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Летальность в остром периоде инсульта в России достигает 35%, увеличиваясь на 12-15% к концу первого года после перенесенного инсульта.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Летальность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44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844824"/>
            <a:ext cx="7408333" cy="43868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Высокие показатели больничной летальности, в частности   связаны в первую очередь со следующими причинами:</a:t>
            </a:r>
          </a:p>
          <a:p>
            <a:pPr>
              <a:lnSpc>
                <a:spcPct val="120000"/>
              </a:lnSpc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недостаточная информированность населения о первых признаках инсульта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20000"/>
              </a:lnSpc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несвоевременное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обращение за медицинской помощью;</a:t>
            </a:r>
          </a:p>
          <a:p>
            <a:pPr>
              <a:lnSpc>
                <a:spcPct val="120000"/>
              </a:lnSpc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отсутствие круглосуточного комплексного клинического, лабораторного, инструментального обследования пациента в многопрофильных стационарах;</a:t>
            </a:r>
          </a:p>
          <a:p>
            <a:pPr>
              <a:lnSpc>
                <a:spcPct val="120000"/>
              </a:lnSpc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поздняя доставка в стационар за пределами «терапевтического окна», длительная транспортировка пациентов (сложная схема движения санитарного транспорта, большое количество   разобщенность районов, что значительно увеличивает время транспортировки).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Причины больничной летальности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559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Показатель больничной летальности, по данным некоторых региональных исследований, при сопоставимой тяжести больных при поступлении, в условиях неспециализированного для лечения острых нарушений мозгового кровообращения составил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22,3%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 условиях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нейрососудистого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отделения -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16,0%.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344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289" y="4653136"/>
            <a:ext cx="4482711" cy="228016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7924800" cy="4114800"/>
          </a:xfrm>
        </p:spPr>
        <p:txBody>
          <a:bodyPr>
            <a:normAutofit/>
          </a:bodyPr>
          <a:lstStyle/>
          <a:p>
            <a:r>
              <a:rPr lang="ru-RU" sz="2800" b="1" dirty="0"/>
              <a:t>Инсульт (</a:t>
            </a:r>
            <a:r>
              <a:rPr lang="ru-RU" sz="2800" b="1" dirty="0" err="1"/>
              <a:t>лат.Insultus</a:t>
            </a:r>
            <a:r>
              <a:rPr lang="ru-RU" sz="2800" b="1" dirty="0"/>
              <a:t> – приступ) </a:t>
            </a:r>
            <a:r>
              <a:rPr lang="ru-RU" sz="2800" dirty="0"/>
              <a:t>– острое нарушение мозгового кровообращения, которое характеризуется внезапным появлением очаговой или общемозговой, неврологической симптоматики,  длящимся более 24 часов. 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8229600" cy="57832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инсульта</a:t>
            </a:r>
          </a:p>
        </p:txBody>
      </p:sp>
      <p:pic>
        <p:nvPicPr>
          <p:cNvPr id="4098" name="Picture 2" descr="C:\Users\Миха\Pictures\look.com.ua-682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95461"/>
            <a:ext cx="1728192" cy="235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06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553</TotalTime>
  <Words>1312</Words>
  <Application>Microsoft Office PowerPoint</Application>
  <PresentationFormat>Экран (4:3)</PresentationFormat>
  <Paragraphs>177</Paragraphs>
  <Slides>37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9" baseType="lpstr">
      <vt:lpstr>Волна</vt:lpstr>
      <vt:lpstr>Документ</vt:lpstr>
      <vt:lpstr>Современные представления об инсульте</vt:lpstr>
      <vt:lpstr>Актуальность</vt:lpstr>
      <vt:lpstr>Важность проблемы мозгового инсульта</vt:lpstr>
      <vt:lpstr>Важность  проблемы  мозгового  инсульта  кроется  не столько в самом заболевании  как таковом,  сколько в его исходах: </vt:lpstr>
      <vt:lpstr>Заболеваемость</vt:lpstr>
      <vt:lpstr>Летальность</vt:lpstr>
      <vt:lpstr>Причины больничной летальности</vt:lpstr>
      <vt:lpstr>Презентация PowerPoint</vt:lpstr>
      <vt:lpstr>Определение инсульта</vt:lpstr>
      <vt:lpstr>Непосредственные причины развития ОНМК это:</vt:lpstr>
      <vt:lpstr>Основные предрасполагающие факторы к возникновению инсультов</vt:lpstr>
      <vt:lpstr>Неконтролируемые (нерегулируемые) факторы риска </vt:lpstr>
      <vt:lpstr>Контролируемые (регулируемые) факторы риска:</vt:lpstr>
      <vt:lpstr>Презентация PowerPoint</vt:lpstr>
      <vt:lpstr>Классификация инсультов</vt:lpstr>
      <vt:lpstr>Презентация PowerPoint</vt:lpstr>
      <vt:lpstr>Классификация по продолжительности неврологической симптоматики </vt:lpstr>
      <vt:lpstr>Периоды течения инсульта                                                                  </vt:lpstr>
      <vt:lpstr>Классификация Инсульты по характеру патологического процесса</vt:lpstr>
      <vt:lpstr>Клиническая картина</vt:lpstr>
      <vt:lpstr>Презентация PowerPoint</vt:lpstr>
      <vt:lpstr>Клиническая картина основных видов ОНМК</vt:lpstr>
      <vt:lpstr>Способы диагностики </vt:lpstr>
      <vt:lpstr>Презентация PowerPoint</vt:lpstr>
      <vt:lpstr>Диагностика ОНМК</vt:lpstr>
      <vt:lpstr>Презентация PowerPoint</vt:lpstr>
      <vt:lpstr>Доврачебная диагностика Три основных приёма распознавания симптомов инсульта. Для этого необходимо попросить пострадавшего: У— улыбнуться. З— заговорить. П— поднять обе руки.  </vt:lpstr>
      <vt:lpstr>Презентация PowerPoint</vt:lpstr>
      <vt:lpstr>Презентация PowerPoint</vt:lpstr>
      <vt:lpstr>Осложнения связанные с длительным пребыванием в постели</vt:lpstr>
      <vt:lpstr>Осложнения инсульта</vt:lpstr>
      <vt:lpstr>Прогноз при ишемическом инсульте </vt:lpstr>
      <vt:lpstr>Прогноз при ишемическом инсульте </vt:lpstr>
      <vt:lpstr>Прогноз при внутримозговом кровоизлиянии </vt:lpstr>
      <vt:lpstr>Последствия инсульта   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Первичная профилактика</dc:title>
  <dc:creator>Пользователь Windows</dc:creator>
  <cp:lastModifiedBy>жарият</cp:lastModifiedBy>
  <cp:revision>46</cp:revision>
  <dcterms:created xsi:type="dcterms:W3CDTF">2017-10-29T11:09:07Z</dcterms:created>
  <dcterms:modified xsi:type="dcterms:W3CDTF">2023-12-01T13:22:00Z</dcterms:modified>
</cp:coreProperties>
</file>