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3" r:id="rId9"/>
    <p:sldId id="264" r:id="rId10"/>
    <p:sldId id="265" r:id="rId11"/>
    <p:sldId id="266" r:id="rId12"/>
    <p:sldId id="283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4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F7140-7E05-4004-82E4-9313DB8273CF}" type="datetimeFigureOut">
              <a:rPr lang="ru-RU" smtClean="0"/>
              <a:t>09.11.2023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D06BF-53DB-41C0-A2B1-AD7E4B1724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0095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F7140-7E05-4004-82E4-9313DB8273CF}" type="datetimeFigureOut">
              <a:rPr lang="ru-RU" smtClean="0"/>
              <a:t>09.11.2023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D06BF-53DB-41C0-A2B1-AD7E4B1724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538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F7140-7E05-4004-82E4-9313DB8273CF}" type="datetimeFigureOut">
              <a:rPr lang="ru-RU" smtClean="0"/>
              <a:t>09.11.2023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D06BF-53DB-41C0-A2B1-AD7E4B1724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4575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F7140-7E05-4004-82E4-9313DB8273CF}" type="datetimeFigureOut">
              <a:rPr lang="ru-RU" smtClean="0"/>
              <a:t>09.11.2023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D06BF-53DB-41C0-A2B1-AD7E4B1724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81889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F7140-7E05-4004-82E4-9313DB8273CF}" type="datetimeFigureOut">
              <a:rPr lang="ru-RU" smtClean="0"/>
              <a:t>09.11.2023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D06BF-53DB-41C0-A2B1-AD7E4B1724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2656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F7140-7E05-4004-82E4-9313DB8273CF}" type="datetimeFigureOut">
              <a:rPr lang="ru-RU" smtClean="0"/>
              <a:t>09.11.2023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D06BF-53DB-41C0-A2B1-AD7E4B1724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7219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F7140-7E05-4004-82E4-9313DB8273CF}" type="datetimeFigureOut">
              <a:rPr lang="ru-RU" smtClean="0"/>
              <a:t>09.11.2023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D06BF-53DB-41C0-A2B1-AD7E4B1724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97568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F7140-7E05-4004-82E4-9313DB8273CF}" type="datetimeFigureOut">
              <a:rPr lang="ru-RU" smtClean="0"/>
              <a:t>09.11.2023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D06BF-53DB-41C0-A2B1-AD7E4B1724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3334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F7140-7E05-4004-82E4-9313DB8273CF}" type="datetimeFigureOut">
              <a:rPr lang="ru-RU" smtClean="0"/>
              <a:t>09.11.2023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D06BF-53DB-41C0-A2B1-AD7E4B1724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6341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F7140-7E05-4004-82E4-9313DB8273CF}" type="datetimeFigureOut">
              <a:rPr lang="ru-RU" smtClean="0"/>
              <a:t>09.11.2023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D06BF-53DB-41C0-A2B1-AD7E4B1724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22392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F7140-7E05-4004-82E4-9313DB8273CF}" type="datetimeFigureOut">
              <a:rPr lang="ru-RU" smtClean="0"/>
              <a:t>09.11.2023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D06BF-53DB-41C0-A2B1-AD7E4B1724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7558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DF7140-7E05-4004-82E4-9313DB8273CF}" type="datetimeFigureOut">
              <a:rPr lang="ru-RU" smtClean="0"/>
              <a:t>09.11.2023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BD06BF-53DB-41C0-A2B1-AD7E4B1724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96701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wiki/&#1050;&#1077;&#1076;&#1088;&#1086;&#1074;&#1072;&#1103;_&#1055;&#1072;&#1076;&#1100;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93812" y="1556792"/>
            <a:ext cx="7772400" cy="1470025"/>
          </a:xfrm>
        </p:spPr>
        <p:txBody>
          <a:bodyPr/>
          <a:lstStyle/>
          <a:p>
            <a:r>
              <a:rPr lang="ru-RU" b="1" dirty="0" smtClean="0"/>
              <a:t>Заповедник Приморского края «Кедровая падь»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403648" y="188640"/>
            <a:ext cx="65527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Филиал краевого государственного бюджетного профессионального образовательного учреждения «Уссурийский агропромышленный колледж» </a:t>
            </a:r>
          </a:p>
          <a:p>
            <a:pPr algn="ctr"/>
            <a:r>
              <a:rPr lang="ru-RU" dirty="0" smtClean="0"/>
              <a:t>в </a:t>
            </a:r>
            <a:r>
              <a:rPr lang="ru-RU" dirty="0" err="1" smtClean="0"/>
              <a:t>Ханкайском</a:t>
            </a:r>
            <a:r>
              <a:rPr lang="ru-RU" dirty="0" smtClean="0"/>
              <a:t> районе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243170" y="3585882"/>
            <a:ext cx="26642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Мочалова Елизавета, </a:t>
            </a:r>
          </a:p>
          <a:p>
            <a:r>
              <a:rPr lang="ru-RU" dirty="0" smtClean="0"/>
              <a:t>студентка 3 курса </a:t>
            </a:r>
          </a:p>
          <a:p>
            <a:r>
              <a:rPr lang="ru-RU" dirty="0" smtClean="0"/>
              <a:t>по профессии «Повар, кондитер»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243170" y="4797152"/>
            <a:ext cx="243328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Руководитель проекта</a:t>
            </a:r>
            <a:r>
              <a:rPr lang="ru-RU" smtClean="0"/>
              <a:t>: </a:t>
            </a:r>
            <a:r>
              <a:rPr lang="ru-RU" smtClean="0"/>
              <a:t>Чегодаева </a:t>
            </a:r>
            <a:r>
              <a:rPr lang="ru-RU" dirty="0" smtClean="0"/>
              <a:t>Ольга Викторовна, воспитатель общежития.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915816" y="6165304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с. Камень-Рыболов</a:t>
            </a:r>
          </a:p>
          <a:p>
            <a:pPr algn="ctr"/>
            <a:r>
              <a:rPr lang="ru-RU" dirty="0" smtClean="0"/>
              <a:t>2022 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1864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vi-VN" b="1" dirty="0" smtClean="0">
                <a:latin typeface="Calibri" pitchFamily="34" charset="0"/>
              </a:rPr>
              <a:t>Оре́х маньчжу́рский</a:t>
            </a:r>
            <a:endParaRPr lang="ru-RU" b="1" dirty="0">
              <a:latin typeface="Calibri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1268760"/>
            <a:ext cx="3596886" cy="5395330"/>
          </a:xfrm>
        </p:spPr>
      </p:pic>
    </p:spTree>
    <p:extLst>
      <p:ext uri="{BB962C8B-B14F-4D97-AF65-F5344CB8AC3E}">
        <p14:creationId xmlns:p14="http://schemas.microsoft.com/office/powerpoint/2010/main" val="1119837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Бархат амурский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212" y="1600200"/>
            <a:ext cx="6033576" cy="4525963"/>
          </a:xfrm>
        </p:spPr>
      </p:pic>
    </p:spTree>
    <p:extLst>
      <p:ext uri="{BB962C8B-B14F-4D97-AF65-F5344CB8AC3E}">
        <p14:creationId xmlns:p14="http://schemas.microsoft.com/office/powerpoint/2010/main" val="388426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ru-RU" b="1" dirty="0"/>
              <a:t>Животный мир заповедника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340768"/>
            <a:ext cx="8229600" cy="489654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dirty="0" smtClean="0"/>
              <a:t>   Несмотря </a:t>
            </a:r>
            <a:r>
              <a:rPr lang="ru-RU" sz="2800" dirty="0"/>
              <a:t>на небольшую площадь заповедника, здесь довольно разнообразный животный мир. Некоторые виды животных были впервые найдены именно в заповеднике Кедровая Падь. </a:t>
            </a:r>
            <a:endParaRPr lang="ru-RU" sz="2800" dirty="0" smtClean="0"/>
          </a:p>
          <a:p>
            <a:pPr marL="0" indent="0" algn="just">
              <a:buNone/>
            </a:pPr>
            <a:r>
              <a:rPr lang="ru-RU" sz="2800" dirty="0"/>
              <a:t> </a:t>
            </a:r>
            <a:r>
              <a:rPr lang="ru-RU" sz="2800" dirty="0" smtClean="0"/>
              <a:t>  В </a:t>
            </a:r>
            <a:r>
              <a:rPr lang="ru-RU" sz="2800" dirty="0"/>
              <a:t>заповеднике также обитают редкие виды животных, занесённых в Красную книгу России и Международную Красную книгу, а также находящиеся под защитой Всемирного союза охраны природы. Кедровая Падь — единственный заповедник в России, где постоянно обитает </a:t>
            </a:r>
            <a:r>
              <a:rPr lang="ru-RU" sz="2800" i="1" dirty="0"/>
              <a:t>дальневосточный </a:t>
            </a:r>
            <a:r>
              <a:rPr lang="ru-RU" sz="2800" i="1" dirty="0" smtClean="0"/>
              <a:t>леопард (амурский барс)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41417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Амурский </a:t>
            </a:r>
            <a:r>
              <a:rPr lang="ru-RU" b="1" dirty="0" smtClean="0"/>
              <a:t>барс</a:t>
            </a:r>
            <a:endParaRPr lang="ru-RU" b="1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484784"/>
            <a:ext cx="6192688" cy="4120952"/>
          </a:xfrm>
        </p:spPr>
      </p:pic>
    </p:spTree>
    <p:extLst>
      <p:ext uri="{BB962C8B-B14F-4D97-AF65-F5344CB8AC3E}">
        <p14:creationId xmlns:p14="http://schemas.microsoft.com/office/powerpoint/2010/main" val="2893551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Амурский тигр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484784"/>
            <a:ext cx="6696744" cy="4846008"/>
          </a:xfrm>
        </p:spPr>
      </p:pic>
    </p:spTree>
    <p:extLst>
      <p:ext uri="{BB962C8B-B14F-4D97-AF65-F5344CB8AC3E}">
        <p14:creationId xmlns:p14="http://schemas.microsoft.com/office/powerpoint/2010/main" val="2879042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ru-RU" b="1" dirty="0" smtClean="0"/>
              <a:t>Гималайский медведь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1412776"/>
            <a:ext cx="3685951" cy="4919069"/>
          </a:xfrm>
        </p:spPr>
      </p:pic>
    </p:spTree>
    <p:extLst>
      <p:ext uri="{BB962C8B-B14F-4D97-AF65-F5344CB8AC3E}">
        <p14:creationId xmlns:p14="http://schemas.microsoft.com/office/powerpoint/2010/main" val="3962536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b="1" dirty="0" smtClean="0"/>
              <a:t>Пятнистый олень	       Кабарга</a:t>
            </a:r>
            <a:endParaRPr lang="ru-RU" b="1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988840"/>
            <a:ext cx="4392488" cy="3258427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1628800"/>
            <a:ext cx="3813262" cy="4104456"/>
          </a:xfrm>
        </p:spPr>
      </p:pic>
    </p:spTree>
    <p:extLst>
      <p:ext uri="{BB962C8B-B14F-4D97-AF65-F5344CB8AC3E}">
        <p14:creationId xmlns:p14="http://schemas.microsoft.com/office/powerpoint/2010/main" val="2327203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Амурский лесной кот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412775"/>
            <a:ext cx="6417493" cy="4801409"/>
          </a:xfrm>
        </p:spPr>
      </p:pic>
    </p:spTree>
    <p:extLst>
      <p:ext uri="{BB962C8B-B14F-4D97-AF65-F5344CB8AC3E}">
        <p14:creationId xmlns:p14="http://schemas.microsoft.com/office/powerpoint/2010/main" val="234544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64696" y="692696"/>
            <a:ext cx="4261908" cy="1512168"/>
          </a:xfrm>
        </p:spPr>
        <p:txBody>
          <a:bodyPr>
            <a:normAutofit/>
          </a:bodyPr>
          <a:lstStyle/>
          <a:p>
            <a:r>
              <a:rPr lang="ru-RU" b="1" dirty="0" smtClean="0"/>
              <a:t>Американская норка</a:t>
            </a:r>
            <a:endParaRPr lang="ru-RU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868" y="404664"/>
            <a:ext cx="4176464" cy="285518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3933056"/>
            <a:ext cx="3925335" cy="2612132"/>
          </a:xfrm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227259" y="4300411"/>
            <a:ext cx="455719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latin typeface="Calibri" pitchFamily="34" charset="0"/>
              </a:rPr>
              <a:t>С</a:t>
            </a:r>
            <a:r>
              <a:rPr lang="vi-VN" b="1" dirty="0" smtClean="0">
                <a:latin typeface="Calibri" pitchFamily="34" charset="0"/>
              </a:rPr>
              <a:t>иби́рский колоно́к</a:t>
            </a:r>
            <a:endParaRPr lang="ru-RU" b="1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0875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Птицы заповедника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dirty="0" smtClean="0"/>
              <a:t>  Птицы заповедника довольно разнообразны. Леса населяют </a:t>
            </a:r>
            <a:r>
              <a:rPr lang="ru-RU" i="1" dirty="0" smtClean="0"/>
              <a:t>ошейниковая совка</a:t>
            </a:r>
            <a:r>
              <a:rPr lang="ru-RU" dirty="0" smtClean="0"/>
              <a:t>, </a:t>
            </a:r>
            <a:r>
              <a:rPr lang="ru-RU" i="1" dirty="0" err="1" smtClean="0"/>
              <a:t>иглоногая</a:t>
            </a:r>
            <a:r>
              <a:rPr lang="ru-RU" i="1" dirty="0" smtClean="0"/>
              <a:t> сова</a:t>
            </a:r>
            <a:r>
              <a:rPr lang="ru-RU" dirty="0" smtClean="0"/>
              <a:t>, </a:t>
            </a:r>
            <a:r>
              <a:rPr lang="ru-RU" i="1" dirty="0" smtClean="0"/>
              <a:t>синяя</a:t>
            </a:r>
            <a:r>
              <a:rPr lang="ru-RU" dirty="0" smtClean="0"/>
              <a:t> и </a:t>
            </a:r>
            <a:r>
              <a:rPr lang="ru-RU" i="1" dirty="0" err="1" smtClean="0"/>
              <a:t>даурская</a:t>
            </a:r>
            <a:r>
              <a:rPr lang="ru-RU" i="1" dirty="0" smtClean="0"/>
              <a:t> желтоспинная мухоловка</a:t>
            </a:r>
            <a:r>
              <a:rPr lang="ru-RU" dirty="0" smtClean="0"/>
              <a:t>, </a:t>
            </a:r>
            <a:r>
              <a:rPr lang="ru-RU" i="1" dirty="0" smtClean="0"/>
              <a:t>светлоголовая</a:t>
            </a:r>
            <a:r>
              <a:rPr lang="ru-RU" dirty="0" smtClean="0"/>
              <a:t> и </a:t>
            </a:r>
            <a:r>
              <a:rPr lang="ru-RU" i="1" dirty="0" smtClean="0"/>
              <a:t>бледноногая</a:t>
            </a:r>
            <a:r>
              <a:rPr lang="ru-RU" dirty="0" smtClean="0"/>
              <a:t> </a:t>
            </a:r>
            <a:r>
              <a:rPr lang="ru-RU" i="1" dirty="0" smtClean="0"/>
              <a:t>пеночки</a:t>
            </a:r>
            <a:r>
              <a:rPr lang="ru-RU" dirty="0" smtClean="0"/>
              <a:t>. По Кедровой реке гнездятся </a:t>
            </a:r>
            <a:r>
              <a:rPr lang="ru-RU" i="1" dirty="0" smtClean="0"/>
              <a:t>бурая оляпка, обыкновенный зимородок</a:t>
            </a:r>
            <a:r>
              <a:rPr lang="ru-RU" dirty="0" smtClean="0"/>
              <a:t>, </a:t>
            </a:r>
            <a:r>
              <a:rPr lang="ru-RU" i="1" dirty="0" smtClean="0"/>
              <a:t>мандаринка</a:t>
            </a:r>
            <a:r>
              <a:rPr lang="ru-RU" dirty="0" smtClean="0"/>
              <a:t> и </a:t>
            </a:r>
            <a:r>
              <a:rPr lang="ru-RU" i="1" dirty="0" smtClean="0"/>
              <a:t>горная трясогузка</a:t>
            </a:r>
            <a:r>
              <a:rPr lang="ru-RU" dirty="0" smtClean="0"/>
              <a:t>. </a:t>
            </a:r>
          </a:p>
          <a:p>
            <a:pPr marL="0" indent="0" algn="just">
              <a:buNone/>
            </a:pPr>
            <a:r>
              <a:rPr lang="ru-RU" dirty="0"/>
              <a:t> </a:t>
            </a:r>
            <a:r>
              <a:rPr lang="ru-RU" dirty="0" smtClean="0"/>
              <a:t>  По яркости окраски птицы не уступают бабочкам. Особенно красивы птицы весной, когда самцы одеты в яркое брачное оперение, и леса и луга наполняются голосистым пением.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4314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Государственный природный заповедник «Кедровая падь»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628800"/>
            <a:ext cx="5581972" cy="4983904"/>
          </a:xfrm>
        </p:spPr>
      </p:pic>
    </p:spTree>
    <p:extLst>
      <p:ext uri="{BB962C8B-B14F-4D97-AF65-F5344CB8AC3E}">
        <p14:creationId xmlns:p14="http://schemas.microsoft.com/office/powerpoint/2010/main" val="2461719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8024" y="260648"/>
            <a:ext cx="4186808" cy="1138138"/>
          </a:xfrm>
        </p:spPr>
        <p:txBody>
          <a:bodyPr>
            <a:normAutofit/>
          </a:bodyPr>
          <a:lstStyle/>
          <a:p>
            <a:r>
              <a:rPr lang="ru-RU" b="1" dirty="0" err="1" smtClean="0"/>
              <a:t>Иглоногая</a:t>
            </a:r>
            <a:r>
              <a:rPr lang="ru-RU" b="1" dirty="0" smtClean="0"/>
              <a:t> сова</a:t>
            </a:r>
            <a:endParaRPr lang="ru-RU" b="1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772816"/>
            <a:ext cx="3960440" cy="4366639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916832"/>
            <a:ext cx="3888432" cy="3888432"/>
          </a:xfr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467544" y="427038"/>
            <a:ext cx="4186808" cy="11381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latin typeface="+mn-lt"/>
              </a:rPr>
              <a:t>Ошейниковая совка</a:t>
            </a:r>
            <a:endParaRPr lang="ru-RU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08463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8064" y="2564904"/>
            <a:ext cx="3826768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Светлоголовая пеночка</a:t>
            </a:r>
            <a:endParaRPr lang="ru-RU" b="1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853" y="1604674"/>
            <a:ext cx="4137516" cy="2753329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7060" y="4005064"/>
            <a:ext cx="4033544" cy="2684140"/>
          </a:xfr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609600" y="427038"/>
            <a:ext cx="382676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Бледноногая пеночка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700077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76253"/>
            <a:ext cx="3178696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Мандаринка</a:t>
            </a:r>
            <a:endParaRPr lang="ru-RU" b="1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132856"/>
            <a:ext cx="3960440" cy="2966730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2132856"/>
            <a:ext cx="3865314" cy="2895472"/>
          </a:xfr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4788024" y="692696"/>
            <a:ext cx="4114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Обыкновенный зимородок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848832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Земноводные заповедника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 smtClean="0"/>
              <a:t>   Из земноводных (всего 8 видов) многочисленны </a:t>
            </a:r>
            <a:r>
              <a:rPr lang="ru-RU" i="1" dirty="0" smtClean="0"/>
              <a:t>дальневосточная лягушка, сибирский </a:t>
            </a:r>
            <a:r>
              <a:rPr lang="ru-RU" i="1" dirty="0" err="1" smtClean="0"/>
              <a:t>углозуб</a:t>
            </a:r>
            <a:r>
              <a:rPr lang="ru-RU" dirty="0" smtClean="0"/>
              <a:t>, </a:t>
            </a:r>
            <a:r>
              <a:rPr lang="ru-RU" i="1" dirty="0" smtClean="0"/>
              <a:t>серая жаба, дальневосточная жерлянка</a:t>
            </a:r>
            <a:r>
              <a:rPr lang="ru-RU" dirty="0" smtClean="0"/>
              <a:t>. Также из пресмыкающихся – </a:t>
            </a:r>
            <a:r>
              <a:rPr lang="ru-RU" i="1" dirty="0" smtClean="0"/>
              <a:t>полозы</a:t>
            </a:r>
            <a:r>
              <a:rPr lang="ru-RU" dirty="0" smtClean="0"/>
              <a:t>, </a:t>
            </a:r>
            <a:r>
              <a:rPr lang="ru-RU" i="1" dirty="0" smtClean="0"/>
              <a:t>ужи</a:t>
            </a:r>
            <a:r>
              <a:rPr lang="ru-RU" dirty="0" smtClean="0"/>
              <a:t>, два вида </a:t>
            </a:r>
            <a:r>
              <a:rPr lang="ru-RU" i="1" dirty="0" smtClean="0"/>
              <a:t>щитомордника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9508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-2588"/>
            <a:ext cx="8229600" cy="1143000"/>
          </a:xfrm>
        </p:spPr>
        <p:txBody>
          <a:bodyPr/>
          <a:lstStyle/>
          <a:p>
            <a:r>
              <a:rPr lang="ru-RU" b="1" dirty="0" smtClean="0"/>
              <a:t>Водоёмы</a:t>
            </a:r>
            <a:endParaRPr lang="ru-RU" b="1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11560" y="4365104"/>
            <a:ext cx="7715200" cy="2116832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/>
              <a:t>   Река Кедровая. Протяженность в пределах заповедника составляет 15 км. В теплое время температура воды редко превышает 15°, обычно 10-12°.</a:t>
            </a:r>
          </a:p>
          <a:p>
            <a:pPr algn="just"/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6996" y="1124744"/>
            <a:ext cx="4754811" cy="31850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87580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Обитатели реки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Реки и ключи заповедника населяют 10 видов рыб. Постоянные обитатели вод — мальма, гольяны и гольцы, также в заповеднике встречаются лососёвые рыбы — </a:t>
            </a:r>
            <a:r>
              <a:rPr lang="ru-RU" dirty="0" err="1" smtClean="0"/>
              <a:t>сима</a:t>
            </a:r>
            <a:r>
              <a:rPr lang="ru-RU" dirty="0" smtClean="0"/>
              <a:t> и </a:t>
            </a:r>
            <a:r>
              <a:rPr lang="ru-RU" dirty="0" err="1" smtClean="0"/>
              <a:t>кунджа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3797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3610744" cy="1143000"/>
          </a:xfrm>
        </p:spPr>
        <p:txBody>
          <a:bodyPr/>
          <a:lstStyle/>
          <a:p>
            <a:r>
              <a:rPr lang="ru-RU" b="1" dirty="0" smtClean="0"/>
              <a:t>мальма</a:t>
            </a:r>
            <a:endParaRPr lang="ru-RU" b="1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204864"/>
            <a:ext cx="3169865" cy="2383183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7" y="2276872"/>
            <a:ext cx="3991715" cy="1727324"/>
          </a:xfr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4932040" y="904156"/>
            <a:ext cx="361074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Гольяны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153549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852936"/>
            <a:ext cx="3466728" cy="1143000"/>
          </a:xfrm>
        </p:spPr>
        <p:txBody>
          <a:bodyPr/>
          <a:lstStyle/>
          <a:p>
            <a:r>
              <a:rPr lang="ru-RU" b="1" dirty="0" smtClean="0"/>
              <a:t>Сима</a:t>
            </a:r>
            <a:endParaRPr lang="ru-RU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293096"/>
            <a:ext cx="4110457" cy="2160240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1577604"/>
            <a:ext cx="4287148" cy="1486420"/>
          </a:xfr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860032" y="424585"/>
            <a:ext cx="346672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err="1" smtClean="0"/>
              <a:t>Кунджа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349517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796950"/>
          </a:xfrm>
        </p:spPr>
        <p:txBody>
          <a:bodyPr/>
          <a:lstStyle/>
          <a:p>
            <a:r>
              <a:rPr lang="ru-RU" b="1" dirty="0" smtClean="0"/>
              <a:t>Значение заповедника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328592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ru-RU" dirty="0" smtClean="0"/>
              <a:t>   Заповедник «Кедровая падь» является эталоном южных </a:t>
            </a:r>
            <a:r>
              <a:rPr lang="ru-RU" dirty="0" err="1" smtClean="0"/>
              <a:t>леановых</a:t>
            </a:r>
            <a:r>
              <a:rPr lang="ru-RU" dirty="0" smtClean="0"/>
              <a:t> </a:t>
            </a:r>
            <a:r>
              <a:rPr lang="ru-RU" dirty="0" err="1" smtClean="0"/>
              <a:t>чернопихтово</a:t>
            </a:r>
            <a:r>
              <a:rPr lang="ru-RU" dirty="0" smtClean="0"/>
              <a:t>-широколиственных лесов с присущими им специфическим животным миром. </a:t>
            </a:r>
          </a:p>
          <a:p>
            <a:pPr marL="0" indent="0" algn="just">
              <a:buNone/>
            </a:pPr>
            <a:r>
              <a:rPr lang="ru-RU" dirty="0"/>
              <a:t> </a:t>
            </a:r>
            <a:r>
              <a:rPr lang="ru-RU" dirty="0" smtClean="0"/>
              <a:t>  Ценность заповедника возрастает в связи с тем, что в сопредельных районах КНР в нетронутом виде эти уникальные группировки не сохранились.</a:t>
            </a:r>
          </a:p>
          <a:p>
            <a:pPr marL="0" indent="0" algn="just">
              <a:buNone/>
            </a:pPr>
            <a:r>
              <a:rPr lang="ru-RU" dirty="0"/>
              <a:t> </a:t>
            </a:r>
            <a:r>
              <a:rPr lang="ru-RU" dirty="0" smtClean="0"/>
              <a:t>  Большое количество видов растений имеет пищевое и техническое значение и может быть непосредственно использовано в народном хозяйстве. </a:t>
            </a:r>
          </a:p>
          <a:p>
            <a:pPr marL="0" indent="0" algn="just">
              <a:buNone/>
            </a:pPr>
            <a:r>
              <a:rPr lang="ru-RU" dirty="0"/>
              <a:t> </a:t>
            </a:r>
            <a:r>
              <a:rPr lang="ru-RU" dirty="0" smtClean="0"/>
              <a:t>  Заповедник является экспериментальной исследовательской лабораторией в природе.</a:t>
            </a:r>
          </a:p>
          <a:p>
            <a:pPr marL="0" indent="0" algn="just">
              <a:buNone/>
            </a:pPr>
            <a:r>
              <a:rPr lang="ru-RU" dirty="0"/>
              <a:t> </a:t>
            </a:r>
            <a:r>
              <a:rPr lang="ru-RU" dirty="0" smtClean="0"/>
              <a:t>  Велико также культурно-просветительное значение заповедника. На центральной усадьбе заповедника организован музей природы.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749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Список литературы,</a:t>
            </a:r>
            <a:br>
              <a:rPr lang="ru-RU" dirty="0" smtClean="0"/>
            </a:br>
            <a:r>
              <a:rPr lang="ru-RU" dirty="0" smtClean="0"/>
              <a:t>интернет - ресурсы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https://ru.wikipedia.org/wiki/</a:t>
            </a:r>
            <a:r>
              <a:rPr lang="ru-RU" dirty="0" err="1" smtClean="0">
                <a:hlinkClick r:id="rId2"/>
              </a:rPr>
              <a:t>Кедровая_Падь</a:t>
            </a:r>
            <a:endParaRPr lang="ru-RU" dirty="0" smtClean="0"/>
          </a:p>
          <a:p>
            <a:r>
              <a:rPr lang="ru-RU" dirty="0" smtClean="0"/>
              <a:t>Н. Г. Васильев, С. С. </a:t>
            </a:r>
            <a:r>
              <a:rPr lang="ru-RU" dirty="0" err="1" smtClean="0"/>
              <a:t>Харкевич</a:t>
            </a:r>
            <a:r>
              <a:rPr lang="ru-RU" dirty="0" smtClean="0"/>
              <a:t>, Ю. Б. </a:t>
            </a:r>
            <a:r>
              <a:rPr lang="ru-RU" dirty="0" err="1" smtClean="0"/>
              <a:t>Шибнев</a:t>
            </a:r>
            <a:r>
              <a:rPr lang="ru-RU" dirty="0" smtClean="0"/>
              <a:t> Заповедник «Кедровая падь»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3586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332656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/>
              <a:t>  Заповедник «Кедровая падь» - один из самых старейших заповедников не только Дальнего Востока, но и России. Он организован в дореволюционный период по инициативе дальневосточных лесоводов, прекрасно понимающих всё своеобразие и ценность этого уникального уголка Приморья в 1916 году.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1388" y="4005064"/>
            <a:ext cx="3988467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8374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Местоположение заповедника</a:t>
            </a:r>
            <a:endParaRPr lang="ru-RU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916832"/>
            <a:ext cx="3742598" cy="2952328"/>
          </a:xfrm>
        </p:spPr>
      </p:pic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211960" y="1600200"/>
            <a:ext cx="468052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/>
              <a:t>«Кедровая падь» - один из самых южных заповедников Дальнего Востока. Расположен он в </a:t>
            </a:r>
            <a:r>
              <a:rPr lang="ru-RU" dirty="0" err="1" smtClean="0"/>
              <a:t>Хасанском</a:t>
            </a:r>
            <a:r>
              <a:rPr lang="ru-RU" dirty="0" smtClean="0"/>
              <a:t> районе Приморского края на западном берегу Амурского залива. Площадь его составляет 17897 га.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0831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ru-RU" b="1" dirty="0" smtClean="0"/>
              <a:t>Климат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779912" y="1412776"/>
            <a:ext cx="5112568" cy="4968552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ru-RU" dirty="0" smtClean="0"/>
              <a:t>   Климат территории муссонный. Среднегодовая температура воздуха в заповеднике около 4°С. Самый холодный месяц — январь, средняя температура которого −15°С. Абсолютный минимум температуры воздуха также отмечен в январе 1931 года (–36°С). Максимальная температура воздуха была отмечена в 1939 году в июле и составляла 34°С. Средняя продолжительность безморозного периода составляет 185 дней, вегетационного — 190–200 дней, годовая амплитуда температур воздуха равна 34°С, сумма температур вегетационного периода достигает 2900°С. В среднем за год выпадает 900 мм осадков.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700808"/>
            <a:ext cx="3394821" cy="2461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5635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Растительный мир заповедника</a:t>
            </a:r>
            <a:endParaRPr lang="ru-RU" b="1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772816"/>
            <a:ext cx="3888432" cy="2955208"/>
          </a:xfrm>
        </p:spPr>
      </p:pic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 smtClean="0"/>
              <a:t>Только здесь можно встретить сразу 8 видов клёна, 5 видов берёз, некоторые растения встречаются только в заповеднике и его окрестностях. В Красную книгу занесены 64 вида растений заповедника.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905775" y="4883968"/>
            <a:ext cx="2808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vi-VN" sz="2400" b="1" dirty="0" smtClean="0"/>
              <a:t>Берёза Шми́дта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310468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301006"/>
          </a:xfrm>
        </p:spPr>
        <p:txBody>
          <a:bodyPr>
            <a:noAutofit/>
          </a:bodyPr>
          <a:lstStyle/>
          <a:p>
            <a:r>
              <a:rPr lang="ru-RU" sz="3200" b="1" dirty="0" err="1" smtClean="0"/>
              <a:t>Коре́йский</a:t>
            </a:r>
            <a:r>
              <a:rPr lang="ru-RU" sz="3200" b="1" dirty="0" smtClean="0"/>
              <a:t> кедр, или Маньчжурский кедр, или Сосна́ </a:t>
            </a:r>
            <a:r>
              <a:rPr lang="ru-RU" sz="3200" b="1" dirty="0" err="1" smtClean="0"/>
              <a:t>коре́йская</a:t>
            </a:r>
            <a:r>
              <a:rPr lang="ru-RU" sz="3200" b="1" dirty="0" smtClean="0"/>
              <a:t>, также Сосна́ </a:t>
            </a:r>
            <a:r>
              <a:rPr lang="ru-RU" sz="3200" b="1" dirty="0" err="1" smtClean="0"/>
              <a:t>кедро́вая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коре́йская</a:t>
            </a:r>
            <a:endParaRPr lang="ru-RU" sz="3200" b="1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1556792"/>
            <a:ext cx="4415408" cy="5057649"/>
          </a:xfrm>
        </p:spPr>
      </p:pic>
    </p:spTree>
    <p:extLst>
      <p:ext uri="{BB962C8B-B14F-4D97-AF65-F5344CB8AC3E}">
        <p14:creationId xmlns:p14="http://schemas.microsoft.com/office/powerpoint/2010/main" val="287384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b="1" dirty="0" smtClean="0">
                <a:latin typeface="Calibri" pitchFamily="34" charset="0"/>
              </a:rPr>
              <a:t>Клён мелколи́стный</a:t>
            </a:r>
            <a:endParaRPr lang="ru-RU" b="1" dirty="0">
              <a:latin typeface="Calibri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700808"/>
            <a:ext cx="6241997" cy="4176464"/>
          </a:xfrm>
        </p:spPr>
      </p:pic>
    </p:spTree>
    <p:extLst>
      <p:ext uri="{BB962C8B-B14F-4D97-AF65-F5344CB8AC3E}">
        <p14:creationId xmlns:p14="http://schemas.microsoft.com/office/powerpoint/2010/main" val="1174748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Аралия континентальная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412776"/>
            <a:ext cx="6279987" cy="4704281"/>
          </a:xfrm>
        </p:spPr>
      </p:pic>
    </p:spTree>
    <p:extLst>
      <p:ext uri="{BB962C8B-B14F-4D97-AF65-F5344CB8AC3E}">
        <p14:creationId xmlns:p14="http://schemas.microsoft.com/office/powerpoint/2010/main" val="1689070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672</Words>
  <Application>Microsoft Office PowerPoint</Application>
  <PresentationFormat>Экран (4:3)</PresentationFormat>
  <Paragraphs>61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Заповедник Приморского края «Кедровая падь»</vt:lpstr>
      <vt:lpstr>Государственный природный заповедник «Кедровая падь»</vt:lpstr>
      <vt:lpstr>Презентация PowerPoint</vt:lpstr>
      <vt:lpstr>Местоположение заповедника</vt:lpstr>
      <vt:lpstr>Климат</vt:lpstr>
      <vt:lpstr>Растительный мир заповедника</vt:lpstr>
      <vt:lpstr>Коре́йский кедр, или Маньчжурский кедр, или Сосна́ коре́йская, также Сосна́ кедро́вая коре́йская</vt:lpstr>
      <vt:lpstr>Клён мелколи́стный</vt:lpstr>
      <vt:lpstr>Аралия континентальная</vt:lpstr>
      <vt:lpstr>Оре́х маньчжу́рский</vt:lpstr>
      <vt:lpstr>Бархат амурский</vt:lpstr>
      <vt:lpstr>Животный мир заповедника</vt:lpstr>
      <vt:lpstr>Амурский барс</vt:lpstr>
      <vt:lpstr>Амурский тигр</vt:lpstr>
      <vt:lpstr>Гималайский медведь</vt:lpstr>
      <vt:lpstr>Пятнистый олень        Кабарга</vt:lpstr>
      <vt:lpstr>Амурский лесной кот</vt:lpstr>
      <vt:lpstr>Американская норка</vt:lpstr>
      <vt:lpstr>Птицы заповедника</vt:lpstr>
      <vt:lpstr>Иглоногая сова</vt:lpstr>
      <vt:lpstr>Светлоголовая пеночка</vt:lpstr>
      <vt:lpstr>Мандаринка</vt:lpstr>
      <vt:lpstr>Земноводные заповедника</vt:lpstr>
      <vt:lpstr>Водоёмы</vt:lpstr>
      <vt:lpstr>Обитатели реки</vt:lpstr>
      <vt:lpstr>мальма</vt:lpstr>
      <vt:lpstr>Сима</vt:lpstr>
      <vt:lpstr>Значение заповедника</vt:lpstr>
      <vt:lpstr>Список литературы, интернет - ресурсы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Заповедник Приморского края «Кедровая падь»</dc:title>
  <dc:creator>Преподаватель</dc:creator>
  <cp:lastModifiedBy>Преподаватель</cp:lastModifiedBy>
  <cp:revision>17</cp:revision>
  <dcterms:created xsi:type="dcterms:W3CDTF">2022-01-19T03:36:24Z</dcterms:created>
  <dcterms:modified xsi:type="dcterms:W3CDTF">2023-11-08T23:57:52Z</dcterms:modified>
</cp:coreProperties>
</file>