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697" r:id="rId2"/>
    <p:sldMasterId id="2147483710" r:id="rId3"/>
    <p:sldMasterId id="2147483722" r:id="rId4"/>
    <p:sldMasterId id="2147483735" r:id="rId5"/>
  </p:sldMasterIdLst>
  <p:notesMasterIdLst>
    <p:notesMasterId r:id="rId21"/>
  </p:notesMasterIdLst>
  <p:sldIdLst>
    <p:sldId id="310" r:id="rId6"/>
    <p:sldId id="257" r:id="rId7"/>
    <p:sldId id="336" r:id="rId8"/>
    <p:sldId id="343" r:id="rId9"/>
    <p:sldId id="344" r:id="rId10"/>
    <p:sldId id="340" r:id="rId11"/>
    <p:sldId id="339" r:id="rId12"/>
    <p:sldId id="346" r:id="rId13"/>
    <p:sldId id="349" r:id="rId14"/>
    <p:sldId id="350" r:id="rId15"/>
    <p:sldId id="332" r:id="rId16"/>
    <p:sldId id="337" r:id="rId17"/>
    <p:sldId id="338" r:id="rId18"/>
    <p:sldId id="345" r:id="rId19"/>
    <p:sldId id="25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EE32"/>
    <a:srgbClr val="FFFF00"/>
    <a:srgbClr val="FFFF66"/>
    <a:srgbClr val="66FFCC"/>
    <a:srgbClr val="FFCC66"/>
    <a:srgbClr val="BFCD3F"/>
    <a:srgbClr val="99FF99"/>
    <a:srgbClr val="F9A5E9"/>
    <a:srgbClr val="E6B9B8"/>
    <a:srgbClr val="25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49543" autoAdjust="0"/>
  </p:normalViewPr>
  <p:slideViewPr>
    <p:cSldViewPr>
      <p:cViewPr>
        <p:scale>
          <a:sx n="60" d="100"/>
          <a:sy n="60" d="100"/>
        </p:scale>
        <p:origin x="-1656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D77E2-F0ED-4EB3-A663-0AF14447F8F3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088DB-C892-4989-9792-5EF682E7447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9705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132" name="CustomShape 3"/>
          <p:cNvSpPr/>
          <p:nvPr/>
        </p:nvSpPr>
        <p:spPr>
          <a:xfrm>
            <a:off x="3884760" y="868536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/>
            <a:fld id="{B194BC79-45D5-4960-9CFF-F612F3B5EDD9}" type="slidenum">
              <a:rPr lang="ru-RU" sz="1200" spc="-1">
                <a:solidFill>
                  <a:srgbClr val="000000"/>
                </a:solidFill>
              </a:rPr>
              <a:pPr algn="r"/>
              <a:t>1</a:t>
            </a:fld>
            <a:endParaRPr lang="ru-RU" sz="1200" spc="-1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.jpe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7" name="Рисунок 6" descr="1465376982_17.png"/>
          <p:cNvPicPr>
            <a:picLocks noChangeAspect="1"/>
          </p:cNvPicPr>
          <p:nvPr/>
        </p:nvPicPr>
        <p:blipFill>
          <a:blip r:embed="rId2"/>
          <a:srcRect l="17649"/>
          <a:stretch>
            <a:fillRect/>
          </a:stretch>
        </p:blipFill>
        <p:spPr>
          <a:xfrm>
            <a:off x="142844" y="190478"/>
            <a:ext cx="1857388" cy="6477045"/>
          </a:xfrm>
          <a:prstGeom prst="rect">
            <a:avLst/>
          </a:prstGeom>
        </p:spPr>
      </p:pic>
      <p:pic>
        <p:nvPicPr>
          <p:cNvPr id="9" name="Рисунок 8" descr="1954441_3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1500" y="5588000"/>
            <a:ext cx="952500" cy="1270000"/>
          </a:xfrm>
          <a:prstGeom prst="rect">
            <a:avLst/>
          </a:prstGeom>
        </p:spPr>
      </p:pic>
      <p:pic>
        <p:nvPicPr>
          <p:cNvPr id="10" name="Рисунок 9" descr="ege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42" y="0"/>
            <a:ext cx="1071559" cy="12815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1465376982_17.png"/>
          <p:cNvPicPr>
            <a:picLocks noChangeAspect="1"/>
          </p:cNvPicPr>
          <p:nvPr/>
        </p:nvPicPr>
        <p:blipFill>
          <a:blip r:embed="rId2"/>
          <a:srcRect l="17649"/>
          <a:stretch>
            <a:fillRect/>
          </a:stretch>
        </p:blipFill>
        <p:spPr>
          <a:xfrm>
            <a:off x="142844" y="190478"/>
            <a:ext cx="1857388" cy="6477045"/>
          </a:xfrm>
          <a:prstGeom prst="rect">
            <a:avLst/>
          </a:prstGeom>
        </p:spPr>
      </p:pic>
      <p:pic>
        <p:nvPicPr>
          <p:cNvPr id="12" name="Рисунок 11" descr="1954441_3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1500" y="5588000"/>
            <a:ext cx="952500" cy="1270000"/>
          </a:xfrm>
          <a:prstGeom prst="rect">
            <a:avLst/>
          </a:prstGeom>
        </p:spPr>
      </p:pic>
      <p:pic>
        <p:nvPicPr>
          <p:cNvPr id="13" name="Рисунок 12" descr="ege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42" y="0"/>
            <a:ext cx="1071559" cy="12815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1465376982_17.png"/>
          <p:cNvPicPr>
            <a:picLocks noChangeAspect="1"/>
          </p:cNvPicPr>
          <p:nvPr/>
        </p:nvPicPr>
        <p:blipFill>
          <a:blip r:embed="rId2"/>
          <a:srcRect l="17649"/>
          <a:stretch>
            <a:fillRect/>
          </a:stretch>
        </p:blipFill>
        <p:spPr>
          <a:xfrm>
            <a:off x="142844" y="190478"/>
            <a:ext cx="1857388" cy="6477045"/>
          </a:xfrm>
          <a:prstGeom prst="rect">
            <a:avLst/>
          </a:prstGeom>
        </p:spPr>
      </p:pic>
      <p:pic>
        <p:nvPicPr>
          <p:cNvPr id="15" name="Рисунок 14" descr="1954441_3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1500" y="5588000"/>
            <a:ext cx="952500" cy="1270000"/>
          </a:xfrm>
          <a:prstGeom prst="rect">
            <a:avLst/>
          </a:prstGeom>
        </p:spPr>
      </p:pic>
      <p:pic>
        <p:nvPicPr>
          <p:cNvPr id="16" name="Рисунок 15" descr="ege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42" y="0"/>
            <a:ext cx="1071559" cy="12815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1465376982_17.png"/>
          <p:cNvPicPr>
            <a:picLocks noChangeAspect="1"/>
          </p:cNvPicPr>
          <p:nvPr userDrawn="1"/>
        </p:nvPicPr>
        <p:blipFill>
          <a:blip r:embed="rId2"/>
          <a:srcRect l="17649"/>
          <a:stretch>
            <a:fillRect/>
          </a:stretch>
        </p:blipFill>
        <p:spPr>
          <a:xfrm>
            <a:off x="142844" y="190478"/>
            <a:ext cx="1857388" cy="6477045"/>
          </a:xfrm>
          <a:prstGeom prst="rect">
            <a:avLst/>
          </a:prstGeom>
        </p:spPr>
      </p:pic>
      <p:pic>
        <p:nvPicPr>
          <p:cNvPr id="18" name="Рисунок 17" descr="1954441_3.jpg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1500" y="5588000"/>
            <a:ext cx="952500" cy="1270000"/>
          </a:xfrm>
          <a:prstGeom prst="rect">
            <a:avLst/>
          </a:prstGeom>
        </p:spPr>
      </p:pic>
      <p:pic>
        <p:nvPicPr>
          <p:cNvPr id="19" name="Рисунок 18" descr="egeh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72442" y="0"/>
            <a:ext cx="1071559" cy="12815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075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r>
              <a:rPr lang="ru-RU" sz="3200" b="0" strike="noStrike" spc="-1" smtClean="0">
                <a:latin typeface="Arial"/>
              </a:rPr>
              <a:t>Образец подзаголовка</a:t>
            </a:r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17278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833859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95941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548703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85800" y="2292480"/>
            <a:ext cx="7771680" cy="53096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r>
              <a:rPr lang="ru-RU" sz="3200" b="0" strike="noStrike" spc="-1" smtClean="0">
                <a:latin typeface="Arial"/>
              </a:rPr>
              <a:t>Образец подзаголовка</a:t>
            </a:r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58672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716787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36663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740953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963492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956613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899005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7" name="Рисунок 6" descr="1465376982_17.png"/>
          <p:cNvPicPr>
            <a:picLocks noChangeAspect="1"/>
          </p:cNvPicPr>
          <p:nvPr/>
        </p:nvPicPr>
        <p:blipFill>
          <a:blip r:embed="rId2"/>
          <a:srcRect l="17649"/>
          <a:stretch>
            <a:fillRect/>
          </a:stretch>
        </p:blipFill>
        <p:spPr>
          <a:xfrm>
            <a:off x="142844" y="190478"/>
            <a:ext cx="1857388" cy="6477045"/>
          </a:xfrm>
          <a:prstGeom prst="rect">
            <a:avLst/>
          </a:prstGeom>
        </p:spPr>
      </p:pic>
      <p:pic>
        <p:nvPicPr>
          <p:cNvPr id="9" name="Рисунок 8" descr="1954441_3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1500" y="5588000"/>
            <a:ext cx="952500" cy="1270000"/>
          </a:xfrm>
          <a:prstGeom prst="rect">
            <a:avLst/>
          </a:prstGeom>
        </p:spPr>
      </p:pic>
      <p:pic>
        <p:nvPicPr>
          <p:cNvPr id="10" name="Рисунок 9" descr="ege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42" y="0"/>
            <a:ext cx="1071559" cy="12815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1465376982_17.png"/>
          <p:cNvPicPr>
            <a:picLocks noChangeAspect="1"/>
          </p:cNvPicPr>
          <p:nvPr/>
        </p:nvPicPr>
        <p:blipFill>
          <a:blip r:embed="rId2"/>
          <a:srcRect l="17649"/>
          <a:stretch>
            <a:fillRect/>
          </a:stretch>
        </p:blipFill>
        <p:spPr>
          <a:xfrm>
            <a:off x="142844" y="190478"/>
            <a:ext cx="1857388" cy="6477045"/>
          </a:xfrm>
          <a:prstGeom prst="rect">
            <a:avLst/>
          </a:prstGeom>
        </p:spPr>
      </p:pic>
      <p:pic>
        <p:nvPicPr>
          <p:cNvPr id="12" name="Рисунок 11" descr="1954441_3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1500" y="5588000"/>
            <a:ext cx="952500" cy="1270000"/>
          </a:xfrm>
          <a:prstGeom prst="rect">
            <a:avLst/>
          </a:prstGeom>
        </p:spPr>
      </p:pic>
      <p:pic>
        <p:nvPicPr>
          <p:cNvPr id="13" name="Рисунок 12" descr="ege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42" y="0"/>
            <a:ext cx="1071559" cy="12815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1465376982_17.png"/>
          <p:cNvPicPr>
            <a:picLocks noChangeAspect="1"/>
          </p:cNvPicPr>
          <p:nvPr/>
        </p:nvPicPr>
        <p:blipFill>
          <a:blip r:embed="rId2"/>
          <a:srcRect l="17649"/>
          <a:stretch>
            <a:fillRect/>
          </a:stretch>
        </p:blipFill>
        <p:spPr>
          <a:xfrm>
            <a:off x="142844" y="190478"/>
            <a:ext cx="1857388" cy="6477045"/>
          </a:xfrm>
          <a:prstGeom prst="rect">
            <a:avLst/>
          </a:prstGeom>
        </p:spPr>
      </p:pic>
      <p:pic>
        <p:nvPicPr>
          <p:cNvPr id="15" name="Рисунок 14" descr="1954441_3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1500" y="5588000"/>
            <a:ext cx="952500" cy="1270000"/>
          </a:xfrm>
          <a:prstGeom prst="rect">
            <a:avLst/>
          </a:prstGeom>
        </p:spPr>
      </p:pic>
      <p:pic>
        <p:nvPicPr>
          <p:cNvPr id="16" name="Рисунок 15" descr="ege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42" y="0"/>
            <a:ext cx="1071559" cy="12815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07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r>
              <a:rPr lang="ru-RU" sz="3200" b="0" strike="noStrike" spc="-1" smtClean="0">
                <a:latin typeface="Arial"/>
              </a:rPr>
              <a:t>Образец подзаголовка</a:t>
            </a:r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17278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833859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959416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54870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85800" y="2292480"/>
            <a:ext cx="7771680" cy="53096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r>
              <a:rPr lang="ru-RU" sz="3200" b="0" strike="noStrike" spc="-1" smtClean="0">
                <a:latin typeface="Arial"/>
              </a:rPr>
              <a:t>Образец подзаголовка</a:t>
            </a:r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58672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716787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366632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740953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963492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956613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1800" b="0" strike="noStrike" spc="-1" smtClean="0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899005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A9A-0D4C-45D1-95B8-9F3AAFEC791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EBC7-4A53-4FE2-856C-E393C4FFD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10548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A9A-0D4C-45D1-95B8-9F3AAFEC791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EBC7-4A53-4FE2-856C-E393C4FFD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6162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A9A-0D4C-45D1-95B8-9F3AAFEC791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EBC7-4A53-4FE2-856C-E393C4FFD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812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A9A-0D4C-45D1-95B8-9F3AAFEC791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EBC7-4A53-4FE2-856C-E393C4FFD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78616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A9A-0D4C-45D1-95B8-9F3AAFEC791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EBC7-4A53-4FE2-856C-E393C4FFD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22359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A9A-0D4C-45D1-95B8-9F3AAFEC791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EBC7-4A53-4FE2-856C-E393C4FFD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9376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A9A-0D4C-45D1-95B8-9F3AAFEC791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EBC7-4A53-4FE2-856C-E393C4FFD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92653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A9A-0D4C-45D1-95B8-9F3AAFEC791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EBC7-4A53-4FE2-856C-E393C4FFD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82182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A9A-0D4C-45D1-95B8-9F3AAFEC791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EBC7-4A53-4FE2-856C-E393C4FFD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82657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A9A-0D4C-45D1-95B8-9F3AAFEC791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EBC7-4A53-4FE2-856C-E393C4FFD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20688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A9A-0D4C-45D1-95B8-9F3AAFEC791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EBC7-4A53-4FE2-856C-E393C4FFD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965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4.jp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42844" y="190478"/>
            <a:ext cx="8858312" cy="6477045"/>
          </a:xfrm>
          <a:prstGeom prst="round2Diag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 descr="egeh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72442" y="0"/>
            <a:ext cx="1071559" cy="12815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142844" y="190478"/>
            <a:ext cx="8858312" cy="6477045"/>
          </a:xfrm>
          <a:prstGeom prst="round2Diag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Рисунок 9" descr="egeh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72442" y="0"/>
            <a:ext cx="1071559" cy="12815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142844" y="190478"/>
            <a:ext cx="8858312" cy="6477045"/>
          </a:xfrm>
          <a:prstGeom prst="round2Diag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Рисунок 11" descr="egeh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72442" y="0"/>
            <a:ext cx="1071559" cy="12815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с двумя скругленными противолежащими углами 12"/>
          <p:cNvSpPr/>
          <p:nvPr userDrawn="1"/>
        </p:nvSpPr>
        <p:spPr>
          <a:xfrm>
            <a:off x="142844" y="190478"/>
            <a:ext cx="8858312" cy="6477045"/>
          </a:xfrm>
          <a:prstGeom prst="round2Diag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4" name="Рисунок 13" descr="egeh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072442" y="0"/>
            <a:ext cx="1071559" cy="12815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  <p:extLst>
      <p:ext uri="{BB962C8B-B14F-4D97-AF65-F5344CB8AC3E}">
        <p14:creationId xmlns:p14="http://schemas.microsoft.com/office/powerpoint/2010/main" val="177634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42844" y="190478"/>
            <a:ext cx="8858312" cy="6477045"/>
          </a:xfrm>
          <a:prstGeom prst="round2Diag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 descr="egeh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72442" y="0"/>
            <a:ext cx="1071559" cy="12815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142844" y="190478"/>
            <a:ext cx="8858312" cy="6477045"/>
          </a:xfrm>
          <a:prstGeom prst="round2Diag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Рисунок 9" descr="egeh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72442" y="0"/>
            <a:ext cx="1071559" cy="12815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142844" y="190478"/>
            <a:ext cx="8858312" cy="6477045"/>
          </a:xfrm>
          <a:prstGeom prst="round2Diag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Рисунок 11" descr="egeh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72442" y="0"/>
            <a:ext cx="1071559" cy="12815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85800" y="2292480"/>
            <a:ext cx="7771680" cy="114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  <p:extLst>
      <p:ext uri="{BB962C8B-B14F-4D97-AF65-F5344CB8AC3E}">
        <p14:creationId xmlns:p14="http://schemas.microsoft.com/office/powerpoint/2010/main" val="177634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0B263-30B6-4403-856B-A32DCB773A96}" type="datetimeFigureOut">
              <a:rPr lang="ru-RU" smtClean="0"/>
              <a:t>13.12.2023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6711A-0584-4BB0-B833-0C5D25E685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6926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39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33.png"/><Relationship Id="rId11" Type="http://schemas.openxmlformats.org/officeDocument/2006/relationships/image" Target="../media/image37.png"/><Relationship Id="rId5" Type="http://schemas.openxmlformats.org/officeDocument/2006/relationships/image" Target="../media/image32.png"/><Relationship Id="rId10" Type="http://schemas.openxmlformats.org/officeDocument/2006/relationships/image" Target="../media/image36.png"/><Relationship Id="rId4" Type="http://schemas.openxmlformats.org/officeDocument/2006/relationships/image" Target="../media/image31.png"/><Relationship Id="rId9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CustomShape 1"/>
          <p:cNvSpPr/>
          <p:nvPr/>
        </p:nvSpPr>
        <p:spPr>
          <a:xfrm>
            <a:off x="304920" y="719280"/>
            <a:ext cx="3123360" cy="575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" name="CustomShape 2"/>
          <p:cNvSpPr/>
          <p:nvPr/>
        </p:nvSpPr>
        <p:spPr>
          <a:xfrm>
            <a:off x="304920" y="2130480"/>
            <a:ext cx="8686080" cy="146916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endParaRPr lang="ru-RU" sz="4400" spc="-1" dirty="0">
              <a:solidFill>
                <a:prstClr val="black"/>
              </a:solidFill>
            </a:endParaRPr>
          </a:p>
        </p:txBody>
      </p:sp>
      <p:sp>
        <p:nvSpPr>
          <p:cNvPr id="46" name="CustomShape 3"/>
          <p:cNvSpPr/>
          <p:nvPr/>
        </p:nvSpPr>
        <p:spPr>
          <a:xfrm>
            <a:off x="484200" y="380880"/>
            <a:ext cx="8278200" cy="91368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/>
            <a:r>
              <a:rPr lang="ru-RU" sz="3000" b="1" spc="-1" dirty="0" smtClean="0">
                <a:solidFill>
                  <a:srgbClr val="FF0000"/>
                </a:solidFill>
                <a:latin typeface="Times New Roman"/>
              </a:rPr>
              <a:t>Тема 2.5</a:t>
            </a:r>
            <a:endParaRPr lang="ru-RU" sz="3000" spc="-1" dirty="0">
              <a:solidFill>
                <a:prstClr val="black"/>
              </a:solidFill>
            </a:endParaRPr>
          </a:p>
        </p:txBody>
      </p:sp>
      <p:sp>
        <p:nvSpPr>
          <p:cNvPr id="47" name="CustomShape 4"/>
          <p:cNvSpPr/>
          <p:nvPr/>
        </p:nvSpPr>
        <p:spPr>
          <a:xfrm>
            <a:off x="0" y="4293097"/>
            <a:ext cx="7020272" cy="72008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endParaRPr lang="ru-RU" b="1" spc="-1" dirty="0" smtClean="0">
              <a:solidFill>
                <a:srgbClr val="FF0000"/>
              </a:solidFill>
              <a:latin typeface="Times New Roman"/>
            </a:endParaRPr>
          </a:p>
        </p:txBody>
      </p:sp>
      <p:sp>
        <p:nvSpPr>
          <p:cNvPr id="48" name="CustomShape 5"/>
          <p:cNvSpPr/>
          <p:nvPr/>
        </p:nvSpPr>
        <p:spPr>
          <a:xfrm>
            <a:off x="304920" y="4869160"/>
            <a:ext cx="6300184" cy="130232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ru-RU" sz="1400" b="1" spc="-1" dirty="0">
                <a:solidFill>
                  <a:srgbClr val="000000"/>
                </a:solidFill>
                <a:latin typeface="Times New Roman"/>
              </a:rPr>
              <a:t>Дивулин С.А., старший преподаватель кафедры общеобразовательных </a:t>
            </a:r>
          </a:p>
          <a:p>
            <a:pPr algn="ctr"/>
            <a:r>
              <a:rPr lang="ru-RU" sz="1400" b="1" spc="-1" dirty="0">
                <a:solidFill>
                  <a:srgbClr val="000000"/>
                </a:solidFill>
                <a:latin typeface="Times New Roman"/>
              </a:rPr>
              <a:t>дисциплин Крымского филиала Российского государственного </a:t>
            </a:r>
          </a:p>
          <a:p>
            <a:pPr algn="ctr"/>
            <a:r>
              <a:rPr lang="ru-RU" sz="1400" b="1" spc="-1" dirty="0">
                <a:solidFill>
                  <a:srgbClr val="000000"/>
                </a:solidFill>
                <a:latin typeface="Times New Roman"/>
              </a:rPr>
              <a:t>университета правосудия</a:t>
            </a:r>
          </a:p>
        </p:txBody>
      </p:sp>
      <p:pic>
        <p:nvPicPr>
          <p:cNvPr id="3076" name="Picture 4" descr="C:\Users\Сергей\Downloads\pngegg (6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60888"/>
            <a:ext cx="3259082" cy="149206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20" y="120036"/>
            <a:ext cx="2010444" cy="201044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59765" y="1916832"/>
            <a:ext cx="9160941" cy="194421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3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3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Гражданская война </a:t>
            </a:r>
          </a:p>
          <a:p>
            <a:pPr algn="ctr"/>
            <a:r>
              <a:rPr lang="ru-RU" sz="43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3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ак особый этап революции</a:t>
            </a:r>
          </a:p>
          <a:p>
            <a:pPr algn="ctr"/>
            <a:endParaRPr lang="ru-RU" sz="43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Сергей\Downloads\pngwing.com (57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104" y="4220003"/>
            <a:ext cx="1800200" cy="158634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3861048"/>
            <a:ext cx="5760640" cy="13133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История России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40.05.04 «Судебная и прокурорская деятельность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Семинар – учебная дискуссия</a:t>
            </a:r>
          </a:p>
          <a:p>
            <a:pPr algn="ctr"/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46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p15="http://schemas.microsoft.com/office/powerpoint/2012/main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6" descr="Фла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664" y="2276872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600" y="3284984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Для большевиков эта гражданская война –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классовой борьбы?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0384" y="3173809"/>
            <a:ext cx="8378080" cy="687239"/>
          </a:xfrm>
          <a:prstGeom prst="rect">
            <a:avLst/>
          </a:prstGeom>
          <a:solidFill>
            <a:srgbClr val="4DEE32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Завоевав власть, пролетариат России имеет все шансы удержать ее и довести Россию до победоносной революции на Западе.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091464" y="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84" y="930424"/>
            <a:ext cx="8409245" cy="21155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7438" y="4005064"/>
            <a:ext cx="8403972" cy="6152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«…мы </a:t>
            </a: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многому научились со времени Коммуны и не повторили бы роковых ошибок ее, не оставили бы банка в руках буржуазии, не ограничились бы обороной против наших версальцев (корниловцев </a:t>
            </a:r>
            <a:r>
              <a:rPr lang="ru-RU" sz="1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тож</a:t>
            </a: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 а перешли бы в наступление против них и раздавили 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их...»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0384" y="4857389"/>
            <a:ext cx="8409245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«…победивший </a:t>
            </a: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пролетариат даст России мир. И никакая сила не свергнет правительство мира, правительства честного, искреннего, справедливого мира, после всех ужасов более чем трехлетней бойни 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народов…»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0384" y="5733256"/>
            <a:ext cx="8452206" cy="9361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«…победивший </a:t>
            </a: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пролетариат даст крестьянству немедленно землю без выкупа. И гигантское большинство крестьянства, измученное и озлобленное «игрой с помещиками», которую проделывает наше правительство, особенно «коалиционное», особенно правительство Керенского, поддержит победивший пролетариат всецело, всемерно, 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беззаветно…»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84" y="3556595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3" y="4453532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43" y="5350469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894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6" descr="Фла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42072" y="1"/>
            <a:ext cx="8880921" cy="76470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Большевики – спасители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России?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82" y="678074"/>
            <a:ext cx="7690884" cy="49111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7976" y="5589239"/>
            <a:ext cx="8224464" cy="115212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Российская социал-демократическая рабочая партия (большевиков) — с весны 1917 </a:t>
            </a: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</a:p>
          <a:p>
            <a:pPr algn="ctr"/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март 1918 года отсутствующее в партийных документах название большевистской фракции РСДРП, </a:t>
            </a:r>
            <a:r>
              <a:rPr lang="ru-RU" sz="15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возглавлявшейся</a:t>
            </a:r>
            <a:r>
              <a:rPr lang="ru-RU" sz="1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Владимиром Лениным</a:t>
            </a: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октябре 1917 года осуществила социалистическую революцию, вооружённым путём свергнув Временное правительство и захватив власть в </a:t>
            </a: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России</a:t>
            </a:r>
            <a:endParaRPr lang="ru-RU" sz="15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35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6" descr="Фла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160338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3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Большевики – спасители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России?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534804" y="743795"/>
            <a:ext cx="329563" cy="775366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-145166" y="2396782"/>
            <a:ext cx="2868487" cy="8994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Ленин (Ульянов)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Владимир Ильич</a:t>
            </a:r>
          </a:p>
          <a:p>
            <a:pPr algn="ctr"/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76356" y="-529246"/>
            <a:ext cx="439248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082997" y="391171"/>
            <a:ext cx="5081292" cy="10473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Ленин – немецкий шпион?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82997" y="914824"/>
            <a:ext cx="5693360" cy="751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Ленин – брал немецкие деньги?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80"/>
          <a:stretch/>
        </p:blipFill>
        <p:spPr bwMode="auto">
          <a:xfrm>
            <a:off x="7020272" y="622003"/>
            <a:ext cx="1872208" cy="19516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7124699" y="2348880"/>
            <a:ext cx="1663353" cy="824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Вильгельм 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90" r="15850" b="23862"/>
          <a:stretch/>
        </p:blipFill>
        <p:spPr bwMode="auto">
          <a:xfrm rot="21408928">
            <a:off x="477199" y="580366"/>
            <a:ext cx="1553030" cy="19429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114656" y="2293525"/>
            <a:ext cx="5081292" cy="667656"/>
          </a:xfrm>
          <a:prstGeom prst="rect">
            <a:avLst/>
          </a:prstGeom>
          <a:solidFill>
            <a:srgbClr val="4DEE32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 Ленин шпион, не был, давайте судить </a:t>
            </a:r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его делам после октября 1917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0373" y="3080782"/>
            <a:ext cx="8272450" cy="51937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осле Октябрьского переворота (революции),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Ленин стал главой России </a:t>
            </a: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 строить первое в мире социалистическое государство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125209" y="1519161"/>
            <a:ext cx="5060186" cy="667656"/>
          </a:xfrm>
          <a:prstGeom prst="rect">
            <a:avLst/>
          </a:prstGeom>
          <a:solidFill>
            <a:srgbClr val="4DEE32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октября 1917 года Ленин объективно враг России, так как работал на революцию в ней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48107" y="3733452"/>
            <a:ext cx="8272450" cy="35475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Пообещал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мир и рассекретил все документы по войне, включая тайную переписку о переделе мира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59012" y="4193104"/>
            <a:ext cx="8327677" cy="35475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всех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народов вскрылся истинный смысл этой империалистической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войны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66961" y="4635361"/>
            <a:ext cx="8327677" cy="38368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Капитал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срочно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стал заканчивать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войну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Активизировались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германские революционеры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44839" y="5091101"/>
            <a:ext cx="8369836" cy="38368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фронте катастрофических поражений у Германии не было.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рухнула изнутри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37526" y="5661248"/>
            <a:ext cx="8350526" cy="1080120"/>
          </a:xfrm>
          <a:prstGeom prst="rect">
            <a:avLst/>
          </a:prstGeom>
          <a:solidFill>
            <a:srgbClr val="4DEE32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Ленин как немецкий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шпион устроил революцию в России на немецкие деньги, </a:t>
            </a: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потом немцы на русские деньги уже Ленинской России устроили революцию у себя? </a:t>
            </a: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есть мы с Германией друг другу устроили революцию? </a:t>
            </a: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Ленин работая на Германию, уничтожил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Германию?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55" y="2975610"/>
            <a:ext cx="433387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55" y="3484959"/>
            <a:ext cx="433387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70" y="4005148"/>
            <a:ext cx="433387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09" y="4411917"/>
            <a:ext cx="433387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08" y="4803595"/>
            <a:ext cx="433387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576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6" descr="Фла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664" y="2276872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600" y="3284984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Большевики – спасители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России?</a:t>
            </a:r>
          </a:p>
          <a:p>
            <a:pPr lvl="0" algn="ctr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2"/>
          <a:stretch/>
        </p:blipFill>
        <p:spPr bwMode="auto">
          <a:xfrm>
            <a:off x="4266427" y="675853"/>
            <a:ext cx="4847267" cy="6182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75" t="10845" r="6282" b="68638"/>
          <a:stretch/>
        </p:blipFill>
        <p:spPr bwMode="auto">
          <a:xfrm>
            <a:off x="8871475" y="675852"/>
            <a:ext cx="272526" cy="4647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7524328" y="2636912"/>
            <a:ext cx="1483410" cy="122413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7643431" y="2601134"/>
            <a:ext cx="1224136" cy="12740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3491880" y="415498"/>
            <a:ext cx="1584176" cy="11812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364088" y="1169252"/>
            <a:ext cx="1080120" cy="3155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Финляндия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76056" y="2636912"/>
            <a:ext cx="914400" cy="27402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Эстония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06888" y="3042372"/>
            <a:ext cx="914400" cy="26287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Латвия</a:t>
            </a: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59388" y="3375617"/>
            <a:ext cx="914400" cy="27402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Литва</a:t>
            </a: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3733452"/>
            <a:ext cx="1037940" cy="2857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Белоруссия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664607"/>
            <a:ext cx="1627426" cy="2916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7966620" y="6093296"/>
            <a:ext cx="1041118" cy="27668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Закавказье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232860" y="4785130"/>
            <a:ext cx="914400" cy="2857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Украина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7" name="Picture 5" descr="C:\Users\Сергей\Downloads\pngwing.com (77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827" y="3861048"/>
            <a:ext cx="887997" cy="1073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7375930" y="3909581"/>
            <a:ext cx="1343239" cy="90881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7524328" y="3909581"/>
            <a:ext cx="1343239" cy="87554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827" y="2463269"/>
            <a:ext cx="1036425" cy="1158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-108520" y="591674"/>
            <a:ext cx="5641775" cy="7353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Зимой 1918 года Германия  продолжает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наступать на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Восточном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фронте, не встречая особого сопротивления. Русской-то армии уже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нет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85364" y="1484783"/>
            <a:ext cx="3854588" cy="504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Большевики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пошли на заключение Брестского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мира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42661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89799" y="2208467"/>
            <a:ext cx="4233392" cy="5654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только Ленина не ругают за этот мир. И позорный, и грабительский</a:t>
            </a:r>
          </a:p>
        </p:txBody>
      </p:sp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895" y="1689889"/>
            <a:ext cx="646113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251792" y="2961915"/>
            <a:ext cx="3456112" cy="1220005"/>
          </a:xfrm>
          <a:prstGeom prst="rect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Большая часть территорий, которые Россия по договору передавала Германии, не контролировались со времён Временного правительства</a:t>
            </a:r>
          </a:p>
        </p:txBody>
      </p:sp>
      <p:cxnSp>
        <p:nvCxnSpPr>
          <p:cNvPr id="30" name="Прямая соединительная линия 29"/>
          <p:cNvCxnSpPr>
            <a:endCxn id="11" idx="2"/>
          </p:cNvCxnSpPr>
          <p:nvPr/>
        </p:nvCxnSpPr>
        <p:spPr>
          <a:xfrm flipV="1">
            <a:off x="3707904" y="1484783"/>
            <a:ext cx="2196244" cy="20871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92" name="Прямая соединительная линия 8191"/>
          <p:cNvCxnSpPr>
            <a:endCxn id="12" idx="1"/>
          </p:cNvCxnSpPr>
          <p:nvPr/>
        </p:nvCxnSpPr>
        <p:spPr>
          <a:xfrm flipV="1">
            <a:off x="3707904" y="2773924"/>
            <a:ext cx="1368152" cy="7979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2" name="Прямая соединительная линия 8201"/>
          <p:cNvCxnSpPr/>
          <p:nvPr/>
        </p:nvCxnSpPr>
        <p:spPr>
          <a:xfrm flipV="1">
            <a:off x="3723699" y="3173809"/>
            <a:ext cx="1122468" cy="3922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4" name="Прямая соединительная линия 8203"/>
          <p:cNvCxnSpPr>
            <a:stCxn id="28" idx="3"/>
          </p:cNvCxnSpPr>
          <p:nvPr/>
        </p:nvCxnSpPr>
        <p:spPr>
          <a:xfrm flipV="1">
            <a:off x="3707904" y="3512628"/>
            <a:ext cx="1198984" cy="592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8" name="Прямая соединительная линия 8207"/>
          <p:cNvCxnSpPr>
            <a:endCxn id="15" idx="1"/>
          </p:cNvCxnSpPr>
          <p:nvPr/>
        </p:nvCxnSpPr>
        <p:spPr>
          <a:xfrm>
            <a:off x="3723699" y="3571918"/>
            <a:ext cx="1928421" cy="3043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10" name="Прямая соединительная линия 8209"/>
          <p:cNvCxnSpPr>
            <a:stCxn id="28" idx="3"/>
          </p:cNvCxnSpPr>
          <p:nvPr/>
        </p:nvCxnSpPr>
        <p:spPr>
          <a:xfrm>
            <a:off x="3707904" y="3571918"/>
            <a:ext cx="681063" cy="6100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12" name="Прямая соединительная линия 8211"/>
          <p:cNvCxnSpPr/>
          <p:nvPr/>
        </p:nvCxnSpPr>
        <p:spPr>
          <a:xfrm>
            <a:off x="3752246" y="3571918"/>
            <a:ext cx="819754" cy="4671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23" name="Прямая соединительная линия 8222"/>
          <p:cNvCxnSpPr/>
          <p:nvPr/>
        </p:nvCxnSpPr>
        <p:spPr>
          <a:xfrm>
            <a:off x="4959388" y="4324785"/>
            <a:ext cx="664185" cy="3283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5" name="Прямая соединительная линия 3074"/>
          <p:cNvCxnSpPr>
            <a:endCxn id="19" idx="0"/>
          </p:cNvCxnSpPr>
          <p:nvPr/>
        </p:nvCxnSpPr>
        <p:spPr>
          <a:xfrm>
            <a:off x="3752246" y="3571918"/>
            <a:ext cx="2937814" cy="12132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7" name="Прямая соединительная линия 3076"/>
          <p:cNvCxnSpPr>
            <a:endCxn id="18" idx="0"/>
          </p:cNvCxnSpPr>
          <p:nvPr/>
        </p:nvCxnSpPr>
        <p:spPr>
          <a:xfrm>
            <a:off x="3752246" y="3542273"/>
            <a:ext cx="4734933" cy="25510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9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427" y="3955691"/>
            <a:ext cx="1347787" cy="73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566" y="4612421"/>
            <a:ext cx="152400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541" y="4718492"/>
            <a:ext cx="1347787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84" name="Прямоугольник 3083"/>
          <p:cNvSpPr/>
          <p:nvPr/>
        </p:nvSpPr>
        <p:spPr>
          <a:xfrm>
            <a:off x="251791" y="4382310"/>
            <a:ext cx="3796643" cy="1422954"/>
          </a:xfrm>
          <a:prstGeom prst="rect">
            <a:avLst/>
          </a:prstGeom>
          <a:solidFill>
            <a:srgbClr val="4DEE32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Сразу после революции в Германии, большевики денонсировали (отменили) Брестский договор, </a:t>
            </a:r>
            <a:r>
              <a:rPr lang="ru-RU" sz="14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чём сегодня почти </a:t>
            </a:r>
            <a:endParaRPr lang="ru-RU" sz="14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4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говорят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и вернули всё, то, что отдали, за исключением земель, захваченных Польшей и прибалтийскими странами</a:t>
            </a:r>
          </a:p>
        </p:txBody>
      </p:sp>
      <p:sp>
        <p:nvSpPr>
          <p:cNvPr id="3085" name="Прямоугольник 3084"/>
          <p:cNvSpPr/>
          <p:nvPr/>
        </p:nvSpPr>
        <p:spPr>
          <a:xfrm>
            <a:off x="251791" y="6016485"/>
            <a:ext cx="3796644" cy="724883"/>
          </a:xfrm>
          <a:prstGeom prst="rect">
            <a:avLst/>
          </a:prstGeom>
          <a:solidFill>
            <a:srgbClr val="4DEE32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Ну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где здесь большевики не правы? И из войны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вышли, 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территории в последствии вернули</a:t>
            </a:r>
          </a:p>
        </p:txBody>
      </p:sp>
      <p:pic>
        <p:nvPicPr>
          <p:cNvPr id="3086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699" y="3987668"/>
            <a:ext cx="646113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246" y="5642446"/>
            <a:ext cx="646113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867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6" descr="Фла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664" y="2276872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600" y="3284984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35249"/>
            <a:ext cx="9144000" cy="5854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Большевики – спасители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России?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"/>
          <a:stretch/>
        </p:blipFill>
        <p:spPr bwMode="auto">
          <a:xfrm>
            <a:off x="146500" y="910424"/>
            <a:ext cx="8826849" cy="525488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52120" y="789293"/>
            <a:ext cx="3168352" cy="695491"/>
          </a:xfrm>
          <a:prstGeom prst="rect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Кто развязал гражданскую войну? Большевики?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Нет!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4060" y="789789"/>
            <a:ext cx="4624065" cy="695491"/>
          </a:xfrm>
          <a:prstGeom prst="rect">
            <a:avLst/>
          </a:prstGeom>
          <a:solidFill>
            <a:srgbClr val="4DEE32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раз Ленин и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его команда взяли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власть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достаточно бескровно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60106" y="824237"/>
            <a:ext cx="646112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051" y="5589240"/>
            <a:ext cx="3681877" cy="914400"/>
          </a:xfrm>
          <a:prstGeom prst="rect">
            <a:avLst/>
          </a:prstGeom>
          <a:solidFill>
            <a:srgbClr val="4DEE32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Гражданская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война всё равно 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  началась и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без большевиков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5589240"/>
            <a:ext cx="4248472" cy="914400"/>
          </a:xfrm>
          <a:prstGeom prst="rect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Страна развалилась и не было согласия между разными политическими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сторонами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126480" y="5432197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380474" y="2013556"/>
            <a:ext cx="6408712" cy="526631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Капитал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лице Антанты поддержал бывшее временное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правительство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 называемое Учредительное собрание, где было много эсеров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365738" y="2724194"/>
            <a:ext cx="6408712" cy="632798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Восстали </a:t>
            </a: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чехословаки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(чехословацкий корпус, сформированный из пленных, перешедших на сторону России воевать с Австро-Венгрией за независимость Чехословакии), восстали казаки, началась интервенция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80474" y="3537864"/>
            <a:ext cx="6393976" cy="755232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Возникло белое правительство сначала в Самаре, затем в Уфе, а позже в Омске. Туда из США через Китай приехал адмирал Колчак, устроил переворот и объявил себя Верховным правителем России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380474" y="4509120"/>
            <a:ext cx="6393976" cy="45720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юге сформировалась Добровольческая Армия Корнилова. </a:t>
            </a: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Затем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Вооружённые силы юга России Деникина</a:t>
            </a:r>
          </a:p>
        </p:txBody>
      </p:sp>
    </p:spTree>
    <p:extLst>
      <p:ext uri="{BB962C8B-B14F-4D97-AF65-F5344CB8AC3E}">
        <p14:creationId xmlns:p14="http://schemas.microsoft.com/office/powerpoint/2010/main" val="4116164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15416"/>
            <a:ext cx="8229600" cy="144016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Выводы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645023"/>
            <a:ext cx="8064896" cy="3073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Большевики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были единственной силой, реально способной спасти Россию, собрать территорию, не дать её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раздербанить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соседям, провести модернизацию и вывести из-под власти закулисного капитала. 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Никто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другой этого сделать бы не мог.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не смог, как показала 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5" r="11718"/>
          <a:stretch/>
        </p:blipFill>
        <p:spPr bwMode="auto">
          <a:xfrm>
            <a:off x="7414590" y="4800807"/>
            <a:ext cx="1709531" cy="1849027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764704"/>
            <a:ext cx="8208912" cy="2088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Можно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утверждать, что крупномасштабная Гражданская война в нашей стране была спровоцирована и поддержана странами Антанты и что началась она мятежом Чехословацкого легиона, который, подчеркнём это, к моменту своего вооружённого вмешательства во внутренние дела нашей страны являлся кадровой частью французской армии. И этот факт из истории Гражданской войны вычеркнуть невозможно, так же, как и приуменьшить его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значение.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2492896"/>
            <a:ext cx="8064896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«Не 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пугайте же, господа, гражданской войной: она неизбежна, если вы не хотите рассчитаться с корниловщиной и с «коалицией» теперь же, до конца, — то эта война даст победу над эксплуататорами, даст землю крестьянам, даст мир народам, откроет верный путь к победоносной революции всемирного социалистического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пролетариата.»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Вопросы для обсуждения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1"/>
            <a:ext cx="8568952" cy="1440159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1. Гражданская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война: кто виноват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Для большевиков эта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гражданская война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– этап классовой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борьбы?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Большевики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– спасители России ?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5100">
            <a:off x="6696498" y="4574765"/>
            <a:ext cx="2233874" cy="1803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6" descr="Фла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664" y="2276872"/>
            <a:ext cx="646113" cy="8969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600" y="3284984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60338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Гражданская война: кто виноват?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5575" y="622003"/>
            <a:ext cx="8664897" cy="1654869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Гражданская война в России (17 мая 1918 — 25 октября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1922/19 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июня 1923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года) 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ряд вооружённых конфликтов между различными политическими, этническими, социальными группами и государственными образованиями на территории Российской республики, последовавших после восстания Чехословацкого корпуса в мае 1918 года.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1" r="10320" b="12830"/>
          <a:stretch/>
        </p:blipFill>
        <p:spPr bwMode="auto">
          <a:xfrm>
            <a:off x="167245" y="2503351"/>
            <a:ext cx="2989943" cy="33168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470"/>
          <a:stretch/>
        </p:blipFill>
        <p:spPr bwMode="auto">
          <a:xfrm>
            <a:off x="5688209" y="2503351"/>
            <a:ext cx="3282290" cy="35179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3" b="5912"/>
          <a:stretch/>
        </p:blipFill>
        <p:spPr bwMode="auto">
          <a:xfrm>
            <a:off x="3157188" y="2441799"/>
            <a:ext cx="2554685" cy="3480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вал 6"/>
          <p:cNvSpPr/>
          <p:nvPr/>
        </p:nvSpPr>
        <p:spPr>
          <a:xfrm rot="19480787">
            <a:off x="3068761" y="5330960"/>
            <a:ext cx="792088" cy="457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81781">
            <a:off x="4878065" y="5304529"/>
            <a:ext cx="701675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5445224"/>
            <a:ext cx="9143999" cy="14127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Уже </a:t>
            </a: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февральско-мартовских боях </a:t>
            </a:r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1917 года с </a:t>
            </a: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царским режимом только в одном Петрограде всего за несколько дней погибли сотни и были ранены тысячи человек, и это оказалось только началом кровавого противостояния красных, белых, зелёных и прочих цветных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516216" y="6616371"/>
            <a:ext cx="2304256" cy="163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Е.Спицин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12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6" descr="Фла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664" y="2276872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600" y="3284984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60338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Гражданская война: кто виноват?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70" y="622003"/>
            <a:ext cx="8628459" cy="4663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7975" y="5373216"/>
            <a:ext cx="8578254" cy="1224136"/>
          </a:xfrm>
          <a:prstGeom prst="rect">
            <a:avLst/>
          </a:prstGeom>
          <a:solidFill>
            <a:srgbClr val="4DEE32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 мая 1918 г. во многих учебниках и справочниках значится точкой отсчёта страшного, кровавого конфликта. В этот день произошёл мятеж Чехословацкого корпуса. Но имеет значение не только дата начала, но и причины, 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суть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противостояния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07975" y="908720"/>
            <a:ext cx="857825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07975" y="5248857"/>
            <a:ext cx="8528049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07975" y="908720"/>
            <a:ext cx="0" cy="43401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8818022" y="908720"/>
            <a:ext cx="18002" cy="43401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07975" y="4617132"/>
            <a:ext cx="224780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555776" y="4617132"/>
            <a:ext cx="0" cy="6317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002" y="1090525"/>
            <a:ext cx="1800200" cy="144943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251954" y="622002"/>
            <a:ext cx="3671973" cy="226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45" y="3890855"/>
            <a:ext cx="1170260" cy="732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017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6" descr="Фла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664" y="2276872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600" y="3284984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" t="7134" r="2279" b="146"/>
          <a:stretch/>
        </p:blipFill>
        <p:spPr bwMode="auto">
          <a:xfrm>
            <a:off x="314058" y="653695"/>
            <a:ext cx="8515884" cy="615951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1864"/>
            <a:ext cx="9144000" cy="7292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Гражданская война: кто виноват?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5575" y="5661248"/>
            <a:ext cx="8988425" cy="1196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07975" y="5661248"/>
            <a:ext cx="851588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3166878" y="741071"/>
            <a:ext cx="5832648" cy="792088"/>
          </a:xfrm>
          <a:prstGeom prst="rect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марту 1918 г. советская власть, пусть и не всегда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легко, 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установилась практически повсеместно, а значит,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Гражданской войны уже не могло быть места в нашей истории?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56590" y="1888162"/>
            <a:ext cx="5742936" cy="432048"/>
          </a:xfrm>
          <a:prstGeom prst="rect">
            <a:avLst/>
          </a:prstGeom>
          <a:solidFill>
            <a:srgbClr val="4DEE32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Вмешательство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стран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Запада, США и Японии,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первую очередь стран АНТАНТЫ 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655717"/>
            <a:ext cx="646113" cy="89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763" y="1655717"/>
            <a:ext cx="646113" cy="89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285728" y="2552655"/>
            <a:ext cx="5713798" cy="457200"/>
          </a:xfrm>
          <a:prstGeom prst="rect">
            <a:avLst/>
          </a:prstGeom>
          <a:solidFill>
            <a:srgbClr val="4DEE3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Главная причина разрастания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пожара Гражданской войны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нашей стране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1918 году</a:t>
            </a:r>
            <a:endParaRPr lang="ru-RU" dirty="0"/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276871"/>
            <a:ext cx="646113" cy="89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763" y="2276871"/>
            <a:ext cx="646113" cy="89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421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6" descr="Фла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664" y="2276872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600" y="3284984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947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Гражданская война: кто виноват?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27784" y="923876"/>
            <a:ext cx="6217840" cy="920948"/>
          </a:xfrm>
          <a:prstGeom prst="rect">
            <a:avLst/>
          </a:prstGeom>
          <a:solidFill>
            <a:srgbClr val="4DEE32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Вмешательство «союзников» по Антанте 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Русскую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революцию началось ещё до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1917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года, 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потом только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усилилось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2035696"/>
            <a:ext cx="6217840" cy="16977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«…о достигнутой </a:t>
            </a: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 декабря 1917 </a:t>
            </a:r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договорённости между Англией и Францией, по которой прибалтийские территории России и прилегающие к ним острова, а заодно Кавказ и Закаспийская область должны были перейти в английскую, а Крым и Украина – во французскую зону </a:t>
            </a:r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влияния…»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А.Керенский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9" t="5591" r="26539" b="47400"/>
          <a:stretch/>
        </p:blipFill>
        <p:spPr bwMode="auto">
          <a:xfrm>
            <a:off x="166481" y="840421"/>
            <a:ext cx="2245750" cy="24445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6482" y="3733452"/>
            <a:ext cx="8798006" cy="648072"/>
          </a:xfrm>
          <a:prstGeom prst="rect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Ещё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 Бреста союзники сочли себя абсолютно свободными от каких-либо обязательств перед нашей страной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2997" y="4506863"/>
            <a:ext cx="8798006" cy="648072"/>
          </a:xfrm>
          <a:prstGeom prst="rect">
            <a:avLst/>
          </a:prstGeom>
          <a:solidFill>
            <a:srgbClr val="4DEE32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А.Ф.Керенский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сомневался, что не свержение большевизма, а уничтожение России, вот что являлось подлинной целью её бывших союзников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1430" y="4182665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759" y="620688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2997" y="5301208"/>
            <a:ext cx="8798006" cy="576064"/>
          </a:xfrm>
          <a:prstGeom prst="rect">
            <a:avLst/>
          </a:prstGeom>
          <a:solidFill>
            <a:srgbClr val="4DEE32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Ещё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заключения Брестского мира начинается интервенция стран Антанты 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севере России и Дальнем Востоке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2996" y="6004396"/>
            <a:ext cx="8791491" cy="664964"/>
          </a:xfrm>
          <a:prstGeom prst="rect">
            <a:avLst/>
          </a:prstGeom>
          <a:solidFill>
            <a:srgbClr val="4DEE32"/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Уже в самом начале интервенция обостряла нашу Гражданскую войну, а заодно создавала угрозу территориальной целостности России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946" y="4980335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2956" y="5772423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316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6" descr="Фла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664" y="2276872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600" y="3284984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74" y="22135"/>
            <a:ext cx="91408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Для большевиков эта гражданская война – 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этап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классовой борьбы?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54" y="5445224"/>
            <a:ext cx="1770881" cy="118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6402" y="962883"/>
            <a:ext cx="4117184" cy="1313989"/>
          </a:xfrm>
          <a:prstGeom prst="rect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«…большевики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прямо указывают массам их врага в гражданской войне, именно: буржуазию, помещиков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капиталистов…»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302389">
            <a:off x="4977824" y="606577"/>
            <a:ext cx="3656117" cy="27992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5954" y="2636912"/>
            <a:ext cx="4077631" cy="536897"/>
          </a:xfrm>
          <a:prstGeom prst="rect">
            <a:avLst/>
          </a:prstGeom>
          <a:solidFill>
            <a:srgbClr val="4DEE3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Очередной этап классовой борьбы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899292" y="2006184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2898" y="1991205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4399" y="3560973"/>
            <a:ext cx="8235427" cy="1308188"/>
          </a:xfrm>
          <a:prstGeom prst="rect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«Напуганная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тем, что меньшевики и эсеры отказались от коалиции с кадетами, что демократия, пожалуй, сможет прекрасно составить правительство без них и управлять Россией против них, буржуазия изо всех сил старается напугать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демократию»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348" y="2994288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54" y="3000495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339752" y="5157193"/>
            <a:ext cx="6410074" cy="1468618"/>
          </a:xfrm>
          <a:prstGeom prst="rect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«Именно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корниловские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генералы (а к числу их безусловно принадлежит и Алексеев) способны открыть немцам фронт в Галиции и перед Ригой, и перед Петроградом, что именно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корниловские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генералы вызывают наибольшую ненависть армии 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ставке»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82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6" descr="Фла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664" y="2276872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600" y="3284984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Для большевиков эта гражданская война –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классовой борьбы?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5594" y="1124744"/>
            <a:ext cx="8646886" cy="1600596"/>
          </a:xfrm>
          <a:prstGeom prst="rect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«… Комитет убежден в том, что гражданская война может смести все завоевания революции и поглотить в потоках крови нашу молодую, неокрепшую свободу, а потому полагает, что энергичный протест против углубления революции, продиктованного несбыточными социалистическими утопиями, необходим в интересах спасения завоеваний революции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…».</a:t>
            </a:r>
          </a:p>
          <a:p>
            <a:pPr algn="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Из резолюции Ростовского комитета народной партии  свободы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928" y="2996952"/>
            <a:ext cx="5582552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3"/>
          <a:stretch/>
        </p:blipFill>
        <p:spPr bwMode="auto">
          <a:xfrm>
            <a:off x="454533" y="3005705"/>
            <a:ext cx="2592953" cy="34476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233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6" descr="Фла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664" y="2276872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600" y="3284984"/>
            <a:ext cx="646113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Для большевиков эта гражданская война –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классовой борьбы?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124744"/>
            <a:ext cx="8064896" cy="92333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«…что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исключительно союз большевиков с эсерами и меньшевиками, исключительно немедленный переход всей власти к Советам сделал </a:t>
            </a:r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гражданскую войну в России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невозможной».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82" y="2265616"/>
            <a:ext cx="8055024" cy="4043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4580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6738</TotalTime>
  <Words>1457</Words>
  <Application>Microsoft Office PowerPoint</Application>
  <PresentationFormat>Экран (4:3)</PresentationFormat>
  <Paragraphs>124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Тема3</vt:lpstr>
      <vt:lpstr>2_Office Theme</vt:lpstr>
      <vt:lpstr>1_Тема3</vt:lpstr>
      <vt:lpstr>3_Office Theme</vt:lpstr>
      <vt:lpstr>Тема Office</vt:lpstr>
      <vt:lpstr>Презентация PowerPoint</vt:lpstr>
      <vt:lpstr>Вопросы для обсуждения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Выводы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Дивулин С.А.</dc:creator>
  <cp:lastModifiedBy>Сергей</cp:lastModifiedBy>
  <cp:revision>352</cp:revision>
  <dcterms:created xsi:type="dcterms:W3CDTF">2018-06-03T04:28:27Z</dcterms:created>
  <dcterms:modified xsi:type="dcterms:W3CDTF">2023-12-12T21:39:00Z</dcterms:modified>
</cp:coreProperties>
</file>