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9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351E595-034E-4AF6-9D50-4F23362C0A8F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E0700BC-E7D5-47A1-A909-5FDCC322831F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34129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1E595-034E-4AF6-9D50-4F23362C0A8F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700BC-E7D5-47A1-A909-5FDCC32283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084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1E595-034E-4AF6-9D50-4F23362C0A8F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700BC-E7D5-47A1-A909-5FDCC32283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3917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1E595-034E-4AF6-9D50-4F23362C0A8F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700BC-E7D5-47A1-A909-5FDCC32283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5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351E595-034E-4AF6-9D50-4F23362C0A8F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E0700BC-E7D5-47A1-A909-5FDCC322831F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1178639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1E595-034E-4AF6-9D50-4F23362C0A8F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700BC-E7D5-47A1-A909-5FDCC32283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296172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1E595-034E-4AF6-9D50-4F23362C0A8F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700BC-E7D5-47A1-A909-5FDCC32283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151108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1E595-034E-4AF6-9D50-4F23362C0A8F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700BC-E7D5-47A1-A909-5FDCC32283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682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1E595-034E-4AF6-9D50-4F23362C0A8F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700BC-E7D5-47A1-A909-5FDCC32283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018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A351E595-034E-4AF6-9D50-4F23362C0A8F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2E0700BC-E7D5-47A1-A909-5FDCC322831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8517801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A351E595-034E-4AF6-9D50-4F23362C0A8F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2E0700BC-E7D5-47A1-A909-5FDCC32283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093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351E595-034E-4AF6-9D50-4F23362C0A8F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E0700BC-E7D5-47A1-A909-5FDCC322831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62227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88045" y="2435896"/>
            <a:ext cx="8045373" cy="742279"/>
          </a:xfrm>
        </p:spPr>
        <p:txBody>
          <a:bodyPr>
            <a:noAutofit/>
          </a:bodyPr>
          <a:lstStyle/>
          <a:p>
            <a:r>
              <a:rPr lang="ru-RU" sz="4800" dirty="0" smtClean="0"/>
              <a:t>Сокращение </a:t>
            </a:r>
          </a:p>
          <a:p>
            <a:r>
              <a:rPr lang="ru-RU" sz="4800" dirty="0" smtClean="0"/>
              <a:t>дробей</a:t>
            </a:r>
            <a:endParaRPr lang="ru-RU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7976294" y="5681480"/>
            <a:ext cx="42157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Математика, 5 класс</a:t>
            </a:r>
          </a:p>
          <a:p>
            <a:r>
              <a:rPr lang="ru-RU" dirty="0" smtClean="0"/>
              <a:t>Учитель Ольга Николаевна Новожилова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029700" y="452057"/>
            <a:ext cx="264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14.12.2023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31353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583" y="191767"/>
            <a:ext cx="8298618" cy="6223378"/>
          </a:xfrm>
        </p:spPr>
      </p:pic>
    </p:spTree>
    <p:extLst>
      <p:ext uri="{BB962C8B-B14F-4D97-AF65-F5344CB8AC3E}">
        <p14:creationId xmlns:p14="http://schemas.microsoft.com/office/powerpoint/2010/main" val="12107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118" y="2315971"/>
            <a:ext cx="4855482" cy="485548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Вспоминаем правило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4478" y="1244601"/>
            <a:ext cx="10178322" cy="3593591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Деление числителя и знаменателя на одно и то же число(их общий делитель) называют сокращением дроби. </a:t>
            </a: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81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9" name="Прямоугольник 8"/>
              <p:cNvSpPr/>
              <p:nvPr/>
            </p:nvSpPr>
            <p:spPr>
              <a:xfrm>
                <a:off x="5410915" y="5147802"/>
                <a:ext cx="2249847" cy="147521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48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4800" b="1" i="1"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ru-RU" sz="4800" b="1" i="1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ru-RU" sz="4800" b="1" i="1"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ru-RU" sz="4800" b="1" i="1"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ru-RU" sz="4800" b="1" i="1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ru-RU" sz="4800" b="1" i="1"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ru-RU" sz="4800" b="1" i="1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ru-RU" sz="4800" b="1" dirty="0"/>
              </a:p>
            </p:txBody>
          </p:sp>
        </mc:Choice>
        <mc:Fallback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0915" y="5147802"/>
                <a:ext cx="2249847" cy="147521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Вспоминаем порядок действий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0078" y="1549401"/>
            <a:ext cx="10178322" cy="359359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1 СПОСОБ</a:t>
            </a:r>
          </a:p>
          <a:p>
            <a:pPr marL="742950" indent="-742950">
              <a:buAutoNum type="arabicParenR"/>
            </a:pPr>
            <a:r>
              <a:rPr lang="ru-RU" sz="3600" b="1" dirty="0" smtClean="0">
                <a:solidFill>
                  <a:schemeClr val="tx1"/>
                </a:solidFill>
              </a:rPr>
              <a:t>Раскладываем числитель и знаменатель дроби на множители;</a:t>
            </a:r>
          </a:p>
          <a:p>
            <a:pPr marL="742950" indent="-742950">
              <a:buAutoNum type="arabicParenR"/>
            </a:pPr>
            <a:r>
              <a:rPr lang="ru-RU" sz="3600" b="1" dirty="0" smtClean="0">
                <a:solidFill>
                  <a:schemeClr val="tx1"/>
                </a:solidFill>
              </a:rPr>
              <a:t>Находим одинаковые множители в числителе и в знаменателе;</a:t>
            </a:r>
          </a:p>
          <a:p>
            <a:pPr marL="742950" indent="-742950">
              <a:buAutoNum type="arabicParenR"/>
            </a:pPr>
            <a:r>
              <a:rPr lang="ru-RU" sz="3600" b="1" dirty="0" smtClean="0">
                <a:solidFill>
                  <a:schemeClr val="tx1"/>
                </a:solidFill>
              </a:rPr>
              <a:t>Попарно их зачеркиваем;</a:t>
            </a:r>
          </a:p>
          <a:p>
            <a:pPr marL="742950" indent="-742950">
              <a:buAutoNum type="arabicParenR"/>
            </a:pPr>
            <a:r>
              <a:rPr lang="ru-RU" sz="3600" b="1" dirty="0" smtClean="0">
                <a:solidFill>
                  <a:schemeClr val="tx1"/>
                </a:solidFill>
              </a:rPr>
              <a:t>Выписываем то, что осталось.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3276775" y="5142992"/>
                <a:ext cx="2786144" cy="14800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4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48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</m:num>
                        <m:den>
                          <m:r>
                            <a:rPr lang="ru-RU" sz="4800" b="1" i="1" smtClean="0">
                              <a:latin typeface="Cambria Math" panose="02040503050406030204" pitchFamily="18" charset="0"/>
                            </a:rPr>
                            <m:t>𝟏𝟔</m:t>
                          </m:r>
                        </m:den>
                      </m:f>
                      <m:r>
                        <a:rPr lang="ru-RU" sz="4800" b="1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ru-RU" sz="4800" b="1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775" y="5142992"/>
                <a:ext cx="2786144" cy="148002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Прямая соединительная линия 5"/>
          <p:cNvCxnSpPr/>
          <p:nvPr/>
        </p:nvCxnSpPr>
        <p:spPr>
          <a:xfrm flipH="1">
            <a:off x="6464300" y="5142992"/>
            <a:ext cx="393700" cy="660908"/>
          </a:xfrm>
          <a:prstGeom prst="line">
            <a:avLst/>
          </a:prstGeom>
          <a:ln w="76200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6464300" y="5949152"/>
            <a:ext cx="393700" cy="660908"/>
          </a:xfrm>
          <a:prstGeom prst="line">
            <a:avLst/>
          </a:prstGeom>
          <a:ln w="76200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Прямоугольник 7"/>
              <p:cNvSpPr/>
              <p:nvPr/>
            </p:nvSpPr>
            <p:spPr>
              <a:xfrm>
                <a:off x="7660762" y="5147802"/>
                <a:ext cx="676787" cy="147521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48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4800" b="1" i="1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ru-RU" sz="4800" b="1" i="1"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ru-RU" sz="4800" dirty="0"/>
              </a:p>
            </p:txBody>
          </p:sp>
        </mc:Choice>
        <mc:Fallback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0762" y="5147802"/>
                <a:ext cx="676787" cy="147521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93948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Вспоминаем порядок действий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2278" y="1409701"/>
            <a:ext cx="10737122" cy="35559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2 </a:t>
            </a:r>
            <a:r>
              <a:rPr lang="ru-RU" sz="3600" b="1" dirty="0" smtClean="0">
                <a:solidFill>
                  <a:srgbClr val="FF0000"/>
                </a:solidFill>
              </a:rPr>
              <a:t>СПОСОБ</a:t>
            </a:r>
          </a:p>
          <a:p>
            <a:pPr marL="457200" indent="-457200">
              <a:buAutoNum type="arabicParenR"/>
            </a:pPr>
            <a:r>
              <a:rPr lang="ru-RU" sz="3600" b="1" dirty="0" smtClean="0">
                <a:solidFill>
                  <a:schemeClr val="tx2"/>
                </a:solidFill>
              </a:rPr>
              <a:t>Находим общий делитель для числителя и знаменателя(число, на которое делится и числитель и знаменатель) ;</a:t>
            </a:r>
          </a:p>
          <a:p>
            <a:pPr marL="457200" indent="-457200">
              <a:buAutoNum type="arabicParenR"/>
            </a:pPr>
            <a:r>
              <a:rPr lang="ru-RU" sz="3600" b="1" dirty="0" smtClean="0">
                <a:solidFill>
                  <a:schemeClr val="tx2"/>
                </a:solidFill>
              </a:rPr>
              <a:t>Делим числитель и знаменатель на это число;</a:t>
            </a:r>
          </a:p>
          <a:p>
            <a:pPr marL="457200" indent="-457200">
              <a:buAutoNum type="arabicParenR"/>
            </a:pPr>
            <a:r>
              <a:rPr lang="ru-RU" sz="3600" b="1" dirty="0" smtClean="0">
                <a:solidFill>
                  <a:schemeClr val="tx2"/>
                </a:solidFill>
              </a:rPr>
              <a:t>Записываем ответ.</a:t>
            </a:r>
            <a:endParaRPr lang="ru-RU" sz="3600" b="1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5639948" y="4998422"/>
                <a:ext cx="926857" cy="1425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60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6000" b="1" i="1" smtClean="0">
                            <a:latin typeface="Cambria Math" panose="02040503050406030204" pitchFamily="18" charset="0"/>
                          </a:rPr>
                          <m:t>𝟑</m:t>
                        </m:r>
                      </m:num>
                      <m:den>
                        <m:r>
                          <a:rPr lang="ru-RU" sz="6000" b="1" i="1" smtClean="0">
                            <a:latin typeface="Cambria Math" panose="02040503050406030204" pitchFamily="18" charset="0"/>
                          </a:rPr>
                          <m:t>𝟗</m:t>
                        </m:r>
                      </m:den>
                    </m:f>
                  </m:oMath>
                </a14:m>
                <a:r>
                  <a:rPr lang="ru-RU" sz="6000" b="1" dirty="0" smtClean="0"/>
                  <a:t>=</a:t>
                </a:r>
                <a:endParaRPr lang="ru-RU" sz="6000" b="1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9948" y="4998422"/>
                <a:ext cx="926857" cy="1425968"/>
              </a:xfrm>
              <a:prstGeom prst="rect">
                <a:avLst/>
              </a:prstGeom>
              <a:blipFill>
                <a:blip r:embed="rId2"/>
                <a:stretch>
                  <a:fillRect l="-3289" r="-39474" b="-149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Овал 5"/>
          <p:cNvSpPr/>
          <p:nvPr/>
        </p:nvSpPr>
        <p:spPr>
          <a:xfrm>
            <a:off x="7144263" y="4965700"/>
            <a:ext cx="457200" cy="71298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151126" y="5803900"/>
            <a:ext cx="457200" cy="71298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Прямоугольник 7"/>
              <p:cNvSpPr/>
              <p:nvPr/>
            </p:nvSpPr>
            <p:spPr>
              <a:xfrm>
                <a:off x="6412952" y="5059978"/>
                <a:ext cx="1919821" cy="136441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4400" b="1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4400" b="1" i="1" dirty="0"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ru-RU" sz="4400" b="1" i="1" dirty="0">
                              <a:latin typeface="Cambria Math" panose="02040503050406030204" pitchFamily="18" charset="0"/>
                            </a:rPr>
                            <m:t>: </m:t>
                          </m:r>
                          <m:r>
                            <a:rPr lang="ru-RU" sz="4400" b="1" i="1" dirty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ru-RU" sz="4400" b="1" i="1" dirty="0">
                              <a:latin typeface="Cambria Math" panose="02040503050406030204" pitchFamily="18" charset="0"/>
                            </a:rPr>
                            <m:t>𝟗</m:t>
                          </m:r>
                          <m:r>
                            <a:rPr lang="ru-RU" sz="4400" b="1" i="1" dirty="0">
                              <a:latin typeface="Cambria Math" panose="02040503050406030204" pitchFamily="18" charset="0"/>
                            </a:rPr>
                            <m:t>: </m:t>
                          </m:r>
                          <m:r>
                            <a:rPr lang="ru-RU" sz="4400" b="1" i="1" dirty="0"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ru-RU" sz="4400" b="1" i="1" dirty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ru-RU" sz="4400" dirty="0"/>
              </a:p>
            </p:txBody>
          </p:sp>
        </mc:Choice>
        <mc:Fallback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2952" y="5059978"/>
                <a:ext cx="1919821" cy="136441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Прямоугольник 8"/>
              <p:cNvSpPr/>
              <p:nvPr/>
            </p:nvSpPr>
            <p:spPr>
              <a:xfrm>
                <a:off x="8192647" y="5106225"/>
                <a:ext cx="635109" cy="136441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4400" b="1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4400" b="1" i="1" dirty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ru-RU" sz="4400" b="1" i="1" dirty="0"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ru-RU" sz="4400" dirty="0"/>
              </a:p>
            </p:txBody>
          </p:sp>
        </mc:Choice>
        <mc:Fallback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92647" y="5106225"/>
                <a:ext cx="635109" cy="136441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32239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1288" y="2952646"/>
            <a:ext cx="4604512" cy="390535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Сокращаем дроби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-2565" b="81979"/>
          <a:stretch/>
        </p:blipFill>
        <p:spPr>
          <a:xfrm>
            <a:off x="979608" y="1353816"/>
            <a:ext cx="10910138" cy="2214883"/>
          </a:xfrm>
        </p:spPr>
      </p:pic>
      <p:sp>
        <p:nvSpPr>
          <p:cNvPr id="5" name="TextBox 4"/>
          <p:cNvSpPr txBox="1"/>
          <p:nvPr/>
        </p:nvSpPr>
        <p:spPr>
          <a:xfrm>
            <a:off x="1251678" y="2591661"/>
            <a:ext cx="689612" cy="58477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108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610" b="10748"/>
          <a:stretch/>
        </p:blipFill>
        <p:spPr>
          <a:xfrm>
            <a:off x="1060450" y="365125"/>
            <a:ext cx="2025650" cy="307062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4978" y="242685"/>
            <a:ext cx="5136422" cy="1128915"/>
          </a:xfrm>
        </p:spPr>
        <p:txBody>
          <a:bodyPr/>
          <a:lstStyle/>
          <a:p>
            <a:r>
              <a:rPr lang="ru-RU" dirty="0" err="1" smtClean="0">
                <a:solidFill>
                  <a:srgbClr val="0070C0"/>
                </a:solidFill>
              </a:rPr>
              <a:t>физминутка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1168400"/>
            <a:ext cx="10807700" cy="54228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000" b="1" i="1" dirty="0"/>
              <a:t>Быстро встали, улыбнулись,</a:t>
            </a:r>
            <a:endParaRPr lang="ru-RU" sz="3000" dirty="0"/>
          </a:p>
          <a:p>
            <a:pPr marL="0" indent="0" algn="ctr">
              <a:buNone/>
            </a:pPr>
            <a:r>
              <a:rPr lang="ru-RU" sz="3000" b="1" i="1" dirty="0"/>
              <a:t>Выше-выше подтянулись.</a:t>
            </a:r>
            <a:endParaRPr lang="ru-RU" sz="3000" dirty="0"/>
          </a:p>
          <a:p>
            <a:pPr marL="0" indent="0" algn="ctr">
              <a:buNone/>
            </a:pPr>
            <a:r>
              <a:rPr lang="ru-RU" sz="3000" b="1" i="1" dirty="0"/>
              <a:t>Ну-ка плечи распрямите,</a:t>
            </a:r>
            <a:endParaRPr lang="ru-RU" sz="3000" dirty="0"/>
          </a:p>
          <a:p>
            <a:pPr marL="0" indent="0" algn="ctr">
              <a:buNone/>
            </a:pPr>
            <a:r>
              <a:rPr lang="ru-RU" sz="3000" b="1" i="1" dirty="0"/>
              <a:t>Поднимите, опустите.</a:t>
            </a:r>
            <a:endParaRPr lang="ru-RU" sz="3000" dirty="0"/>
          </a:p>
          <a:p>
            <a:pPr marL="0" indent="0" algn="ctr">
              <a:buNone/>
            </a:pPr>
            <a:r>
              <a:rPr lang="ru-RU" sz="3000" b="1" i="1" dirty="0"/>
              <a:t>Вправо, влево повернитесь,</a:t>
            </a:r>
            <a:endParaRPr lang="ru-RU" sz="3000" dirty="0"/>
          </a:p>
          <a:p>
            <a:pPr marL="0" indent="0" algn="ctr">
              <a:buNone/>
            </a:pPr>
            <a:r>
              <a:rPr lang="ru-RU" sz="3000" b="1" i="1" dirty="0"/>
              <a:t>Рук коленями коснитесь.</a:t>
            </a:r>
            <a:endParaRPr lang="ru-RU" sz="3000" dirty="0"/>
          </a:p>
          <a:p>
            <a:pPr marL="0" indent="0" algn="ctr">
              <a:buNone/>
            </a:pPr>
            <a:r>
              <a:rPr lang="ru-RU" sz="3000" b="1" i="1" dirty="0"/>
              <a:t>Сели, встали, сели, встали,</a:t>
            </a:r>
            <a:endParaRPr lang="ru-RU" sz="3000" dirty="0"/>
          </a:p>
          <a:p>
            <a:pPr marL="0" indent="0" algn="ctr">
              <a:buNone/>
            </a:pPr>
            <a:r>
              <a:rPr lang="ru-RU" sz="3000" b="1" i="1" dirty="0"/>
              <a:t>И на месте побежали.</a:t>
            </a:r>
            <a:endParaRPr lang="ru-RU" sz="3000" dirty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65" t="156"/>
          <a:stretch/>
        </p:blipFill>
        <p:spPr>
          <a:xfrm>
            <a:off x="9588500" y="2421870"/>
            <a:ext cx="2159000" cy="395405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96" y="3492500"/>
            <a:ext cx="3379582" cy="336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83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Сократите дроби, используя признаки делимости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3737" r="1934" b="55049"/>
          <a:stretch/>
        </p:blipFill>
        <p:spPr>
          <a:xfrm>
            <a:off x="886240" y="1905000"/>
            <a:ext cx="10975560" cy="27432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101" y="3971925"/>
            <a:ext cx="3848100" cy="288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Сократите дробь любым удобным способом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52445" r="483" b="25795"/>
          <a:stretch/>
        </p:blipFill>
        <p:spPr>
          <a:xfrm>
            <a:off x="822739" y="2489200"/>
            <a:ext cx="10607261" cy="2679699"/>
          </a:xfrm>
        </p:spPr>
      </p:pic>
    </p:spTree>
    <p:extLst>
      <p:ext uri="{BB962C8B-B14F-4D97-AF65-F5344CB8AC3E}">
        <p14:creationId xmlns:p14="http://schemas.microsoft.com/office/powerpoint/2010/main" val="282437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pic>
        <p:nvPicPr>
          <p:cNvPr id="22" name="Объект 21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-596" t="24029" r="72301" b="59011"/>
          <a:stretch/>
        </p:blipFill>
        <p:spPr>
          <a:xfrm>
            <a:off x="1251677" y="1167112"/>
            <a:ext cx="9048023" cy="3049288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28819" t="28994" r="39264" b="59548"/>
          <a:stretch/>
        </p:blipFill>
        <p:spPr>
          <a:xfrm>
            <a:off x="1562028" y="4360372"/>
            <a:ext cx="9228475" cy="1862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36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61</TotalTime>
  <Words>150</Words>
  <Application>Microsoft Office PowerPoint</Application>
  <PresentationFormat>Широкоэкранный</PresentationFormat>
  <Paragraphs>39</Paragraphs>
  <Slides>10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Cambria Math</vt:lpstr>
      <vt:lpstr>Corbel</vt:lpstr>
      <vt:lpstr>Gill Sans MT</vt:lpstr>
      <vt:lpstr>Impact</vt:lpstr>
      <vt:lpstr>Times New Roman</vt:lpstr>
      <vt:lpstr>Badge</vt:lpstr>
      <vt:lpstr>Microsoft Equation 3.0</vt:lpstr>
      <vt:lpstr> </vt:lpstr>
      <vt:lpstr>Вспоминаем правило</vt:lpstr>
      <vt:lpstr>Вспоминаем порядок действий</vt:lpstr>
      <vt:lpstr>Вспоминаем порядок действий</vt:lpstr>
      <vt:lpstr>Сокращаем дроби</vt:lpstr>
      <vt:lpstr>физминутка</vt:lpstr>
      <vt:lpstr>Сократите дроби, используя признаки делимости</vt:lpstr>
      <vt:lpstr>Сократите дробь любым удобным способом</vt:lpstr>
      <vt:lpstr>Домашнее задание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1</dc:creator>
  <cp:lastModifiedBy>1</cp:lastModifiedBy>
  <cp:revision>6</cp:revision>
  <dcterms:created xsi:type="dcterms:W3CDTF">2023-12-14T01:30:05Z</dcterms:created>
  <dcterms:modified xsi:type="dcterms:W3CDTF">2023-12-14T02:31:33Z</dcterms:modified>
</cp:coreProperties>
</file>