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2"/>
    <p:sldId id="258" r:id="rId3"/>
    <p:sldId id="259" r:id="rId4"/>
    <p:sldId id="260" r:id="rId5"/>
    <p:sldId id="262" r:id="rId6"/>
    <p:sldId id="263" r:id="rId7"/>
    <p:sldId id="271" r:id="rId8"/>
    <p:sldId id="264" r:id="rId9"/>
    <p:sldId id="261" r:id="rId10"/>
    <p:sldId id="265" r:id="rId11"/>
    <p:sldId id="272" r:id="rId12"/>
    <p:sldId id="275" r:id="rId13"/>
    <p:sldId id="274" r:id="rId14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7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15720" y="252729"/>
            <a:ext cx="9560560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64384" y="1229614"/>
            <a:ext cx="7063231" cy="2952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МАМА\Оформление\ОФОРМЛЕНИЕ\Для презентаций\skachat_foni_dlja_detskogo_alboma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5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" y="533400"/>
            <a:ext cx="1905000" cy="8382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4000" y="1371600"/>
            <a:ext cx="7891904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7030A0"/>
                </a:solidFill>
                <a:latin typeface="Monotype Corsiva" pitchFamily="66" charset="0"/>
              </a:rPr>
              <a:t>Современные критерии оценивания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latin typeface="Monotype Corsiva" pitchFamily="66" charset="0"/>
              </a:rPr>
              <a:t>предметных результатов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latin typeface="Monotype Corsiva" pitchFamily="66" charset="0"/>
              </a:rPr>
              <a:t>в условиях введения 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latin typeface="Monotype Corsiva" pitchFamily="66" charset="0"/>
              </a:rPr>
              <a:t>ФГОС НОО  </a:t>
            </a:r>
            <a:endParaRPr lang="ru-RU" sz="4400" b="1" cap="none" spc="50" dirty="0">
              <a:ln w="11430"/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8334" y="6334780"/>
            <a:ext cx="10113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Учитель начальных классов: Блинкова А.И. МОУ «Каракульская СОШ» 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112776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ru-RU" sz="2400" b="1" i="1" dirty="0" smtClean="0"/>
              <a:t>        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выставления отметок  по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Математике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62000" y="1219200"/>
          <a:ext cx="10896600" cy="544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2200"/>
                <a:gridCol w="3632200"/>
                <a:gridCol w="3632200"/>
              </a:tblGrid>
              <a:tr h="838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Контрольная работа. Примеры.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Контрольная работа. Задачи.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Комбинированная контрольная работа с двумя задачами: текстовая и геометрическая.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«5» -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нет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ошибок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«5» -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нет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ошибок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«5» -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нет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ошибок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«4» - 1-2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ошибки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«4» - 1-2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негрубые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ошибки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«4» - 1-2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ошибки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вычислениях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1-2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негрубые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ошибки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u="sng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или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текстовая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или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геометрическая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решена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остальные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решены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абсолютно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верно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«3» - 3-4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ошибки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«3» - 2-3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ошибки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более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половины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работы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сделано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верно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b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«3» - 3-4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негрубые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решена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1-2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ошибки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вычислениях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b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«2» - 5 и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более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ошибок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«2» - 4 и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более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ошибок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«2» -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решена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более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грубых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ошибок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869510" y="577334"/>
            <a:ext cx="24529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Контрольные работы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11277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81000" y="411480"/>
          <a:ext cx="11582400" cy="643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3857"/>
                <a:gridCol w="4967743"/>
                <a:gridCol w="3860800"/>
              </a:tblGrid>
              <a:tr h="579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Устный счёт, математический диктант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Тест 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Самостоятельная работа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«5» - без ошибок.</a:t>
                      </a:r>
                    </a:p>
                    <a:p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«5» - учащийся выполнил   работу   в   полном   объеме   с   соблюдением    необходимой последовательности действий; допустил не более 2% неверных ответов.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а) должна присутствовать на каждом уроке (15-20 минут);</a:t>
                      </a:r>
                    </a:p>
                    <a:p>
                      <a:endParaRPr lang="ru-RU" sz="18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б) предусматривает помощь учителя; </a:t>
                      </a:r>
                    </a:p>
                    <a:p>
                      <a:endParaRPr lang="ru-RU" sz="18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в) может быть раздроблена и использоваться на разных этапах урока.</a:t>
                      </a:r>
                    </a:p>
                    <a:p>
                      <a:endParaRPr lang="ru-RU" sz="18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работы:</a:t>
                      </a:r>
                    </a:p>
                    <a:p>
                      <a:pPr algn="ctr"/>
                      <a:endParaRPr lang="ru-RU" sz="18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1) закрепление знаний; 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 углубление знаний;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3) проверка домашнего задания.</a:t>
                      </a:r>
                    </a:p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944880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«4» -1-2 ошибки.</a:t>
                      </a:r>
                    </a:p>
                    <a:p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«4» - ставится, если выполнены требования к оценке 5, но допущены ошибки (не более 20% ответов от общего количества заданий)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«3» - 3-4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ошибки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«3» - учащийся выполнил работу в полном объеме, неверные ответы составляют от 20% до 50% ответов от общего числа заданий; если работа выполнена не полностью, но объем выполненной части таков, что позволяет получить оценку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«2» -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более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ошибок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«2» - работа, выполнена полностью, но количество правильных ответов не превышает 50% от общего числа заданий;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выполнена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полностью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выполненной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работы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превышает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50%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общего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числа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заданий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876800" y="0"/>
            <a:ext cx="2681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Проверочные работы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52808" y="510412"/>
            <a:ext cx="99695" cy="199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sz="1400" b="1" dirty="0">
                <a:solidFill>
                  <a:srgbClr val="223B78"/>
                </a:solidFill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007608"/>
          </a:xfrm>
          <a:prstGeom prst="rect">
            <a:avLst/>
          </a:prstGeom>
        </p:spPr>
      </p:pic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0" y="0"/>
          <a:ext cx="12188190" cy="59223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4095"/>
                <a:gridCol w="6094095"/>
              </a:tblGrid>
              <a:tr h="734631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УЧАЩИМСЯ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РОДИТЕЛЯМ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4130" marB="0">
                    <a:lnL w="6350">
                      <a:solidFill>
                        <a:srgbClr val="C8DBC1"/>
                      </a:solidFill>
                      <a:prstDash val="solid"/>
                    </a:lnL>
                    <a:lnR w="3175">
                      <a:solidFill>
                        <a:srgbClr val="C8DBC1"/>
                      </a:solidFill>
                      <a:prstDash val="solid"/>
                    </a:lnR>
                    <a:lnT w="3175">
                      <a:solidFill>
                        <a:srgbClr val="C8DBC1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7734">
                <a:tc>
                  <a:txBody>
                    <a:bodyPr/>
                    <a:lstStyle/>
                    <a:p>
                      <a:pPr marL="291465" indent="-202565">
                        <a:lnSpc>
                          <a:spcPct val="100000"/>
                        </a:lnSpc>
                        <a:spcBef>
                          <a:spcPts val="300"/>
                        </a:spcBef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Использовать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многообразие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стилей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обучения,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типов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мыслительной</a:t>
                      </a:r>
                      <a:r>
                        <a:rPr sz="2200" spc="3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деятельности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способностей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выражения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своего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понимания.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532765">
                        <a:lnSpc>
                          <a:spcPct val="100000"/>
                        </a:lnSpc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Знать и понимать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критерии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оценивания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 </a:t>
                      </a:r>
                      <a:r>
                        <a:rPr sz="2200" spc="-4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прогнозирования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результата,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осознавать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критерии</a:t>
                      </a:r>
                      <a:r>
                        <a:rPr sz="2200" spc="-4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успеха.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748030">
                        <a:lnSpc>
                          <a:spcPct val="100000"/>
                        </a:lnSpc>
                        <a:spcBef>
                          <a:spcPts val="5"/>
                        </a:spcBef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Участвовать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рефлексии,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оценивая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себя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своих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сверстников.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292100" indent="-203200">
                        <a:lnSpc>
                          <a:spcPct val="100000"/>
                        </a:lnSpc>
                        <a:buChar char="•"/>
                        <a:tabLst>
                          <a:tab pos="29273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Осознавать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на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какой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стадии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он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находится.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599440" algn="just">
                        <a:lnSpc>
                          <a:spcPct val="100000"/>
                        </a:lnSpc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Использовать полученные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знания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того,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чтобы решать реальные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задачи,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высказывать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разные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точки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зрения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критически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мыслить.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6350">
                      <a:solidFill>
                        <a:srgbClr val="C8DBC1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C8DBC1"/>
                      </a:solidFill>
                      <a:prstDash val="soli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marL="291465" indent="-200025">
                        <a:lnSpc>
                          <a:spcPct val="100000"/>
                        </a:lnSpc>
                        <a:spcBef>
                          <a:spcPts val="300"/>
                        </a:spcBef>
                        <a:buSzPct val="81818"/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Оказывать</a:t>
                      </a:r>
                      <a:r>
                        <a:rPr sz="2200" spc="17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необходимую</a:t>
                      </a:r>
                      <a:r>
                        <a:rPr sz="2200" spc="16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поддержку</a:t>
                      </a:r>
                      <a:r>
                        <a:rPr sz="2200" spc="15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spc="1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помощь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ребёнку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обучении.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 marR="998219">
                        <a:lnSpc>
                          <a:spcPct val="100000"/>
                        </a:lnSpc>
                        <a:buChar char="•"/>
                        <a:tabLst>
                          <a:tab pos="29527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Заниматься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отслеживанием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результатов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ребенка.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293370" indent="-201930">
                        <a:lnSpc>
                          <a:spcPct val="100000"/>
                        </a:lnSpc>
                        <a:buChar char="•"/>
                        <a:tabLst>
                          <a:tab pos="294005" algn="l"/>
                        </a:tabLst>
                      </a:pP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Устанавливать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доверительные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отношения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преподавателями,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регулярно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общаться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ними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поводу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результатов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 marR="203835">
                        <a:lnSpc>
                          <a:spcPct val="100000"/>
                        </a:lnSpc>
                        <a:buChar char="•"/>
                        <a:tabLst>
                          <a:tab pos="29527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Участвовать в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различных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мероприятиях </a:t>
                      </a: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школы </a:t>
                      </a:r>
                      <a:r>
                        <a:rPr sz="2200" spc="-4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(обучающие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семинары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тренинги).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C8DBC1"/>
                      </a:solidFill>
                      <a:prstDash val="solid"/>
                    </a:lnR>
                    <a:lnB w="6350">
                      <a:solidFill>
                        <a:srgbClr val="C8DBC1"/>
                      </a:solidFill>
                      <a:prstDash val="solid"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9" name="Picture 5" descr="C:\Users\DNS\Desktop\1667721302_3-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11430000" cy="676663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447800" y="1447800"/>
            <a:ext cx="5715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Выпускник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овладел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опорной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системой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учебными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действиями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выполнения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итоговых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менее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50%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базового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уровня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0" lvl="0" indent="-457200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Выпускник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овладел опорной системой знаний и учебными действиями - результаты выполнения итоговых работ - не менее 50% заданий базового уровня). 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457200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Выпускник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овладел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опорной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системой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учебными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действиями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выполнения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итоговых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менее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65%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базового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уровня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менее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50%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максимального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балла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выполнение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заданий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повышенного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уровня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AutoNum type="arabicPeriod"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71600" y="990600"/>
            <a:ext cx="5585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остижени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планируемых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результатов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3"/>
          <p:cNvGrpSpPr/>
          <p:nvPr/>
        </p:nvGrpSpPr>
        <p:grpSpPr>
          <a:xfrm>
            <a:off x="838200" y="762000"/>
            <a:ext cx="10591800" cy="5227319"/>
            <a:chOff x="0" y="159544"/>
            <a:chExt cx="11410134" cy="613457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17474" y="159544"/>
              <a:ext cx="9392660" cy="598146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2551" y="3489198"/>
              <a:ext cx="1658251" cy="9964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661159"/>
              <a:ext cx="4756403" cy="463296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4114800" y="1905000"/>
            <a:ext cx="66592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52808" y="510412"/>
            <a:ext cx="99695" cy="199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sz="1400" b="1" dirty="0">
                <a:solidFill>
                  <a:srgbClr val="223B78"/>
                </a:solidFill>
                <a:latin typeface="Arial"/>
                <a:cs typeface="Arial"/>
              </a:rPr>
              <a:t>3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90600" y="1143000"/>
            <a:ext cx="846175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2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ru-RU" sz="3600" spc="-2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36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современной школы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1600" y="1905000"/>
            <a:ext cx="7772400" cy="2167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-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человека, совершенствующего самого себя, способного самостоятельно принимать решения, отвечать за эти решения, находить пути их реализации, т.е. творческого в широком смысле этого слова»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52808" y="510412"/>
            <a:ext cx="99695" cy="199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sz="1400" b="1" dirty="0">
                <a:solidFill>
                  <a:srgbClr val="223B78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971800" y="533400"/>
            <a:ext cx="6655434" cy="389209"/>
          </a:xfrm>
          <a:prstGeom prst="rect">
            <a:avLst/>
          </a:prstGeom>
          <a:solidFill>
            <a:srgbClr val="E1EFD9"/>
          </a:solidFill>
        </p:spPr>
        <p:txBody>
          <a:bodyPr vert="horz" wrap="square" lIns="0" tIns="1968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55"/>
              </a:spcBef>
              <a:tabLst>
                <a:tab pos="1609725" algn="l"/>
                <a:tab pos="3679190" algn="l"/>
              </a:tabLst>
            </a:pPr>
            <a:r>
              <a:rPr sz="2400" b="1" spc="225" dirty="0">
                <a:latin typeface="Times New Roman" pitchFamily="18" charset="0"/>
                <a:cs typeface="Times New Roman" pitchFamily="18" charset="0"/>
              </a:rPr>
              <a:t>НОВАЯ	</a:t>
            </a:r>
            <a:r>
              <a:rPr sz="2400" b="1" spc="250" dirty="0">
                <a:latin typeface="Times New Roman" pitchFamily="18" charset="0"/>
                <a:cs typeface="Times New Roman" pitchFamily="18" charset="0"/>
              </a:rPr>
              <a:t>СИСТЕМА	</a:t>
            </a:r>
            <a:r>
              <a:rPr sz="2400" b="1" spc="260" dirty="0">
                <a:latin typeface="Times New Roman" pitchFamily="18" charset="0"/>
                <a:cs typeface="Times New Roman" pitchFamily="18" charset="0"/>
              </a:rPr>
              <a:t>ОЦЕНИВАНИЯ</a:t>
            </a:r>
            <a:endParaRPr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2819400" y="1295400"/>
            <a:ext cx="6934200" cy="37061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2135" marR="493395" indent="545465">
              <a:lnSpc>
                <a:spcPct val="100000"/>
              </a:lnSpc>
              <a:spcBef>
                <a:spcPts val="100"/>
              </a:spcBef>
              <a:tabLst>
                <a:tab pos="4212590" algn="l"/>
              </a:tabLst>
            </a:pP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Реализация</a:t>
            </a:r>
            <a:r>
              <a:rPr spc="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spc="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ООО	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нового</a:t>
            </a:r>
            <a:r>
              <a:rPr spc="-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поколения </a:t>
            </a:r>
            <a:r>
              <a:rPr spc="-5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предполагает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новую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систему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оценивания.</a:t>
            </a:r>
          </a:p>
          <a:p>
            <a:pPr marL="572135">
              <a:lnSpc>
                <a:spcPct val="100000"/>
              </a:lnSpc>
            </a:pP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Обучающиеся</a:t>
            </a:r>
            <a:r>
              <a:rPr spc="-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считаются</a:t>
            </a:r>
            <a:r>
              <a:rPr spc="-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субъектами</a:t>
            </a:r>
          </a:p>
          <a:p>
            <a:pPr marL="572135">
              <a:lnSpc>
                <a:spcPct val="100000"/>
              </a:lnSpc>
            </a:pP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образовательных</a:t>
            </a:r>
            <a:r>
              <a:rPr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отношений.</a:t>
            </a:r>
            <a:r>
              <a:rPr spc="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spc="-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предполагает</a:t>
            </a:r>
          </a:p>
          <a:p>
            <a:pPr marL="572135">
              <a:lnSpc>
                <a:spcPct val="100000"/>
              </a:lnSpc>
            </a:pP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активность,</a:t>
            </a:r>
            <a:r>
              <a:rPr spc="-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том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числе</a:t>
            </a:r>
            <a:r>
              <a:rPr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оценке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самих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себя</a:t>
            </a:r>
            <a:r>
              <a:rPr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17600">
              <a:lnSpc>
                <a:spcPct val="100000"/>
              </a:lnSpc>
            </a:pPr>
            <a:r>
              <a:rPr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pc="-2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соответствие</a:t>
            </a:r>
            <a:r>
              <a:rPr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новыми</a:t>
            </a:r>
            <a:r>
              <a:rPr spc="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требованиями</a:t>
            </a:r>
          </a:p>
          <a:p>
            <a:pPr marL="572135">
              <a:lnSpc>
                <a:spcPct val="100000"/>
              </a:lnSpc>
            </a:pPr>
            <a:r>
              <a:rPr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b="1" spc="-2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spc="2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b="1" spc="-2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spc="2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b="1" spc="2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b="1" spc="-2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spc="-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pc="-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ир</a:t>
            </a:r>
            <a:r>
              <a:rPr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вания</a:t>
            </a:r>
          </a:p>
          <a:p>
            <a:pPr marL="572135">
              <a:lnSpc>
                <a:spcPct val="100000"/>
              </a:lnSpc>
              <a:spcBef>
                <a:spcPts val="5"/>
              </a:spcBef>
            </a:pPr>
            <a:r>
              <a:rPr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универсальных</a:t>
            </a:r>
            <a:r>
              <a:rPr spc="-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учебных</a:t>
            </a:r>
            <a:r>
              <a:rPr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spc="-5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39400" y="5896356"/>
            <a:ext cx="1568196" cy="961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52808" y="510412"/>
            <a:ext cx="99695" cy="199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sz="1400" b="1" dirty="0">
                <a:solidFill>
                  <a:srgbClr val="223B78"/>
                </a:solidFill>
                <a:latin typeface="Arial"/>
                <a:cs typeface="Arial"/>
              </a:rPr>
              <a:t>5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662554" y="1813636"/>
            <a:ext cx="4147185" cy="3362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ru-RU" sz="2400" spc="-5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ru-RU" sz="2400" spc="-5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sz="2400" spc="-1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оценивание</a:t>
            </a:r>
            <a:endParaRPr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2400"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процесс </a:t>
            </a: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соотнесения реально </a:t>
            </a:r>
            <a:r>
              <a:rPr sz="2400" spc="-5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достигнутых обучающимися </a:t>
            </a:r>
            <a:r>
              <a:rPr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результатов </a:t>
            </a: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sz="2400" spc="-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marL="12700" marR="525145">
              <a:lnSpc>
                <a:spcPct val="100000"/>
              </a:lnSpc>
            </a:pP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ожидаемыми</a:t>
            </a:r>
            <a:r>
              <a:rPr sz="2400" spc="-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результатами </a:t>
            </a:r>
            <a:r>
              <a:rPr sz="2400" spc="-5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основе </a:t>
            </a:r>
            <a:r>
              <a:rPr sz="2400" spc="-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четко </a:t>
            </a: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выработанных</a:t>
            </a:r>
            <a:r>
              <a:rPr sz="2400" spc="-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критериев.</a:t>
            </a:r>
            <a:endParaRPr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249921" y="675971"/>
            <a:ext cx="3686810" cy="1709420"/>
            <a:chOff x="7249921" y="675971"/>
            <a:chExt cx="3686810" cy="170942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60579" y="679146"/>
              <a:ext cx="3172443" cy="170294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52969" y="1558289"/>
              <a:ext cx="548385" cy="28371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760579" y="679146"/>
              <a:ext cx="3172460" cy="1703070"/>
            </a:xfrm>
            <a:custGeom>
              <a:avLst/>
              <a:gdLst/>
              <a:ahLst/>
              <a:cxnLst/>
              <a:rect l="l" t="t" r="r" b="b"/>
              <a:pathLst>
                <a:path w="3172459" h="1703070">
                  <a:moveTo>
                    <a:pt x="288680" y="560754"/>
                  </a:moveTo>
                  <a:lnTo>
                    <a:pt x="284293" y="521356"/>
                  </a:lnTo>
                  <a:lnTo>
                    <a:pt x="285693" y="482627"/>
                  </a:lnTo>
                  <a:lnTo>
                    <a:pt x="292621" y="444814"/>
                  </a:lnTo>
                  <a:lnTo>
                    <a:pt x="304818" y="408168"/>
                  </a:lnTo>
                  <a:lnTo>
                    <a:pt x="322024" y="372935"/>
                  </a:lnTo>
                  <a:lnTo>
                    <a:pt x="343983" y="339366"/>
                  </a:lnTo>
                  <a:lnTo>
                    <a:pt x="370434" y="307708"/>
                  </a:lnTo>
                  <a:lnTo>
                    <a:pt x="401119" y="278210"/>
                  </a:lnTo>
                  <a:lnTo>
                    <a:pt x="435779" y="251120"/>
                  </a:lnTo>
                  <a:lnTo>
                    <a:pt x="474156" y="226688"/>
                  </a:lnTo>
                  <a:lnTo>
                    <a:pt x="515991" y="205161"/>
                  </a:lnTo>
                  <a:lnTo>
                    <a:pt x="561025" y="186789"/>
                  </a:lnTo>
                  <a:lnTo>
                    <a:pt x="608999" y="171820"/>
                  </a:lnTo>
                  <a:lnTo>
                    <a:pt x="659654" y="160502"/>
                  </a:lnTo>
                  <a:lnTo>
                    <a:pt x="712733" y="153084"/>
                  </a:lnTo>
                  <a:lnTo>
                    <a:pt x="767726" y="149877"/>
                  </a:lnTo>
                  <a:lnTo>
                    <a:pt x="822522" y="151132"/>
                  </a:lnTo>
                  <a:lnTo>
                    <a:pt x="876626" y="156783"/>
                  </a:lnTo>
                  <a:lnTo>
                    <a:pt x="929545" y="166763"/>
                  </a:lnTo>
                  <a:lnTo>
                    <a:pt x="980785" y="181004"/>
                  </a:lnTo>
                  <a:lnTo>
                    <a:pt x="1029852" y="199439"/>
                  </a:lnTo>
                  <a:lnTo>
                    <a:pt x="1057904" y="166342"/>
                  </a:lnTo>
                  <a:lnTo>
                    <a:pt x="1090968" y="136996"/>
                  </a:lnTo>
                  <a:lnTo>
                    <a:pt x="1128414" y="111541"/>
                  </a:lnTo>
                  <a:lnTo>
                    <a:pt x="1169613" y="90120"/>
                  </a:lnTo>
                  <a:lnTo>
                    <a:pt x="1213936" y="72875"/>
                  </a:lnTo>
                  <a:lnTo>
                    <a:pt x="1260754" y="59946"/>
                  </a:lnTo>
                  <a:lnTo>
                    <a:pt x="1309437" y="51475"/>
                  </a:lnTo>
                  <a:lnTo>
                    <a:pt x="1359356" y="47604"/>
                  </a:lnTo>
                  <a:lnTo>
                    <a:pt x="1409882" y="48474"/>
                  </a:lnTo>
                  <a:lnTo>
                    <a:pt x="1460385" y="54227"/>
                  </a:lnTo>
                  <a:lnTo>
                    <a:pt x="1510236" y="65005"/>
                  </a:lnTo>
                  <a:lnTo>
                    <a:pt x="1558807" y="80948"/>
                  </a:lnTo>
                  <a:lnTo>
                    <a:pt x="1606591" y="102903"/>
                  </a:lnTo>
                  <a:lnTo>
                    <a:pt x="1649612" y="129716"/>
                  </a:lnTo>
                  <a:lnTo>
                    <a:pt x="1676558" y="97070"/>
                  </a:lnTo>
                  <a:lnTo>
                    <a:pt x="1709411" y="68769"/>
                  </a:lnTo>
                  <a:lnTo>
                    <a:pt x="1747288" y="45030"/>
                  </a:lnTo>
                  <a:lnTo>
                    <a:pt x="1789308" y="26068"/>
                  </a:lnTo>
                  <a:lnTo>
                    <a:pt x="1834587" y="12098"/>
                  </a:lnTo>
                  <a:lnTo>
                    <a:pt x="1882244" y="3337"/>
                  </a:lnTo>
                  <a:lnTo>
                    <a:pt x="1931396" y="0"/>
                  </a:lnTo>
                  <a:lnTo>
                    <a:pt x="1981161" y="2302"/>
                  </a:lnTo>
                  <a:lnTo>
                    <a:pt x="2030656" y="10459"/>
                  </a:lnTo>
                  <a:lnTo>
                    <a:pt x="2078999" y="24687"/>
                  </a:lnTo>
                  <a:lnTo>
                    <a:pt x="2140165" y="53802"/>
                  </a:lnTo>
                  <a:lnTo>
                    <a:pt x="2190759" y="92251"/>
                  </a:lnTo>
                  <a:lnTo>
                    <a:pt x="2227722" y="64780"/>
                  </a:lnTo>
                  <a:lnTo>
                    <a:pt x="2268751" y="42111"/>
                  </a:lnTo>
                  <a:lnTo>
                    <a:pt x="2313068" y="24291"/>
                  </a:lnTo>
                  <a:lnTo>
                    <a:pt x="2359898" y="11369"/>
                  </a:lnTo>
                  <a:lnTo>
                    <a:pt x="2408464" y="3391"/>
                  </a:lnTo>
                  <a:lnTo>
                    <a:pt x="2457987" y="406"/>
                  </a:lnTo>
                  <a:lnTo>
                    <a:pt x="2507692" y="2460"/>
                  </a:lnTo>
                  <a:lnTo>
                    <a:pt x="2556802" y="9602"/>
                  </a:lnTo>
                  <a:lnTo>
                    <a:pt x="2604540" y="21878"/>
                  </a:lnTo>
                  <a:lnTo>
                    <a:pt x="2650128" y="39337"/>
                  </a:lnTo>
                  <a:lnTo>
                    <a:pt x="2692790" y="62025"/>
                  </a:lnTo>
                  <a:lnTo>
                    <a:pt x="2736139" y="93906"/>
                  </a:lnTo>
                  <a:lnTo>
                    <a:pt x="2771070" y="130478"/>
                  </a:lnTo>
                  <a:lnTo>
                    <a:pt x="2796928" y="170860"/>
                  </a:lnTo>
                  <a:lnTo>
                    <a:pt x="2813059" y="214171"/>
                  </a:lnTo>
                  <a:lnTo>
                    <a:pt x="2867707" y="228313"/>
                  </a:lnTo>
                  <a:lnTo>
                    <a:pt x="2917693" y="247654"/>
                  </a:lnTo>
                  <a:lnTo>
                    <a:pt x="2962590" y="271651"/>
                  </a:lnTo>
                  <a:lnTo>
                    <a:pt x="3001975" y="299759"/>
                  </a:lnTo>
                  <a:lnTo>
                    <a:pt x="3035422" y="331436"/>
                  </a:lnTo>
                  <a:lnTo>
                    <a:pt x="3062508" y="366136"/>
                  </a:lnTo>
                  <a:lnTo>
                    <a:pt x="3082806" y="403316"/>
                  </a:lnTo>
                  <a:lnTo>
                    <a:pt x="3095892" y="442433"/>
                  </a:lnTo>
                  <a:lnTo>
                    <a:pt x="3101342" y="482942"/>
                  </a:lnTo>
                  <a:lnTo>
                    <a:pt x="3098731" y="524299"/>
                  </a:lnTo>
                  <a:lnTo>
                    <a:pt x="3087633" y="565961"/>
                  </a:lnTo>
                  <a:lnTo>
                    <a:pt x="3069726" y="603680"/>
                  </a:lnTo>
                  <a:lnTo>
                    <a:pt x="3102367" y="638771"/>
                  </a:lnTo>
                  <a:lnTo>
                    <a:pt x="3128709" y="675591"/>
                  </a:lnTo>
                  <a:lnTo>
                    <a:pt x="3148819" y="713758"/>
                  </a:lnTo>
                  <a:lnTo>
                    <a:pt x="3162765" y="752888"/>
                  </a:lnTo>
                  <a:lnTo>
                    <a:pt x="3170617" y="792599"/>
                  </a:lnTo>
                  <a:lnTo>
                    <a:pt x="3172443" y="832510"/>
                  </a:lnTo>
                  <a:lnTo>
                    <a:pt x="3168310" y="872238"/>
                  </a:lnTo>
                  <a:lnTo>
                    <a:pt x="3158287" y="911399"/>
                  </a:lnTo>
                  <a:lnTo>
                    <a:pt x="3142442" y="949613"/>
                  </a:lnTo>
                  <a:lnTo>
                    <a:pt x="3120844" y="986496"/>
                  </a:lnTo>
                  <a:lnTo>
                    <a:pt x="3093561" y="1021667"/>
                  </a:lnTo>
                  <a:lnTo>
                    <a:pt x="3060662" y="1054742"/>
                  </a:lnTo>
                  <a:lnTo>
                    <a:pt x="3022214" y="1085340"/>
                  </a:lnTo>
                  <a:lnTo>
                    <a:pt x="2978286" y="1113077"/>
                  </a:lnTo>
                  <a:lnTo>
                    <a:pt x="2936255" y="1134302"/>
                  </a:lnTo>
                  <a:lnTo>
                    <a:pt x="2891639" y="1152181"/>
                  </a:lnTo>
                  <a:lnTo>
                    <a:pt x="2844811" y="1166597"/>
                  </a:lnTo>
                  <a:lnTo>
                    <a:pt x="2796141" y="1177435"/>
                  </a:lnTo>
                  <a:lnTo>
                    <a:pt x="2746003" y="1184578"/>
                  </a:lnTo>
                  <a:lnTo>
                    <a:pt x="2742266" y="1223442"/>
                  </a:lnTo>
                  <a:lnTo>
                    <a:pt x="2732202" y="1260827"/>
                  </a:lnTo>
                  <a:lnTo>
                    <a:pt x="2716211" y="1296446"/>
                  </a:lnTo>
                  <a:lnTo>
                    <a:pt x="2694692" y="1330012"/>
                  </a:lnTo>
                  <a:lnTo>
                    <a:pt x="2668046" y="1361235"/>
                  </a:lnTo>
                  <a:lnTo>
                    <a:pt x="2636671" y="1389829"/>
                  </a:lnTo>
                  <a:lnTo>
                    <a:pt x="2600969" y="1415505"/>
                  </a:lnTo>
                  <a:lnTo>
                    <a:pt x="2561339" y="1437976"/>
                  </a:lnTo>
                  <a:lnTo>
                    <a:pt x="2518181" y="1456953"/>
                  </a:lnTo>
                  <a:lnTo>
                    <a:pt x="2471895" y="1472150"/>
                  </a:lnTo>
                  <a:lnTo>
                    <a:pt x="2422881" y="1483277"/>
                  </a:lnTo>
                  <a:lnTo>
                    <a:pt x="2371538" y="1490047"/>
                  </a:lnTo>
                  <a:lnTo>
                    <a:pt x="2318267" y="1492172"/>
                  </a:lnTo>
                  <a:lnTo>
                    <a:pt x="2271594" y="1489991"/>
                  </a:lnTo>
                  <a:lnTo>
                    <a:pt x="2225726" y="1484109"/>
                  </a:lnTo>
                  <a:lnTo>
                    <a:pt x="2181070" y="1474607"/>
                  </a:lnTo>
                  <a:lnTo>
                    <a:pt x="2138037" y="1461562"/>
                  </a:lnTo>
                  <a:lnTo>
                    <a:pt x="2097033" y="1445055"/>
                  </a:lnTo>
                  <a:lnTo>
                    <a:pt x="2078616" y="1482321"/>
                  </a:lnTo>
                  <a:lnTo>
                    <a:pt x="2055317" y="1517211"/>
                  </a:lnTo>
                  <a:lnTo>
                    <a:pt x="2027512" y="1549577"/>
                  </a:lnTo>
                  <a:lnTo>
                    <a:pt x="1995578" y="1579272"/>
                  </a:lnTo>
                  <a:lnTo>
                    <a:pt x="1959892" y="1606148"/>
                  </a:lnTo>
                  <a:lnTo>
                    <a:pt x="1920830" y="1630057"/>
                  </a:lnTo>
                  <a:lnTo>
                    <a:pt x="1878770" y="1650851"/>
                  </a:lnTo>
                  <a:lnTo>
                    <a:pt x="1834088" y="1668384"/>
                  </a:lnTo>
                  <a:lnTo>
                    <a:pt x="1787161" y="1682507"/>
                  </a:lnTo>
                  <a:lnTo>
                    <a:pt x="1738366" y="1693072"/>
                  </a:lnTo>
                  <a:lnTo>
                    <a:pt x="1688080" y="1699933"/>
                  </a:lnTo>
                  <a:lnTo>
                    <a:pt x="1636679" y="1702940"/>
                  </a:lnTo>
                  <a:lnTo>
                    <a:pt x="1584541" y="1701948"/>
                  </a:lnTo>
                  <a:lnTo>
                    <a:pt x="1532042" y="1696807"/>
                  </a:lnTo>
                  <a:lnTo>
                    <a:pt x="1479559" y="1687371"/>
                  </a:lnTo>
                  <a:lnTo>
                    <a:pt x="1426018" y="1673009"/>
                  </a:lnTo>
                  <a:lnTo>
                    <a:pt x="1375419" y="1654346"/>
                  </a:lnTo>
                  <a:lnTo>
                    <a:pt x="1328207" y="1631634"/>
                  </a:lnTo>
                  <a:lnTo>
                    <a:pt x="1284826" y="1605122"/>
                  </a:lnTo>
                  <a:lnTo>
                    <a:pt x="1245720" y="1575061"/>
                  </a:lnTo>
                  <a:lnTo>
                    <a:pt x="1211335" y="1541702"/>
                  </a:lnTo>
                  <a:lnTo>
                    <a:pt x="1165979" y="1559733"/>
                  </a:lnTo>
                  <a:lnTo>
                    <a:pt x="1119419" y="1574446"/>
                  </a:lnTo>
                  <a:lnTo>
                    <a:pt x="1071927" y="1585891"/>
                  </a:lnTo>
                  <a:lnTo>
                    <a:pt x="1023779" y="1594119"/>
                  </a:lnTo>
                  <a:lnTo>
                    <a:pt x="975249" y="1599180"/>
                  </a:lnTo>
                  <a:lnTo>
                    <a:pt x="926610" y="1601124"/>
                  </a:lnTo>
                  <a:lnTo>
                    <a:pt x="878138" y="1600001"/>
                  </a:lnTo>
                  <a:lnTo>
                    <a:pt x="830106" y="1595862"/>
                  </a:lnTo>
                  <a:lnTo>
                    <a:pt x="782789" y="1588756"/>
                  </a:lnTo>
                  <a:lnTo>
                    <a:pt x="736461" y="1578733"/>
                  </a:lnTo>
                  <a:lnTo>
                    <a:pt x="691396" y="1565845"/>
                  </a:lnTo>
                  <a:lnTo>
                    <a:pt x="647869" y="1550141"/>
                  </a:lnTo>
                  <a:lnTo>
                    <a:pt x="606153" y="1531670"/>
                  </a:lnTo>
                  <a:lnTo>
                    <a:pt x="566523" y="1510485"/>
                  </a:lnTo>
                  <a:lnTo>
                    <a:pt x="529254" y="1486634"/>
                  </a:lnTo>
                  <a:lnTo>
                    <a:pt x="494619" y="1460167"/>
                  </a:lnTo>
                  <a:lnTo>
                    <a:pt x="462892" y="1431136"/>
                  </a:lnTo>
                  <a:lnTo>
                    <a:pt x="434349" y="1399589"/>
                  </a:lnTo>
                  <a:lnTo>
                    <a:pt x="430412" y="1394636"/>
                  </a:lnTo>
                  <a:lnTo>
                    <a:pt x="428380" y="1392223"/>
                  </a:lnTo>
                  <a:lnTo>
                    <a:pt x="376381" y="1393593"/>
                  </a:lnTo>
                  <a:lnTo>
                    <a:pt x="326103" y="1388990"/>
                  </a:lnTo>
                  <a:lnTo>
                    <a:pt x="278278" y="1378837"/>
                  </a:lnTo>
                  <a:lnTo>
                    <a:pt x="233635" y="1363556"/>
                  </a:lnTo>
                  <a:lnTo>
                    <a:pt x="192906" y="1343566"/>
                  </a:lnTo>
                  <a:lnTo>
                    <a:pt x="156821" y="1319291"/>
                  </a:lnTo>
                  <a:lnTo>
                    <a:pt x="126112" y="1291150"/>
                  </a:lnTo>
                  <a:lnTo>
                    <a:pt x="101508" y="1259566"/>
                  </a:lnTo>
                  <a:lnTo>
                    <a:pt x="83741" y="1224960"/>
                  </a:lnTo>
                  <a:lnTo>
                    <a:pt x="73542" y="1187753"/>
                  </a:lnTo>
                  <a:lnTo>
                    <a:pt x="73036" y="1136886"/>
                  </a:lnTo>
                  <a:lnTo>
                    <a:pt x="87401" y="1087709"/>
                  </a:lnTo>
                  <a:lnTo>
                    <a:pt x="115886" y="1041914"/>
                  </a:lnTo>
                  <a:lnTo>
                    <a:pt x="157743" y="1001190"/>
                  </a:lnTo>
                  <a:lnTo>
                    <a:pt x="110901" y="976647"/>
                  </a:lnTo>
                  <a:lnTo>
                    <a:pt x="71850" y="947223"/>
                  </a:lnTo>
                  <a:lnTo>
                    <a:pt x="40912" y="913824"/>
                  </a:lnTo>
                  <a:lnTo>
                    <a:pt x="18410" y="877355"/>
                  </a:lnTo>
                  <a:lnTo>
                    <a:pt x="4665" y="838721"/>
                  </a:lnTo>
                  <a:lnTo>
                    <a:pt x="0" y="798827"/>
                  </a:lnTo>
                  <a:lnTo>
                    <a:pt x="4735" y="758580"/>
                  </a:lnTo>
                  <a:lnTo>
                    <a:pt x="19193" y="718883"/>
                  </a:lnTo>
                  <a:lnTo>
                    <a:pt x="43697" y="680642"/>
                  </a:lnTo>
                  <a:lnTo>
                    <a:pt x="72450" y="650328"/>
                  </a:lnTo>
                  <a:lnTo>
                    <a:pt x="106886" y="624014"/>
                  </a:lnTo>
                  <a:lnTo>
                    <a:pt x="146234" y="602061"/>
                  </a:lnTo>
                  <a:lnTo>
                    <a:pt x="189719" y="584828"/>
                  </a:lnTo>
                  <a:lnTo>
                    <a:pt x="236569" y="572675"/>
                  </a:lnTo>
                  <a:lnTo>
                    <a:pt x="286013" y="565961"/>
                  </a:lnTo>
                  <a:lnTo>
                    <a:pt x="288680" y="560754"/>
                  </a:lnTo>
                  <a:close/>
                </a:path>
              </a:pathLst>
            </a:custGeom>
            <a:ln w="6096">
              <a:solidFill>
                <a:srgbClr val="6FAC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49921" y="1626108"/>
              <a:ext cx="280543" cy="195326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7517637" y="765809"/>
              <a:ext cx="3311525" cy="1448435"/>
            </a:xfrm>
            <a:custGeom>
              <a:avLst/>
              <a:gdLst/>
              <a:ahLst/>
              <a:cxnLst/>
              <a:rect l="l" t="t" r="r" b="b"/>
              <a:pathLst>
                <a:path w="3311525" h="1448435">
                  <a:moveTo>
                    <a:pt x="283717" y="934338"/>
                  </a:moveTo>
                  <a:lnTo>
                    <a:pt x="276487" y="979182"/>
                  </a:lnTo>
                  <a:lnTo>
                    <a:pt x="256351" y="1018124"/>
                  </a:lnTo>
                  <a:lnTo>
                    <a:pt x="225644" y="1048831"/>
                  </a:lnTo>
                  <a:lnTo>
                    <a:pt x="186702" y="1068967"/>
                  </a:lnTo>
                  <a:lnTo>
                    <a:pt x="141858" y="1076198"/>
                  </a:lnTo>
                  <a:lnTo>
                    <a:pt x="97015" y="1068967"/>
                  </a:lnTo>
                  <a:lnTo>
                    <a:pt x="58073" y="1048831"/>
                  </a:lnTo>
                  <a:lnTo>
                    <a:pt x="27366" y="1018124"/>
                  </a:lnTo>
                  <a:lnTo>
                    <a:pt x="7230" y="979182"/>
                  </a:lnTo>
                  <a:lnTo>
                    <a:pt x="0" y="934338"/>
                  </a:lnTo>
                  <a:lnTo>
                    <a:pt x="7230" y="889544"/>
                  </a:lnTo>
                  <a:lnTo>
                    <a:pt x="27366" y="850608"/>
                  </a:lnTo>
                  <a:lnTo>
                    <a:pt x="58073" y="819883"/>
                  </a:lnTo>
                  <a:lnTo>
                    <a:pt x="97015" y="799723"/>
                  </a:lnTo>
                  <a:lnTo>
                    <a:pt x="141858" y="792479"/>
                  </a:lnTo>
                  <a:lnTo>
                    <a:pt x="186702" y="799723"/>
                  </a:lnTo>
                  <a:lnTo>
                    <a:pt x="225644" y="819883"/>
                  </a:lnTo>
                  <a:lnTo>
                    <a:pt x="256351" y="850608"/>
                  </a:lnTo>
                  <a:lnTo>
                    <a:pt x="276487" y="889544"/>
                  </a:lnTo>
                  <a:lnTo>
                    <a:pt x="283717" y="934338"/>
                  </a:lnTo>
                  <a:close/>
                </a:path>
                <a:path w="3311525" h="1448435">
                  <a:moveTo>
                    <a:pt x="589787" y="939291"/>
                  </a:moveTo>
                  <a:lnTo>
                    <a:pt x="541325" y="939337"/>
                  </a:lnTo>
                  <a:lnTo>
                    <a:pt x="493648" y="934037"/>
                  </a:lnTo>
                  <a:lnTo>
                    <a:pt x="447591" y="923522"/>
                  </a:lnTo>
                  <a:lnTo>
                    <a:pt x="403986" y="907923"/>
                  </a:lnTo>
                </a:path>
                <a:path w="3311525" h="1448435">
                  <a:moveTo>
                    <a:pt x="753744" y="1282953"/>
                  </a:moveTo>
                  <a:lnTo>
                    <a:pt x="733972" y="1288190"/>
                  </a:lnTo>
                  <a:lnTo>
                    <a:pt x="713771" y="1292463"/>
                  </a:lnTo>
                  <a:lnTo>
                    <a:pt x="693237" y="1295759"/>
                  </a:lnTo>
                  <a:lnTo>
                    <a:pt x="672464" y="1298066"/>
                  </a:lnTo>
                </a:path>
                <a:path w="3311525" h="1448435">
                  <a:moveTo>
                    <a:pt x="1454150" y="1448180"/>
                  </a:moveTo>
                  <a:lnTo>
                    <a:pt x="1440060" y="1431732"/>
                  </a:lnTo>
                  <a:lnTo>
                    <a:pt x="1427162" y="1414795"/>
                  </a:lnTo>
                  <a:lnTo>
                    <a:pt x="1415502" y="1397406"/>
                  </a:lnTo>
                  <a:lnTo>
                    <a:pt x="1405127" y="1379601"/>
                  </a:lnTo>
                </a:path>
                <a:path w="3311525" h="1448435">
                  <a:moveTo>
                    <a:pt x="2359913" y="1277112"/>
                  </a:moveTo>
                  <a:lnTo>
                    <a:pt x="2357036" y="1296201"/>
                  </a:lnTo>
                  <a:lnTo>
                    <a:pt x="2352802" y="1315148"/>
                  </a:lnTo>
                  <a:lnTo>
                    <a:pt x="2347233" y="1333904"/>
                  </a:lnTo>
                  <a:lnTo>
                    <a:pt x="2340355" y="1352423"/>
                  </a:lnTo>
                </a:path>
                <a:path w="3311525" h="1448435">
                  <a:moveTo>
                    <a:pt x="2748660" y="812291"/>
                  </a:moveTo>
                  <a:lnTo>
                    <a:pt x="2801190" y="834494"/>
                  </a:lnTo>
                  <a:lnTo>
                    <a:pt x="2848167" y="861494"/>
                  </a:lnTo>
                  <a:lnTo>
                    <a:pt x="2889122" y="892741"/>
                  </a:lnTo>
                  <a:lnTo>
                    <a:pt x="2923587" y="927687"/>
                  </a:lnTo>
                  <a:lnTo>
                    <a:pt x="2951093" y="965782"/>
                  </a:lnTo>
                  <a:lnTo>
                    <a:pt x="2971170" y="1006476"/>
                  </a:lnTo>
                  <a:lnTo>
                    <a:pt x="2983351" y="1049222"/>
                  </a:lnTo>
                  <a:lnTo>
                    <a:pt x="2987166" y="1093469"/>
                  </a:lnTo>
                </a:path>
                <a:path w="3311525" h="1448435">
                  <a:moveTo>
                    <a:pt x="3311143" y="512825"/>
                  </a:moveTo>
                  <a:lnTo>
                    <a:pt x="3291018" y="542405"/>
                  </a:lnTo>
                  <a:lnTo>
                    <a:pt x="3266439" y="570007"/>
                  </a:lnTo>
                  <a:lnTo>
                    <a:pt x="3237670" y="595372"/>
                  </a:lnTo>
                  <a:lnTo>
                    <a:pt x="3204971" y="618236"/>
                  </a:lnTo>
                </a:path>
                <a:path w="3311525" h="1448435">
                  <a:moveTo>
                    <a:pt x="3056381" y="121665"/>
                  </a:moveTo>
                  <a:lnTo>
                    <a:pt x="3059023" y="133998"/>
                  </a:lnTo>
                  <a:lnTo>
                    <a:pt x="3060842" y="146415"/>
                  </a:lnTo>
                  <a:lnTo>
                    <a:pt x="3061829" y="158902"/>
                  </a:lnTo>
                  <a:lnTo>
                    <a:pt x="3061969" y="171450"/>
                  </a:lnTo>
                </a:path>
                <a:path w="3311525" h="1448435">
                  <a:moveTo>
                    <a:pt x="2378329" y="63500"/>
                  </a:moveTo>
                  <a:lnTo>
                    <a:pt x="2389483" y="46577"/>
                  </a:lnTo>
                  <a:lnTo>
                    <a:pt x="2402316" y="30321"/>
                  </a:lnTo>
                  <a:lnTo>
                    <a:pt x="2416744" y="14779"/>
                  </a:lnTo>
                  <a:lnTo>
                    <a:pt x="2432684" y="0"/>
                  </a:lnTo>
                </a:path>
                <a:path w="3311525" h="1448435">
                  <a:moveTo>
                    <a:pt x="1869439" y="93852"/>
                  </a:moveTo>
                  <a:lnTo>
                    <a:pt x="1874317" y="79690"/>
                  </a:lnTo>
                  <a:lnTo>
                    <a:pt x="1880361" y="65801"/>
                  </a:lnTo>
                  <a:lnTo>
                    <a:pt x="1887549" y="52222"/>
                  </a:lnTo>
                  <a:lnTo>
                    <a:pt x="1895855" y="38988"/>
                  </a:lnTo>
                </a:path>
                <a:path w="3311525" h="1448435">
                  <a:moveTo>
                    <a:pt x="1272412" y="112394"/>
                  </a:moveTo>
                  <a:lnTo>
                    <a:pt x="1297852" y="124082"/>
                  </a:lnTo>
                  <a:lnTo>
                    <a:pt x="1322292" y="136842"/>
                  </a:lnTo>
                  <a:lnTo>
                    <a:pt x="1345636" y="150649"/>
                  </a:lnTo>
                  <a:lnTo>
                    <a:pt x="1367789" y="165480"/>
                  </a:lnTo>
                </a:path>
                <a:path w="3311525" h="1448435">
                  <a:moveTo>
                    <a:pt x="548258" y="529970"/>
                  </a:moveTo>
                  <a:lnTo>
                    <a:pt x="542998" y="516185"/>
                  </a:lnTo>
                  <a:lnTo>
                    <a:pt x="538464" y="502269"/>
                  </a:lnTo>
                  <a:lnTo>
                    <a:pt x="534668" y="488233"/>
                  </a:lnTo>
                  <a:lnTo>
                    <a:pt x="531621" y="474090"/>
                  </a:lnTo>
                </a:path>
              </a:pathLst>
            </a:custGeom>
            <a:ln w="6096">
              <a:solidFill>
                <a:srgbClr val="6FAC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924800" y="914400"/>
            <a:ext cx="3053334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7640" marR="5080" indent="-155575">
              <a:lnSpc>
                <a:spcPct val="100000"/>
              </a:lnSpc>
              <a:spcBef>
                <a:spcPts val="95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разнообразных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видов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методов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форм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объектов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оценивания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068057" y="0"/>
            <a:ext cx="5504307" cy="5732301"/>
            <a:chOff x="7068057" y="0"/>
            <a:chExt cx="5504307" cy="5732301"/>
          </a:xfrm>
        </p:grpSpPr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753600" y="0"/>
              <a:ext cx="2818764" cy="204177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71105" y="3433064"/>
              <a:ext cx="120015" cy="12001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675752" y="3570126"/>
              <a:ext cx="3257072" cy="216202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319898" y="3529203"/>
              <a:ext cx="240029" cy="240157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878425" y="3570126"/>
              <a:ext cx="3054985" cy="2162175"/>
            </a:xfrm>
            <a:custGeom>
              <a:avLst/>
              <a:gdLst/>
              <a:ahLst/>
              <a:cxnLst/>
              <a:rect l="l" t="t" r="r" b="b"/>
              <a:pathLst>
                <a:path w="3054984" h="2162175">
                  <a:moveTo>
                    <a:pt x="277640" y="711805"/>
                  </a:moveTo>
                  <a:lnTo>
                    <a:pt x="273499" y="664910"/>
                  </a:lnTo>
                  <a:lnTo>
                    <a:pt x="274271" y="618741"/>
                  </a:lnTo>
                  <a:lnTo>
                    <a:pt x="279751" y="573560"/>
                  </a:lnTo>
                  <a:lnTo>
                    <a:pt x="289735" y="529626"/>
                  </a:lnTo>
                  <a:lnTo>
                    <a:pt x="304016" y="487199"/>
                  </a:lnTo>
                  <a:lnTo>
                    <a:pt x="322389" y="446538"/>
                  </a:lnTo>
                  <a:lnTo>
                    <a:pt x="344649" y="407904"/>
                  </a:lnTo>
                  <a:lnTo>
                    <a:pt x="370589" y="371557"/>
                  </a:lnTo>
                  <a:lnTo>
                    <a:pt x="400004" y="337756"/>
                  </a:lnTo>
                  <a:lnTo>
                    <a:pt x="432688" y="306761"/>
                  </a:lnTo>
                  <a:lnTo>
                    <a:pt x="468437" y="278833"/>
                  </a:lnTo>
                  <a:lnTo>
                    <a:pt x="507044" y="254230"/>
                  </a:lnTo>
                  <a:lnTo>
                    <a:pt x="548304" y="233214"/>
                  </a:lnTo>
                  <a:lnTo>
                    <a:pt x="592011" y="216044"/>
                  </a:lnTo>
                  <a:lnTo>
                    <a:pt x="637960" y="202979"/>
                  </a:lnTo>
                  <a:lnTo>
                    <a:pt x="685945" y="194280"/>
                  </a:lnTo>
                  <a:lnTo>
                    <a:pt x="738900" y="190232"/>
                  </a:lnTo>
                  <a:lnTo>
                    <a:pt x="791656" y="191863"/>
                  </a:lnTo>
                  <a:lnTo>
                    <a:pt x="843743" y="199075"/>
                  </a:lnTo>
                  <a:lnTo>
                    <a:pt x="894686" y="211769"/>
                  </a:lnTo>
                  <a:lnTo>
                    <a:pt x="944014" y="229846"/>
                  </a:lnTo>
                  <a:lnTo>
                    <a:pt x="991253" y="253208"/>
                  </a:lnTo>
                  <a:lnTo>
                    <a:pt x="1016025" y="214269"/>
                  </a:lnTo>
                  <a:lnTo>
                    <a:pt x="1044945" y="179370"/>
                  </a:lnTo>
                  <a:lnTo>
                    <a:pt x="1077539" y="148655"/>
                  </a:lnTo>
                  <a:lnTo>
                    <a:pt x="1113329" y="122265"/>
                  </a:lnTo>
                  <a:lnTo>
                    <a:pt x="1151840" y="100341"/>
                  </a:lnTo>
                  <a:lnTo>
                    <a:pt x="1192593" y="83025"/>
                  </a:lnTo>
                  <a:lnTo>
                    <a:pt x="1235113" y="70458"/>
                  </a:lnTo>
                  <a:lnTo>
                    <a:pt x="1278924" y="62781"/>
                  </a:lnTo>
                  <a:lnTo>
                    <a:pt x="1323548" y="60137"/>
                  </a:lnTo>
                  <a:lnTo>
                    <a:pt x="1368509" y="62667"/>
                  </a:lnTo>
                  <a:lnTo>
                    <a:pt x="1413331" y="70512"/>
                  </a:lnTo>
                  <a:lnTo>
                    <a:pt x="1457537" y="83813"/>
                  </a:lnTo>
                  <a:lnTo>
                    <a:pt x="1500650" y="102713"/>
                  </a:lnTo>
                  <a:lnTo>
                    <a:pt x="1546736" y="130653"/>
                  </a:lnTo>
                  <a:lnTo>
                    <a:pt x="1588153" y="164689"/>
                  </a:lnTo>
                  <a:lnTo>
                    <a:pt x="1614072" y="123267"/>
                  </a:lnTo>
                  <a:lnTo>
                    <a:pt x="1645692" y="87349"/>
                  </a:lnTo>
                  <a:lnTo>
                    <a:pt x="1682161" y="57212"/>
                  </a:lnTo>
                  <a:lnTo>
                    <a:pt x="1722627" y="33132"/>
                  </a:lnTo>
                  <a:lnTo>
                    <a:pt x="1766239" y="15385"/>
                  </a:lnTo>
                  <a:lnTo>
                    <a:pt x="1812145" y="4249"/>
                  </a:lnTo>
                  <a:lnTo>
                    <a:pt x="1859492" y="0"/>
                  </a:lnTo>
                  <a:lnTo>
                    <a:pt x="1907429" y="2914"/>
                  </a:lnTo>
                  <a:lnTo>
                    <a:pt x="1955104" y="13268"/>
                  </a:lnTo>
                  <a:lnTo>
                    <a:pt x="2001665" y="31339"/>
                  </a:lnTo>
                  <a:lnTo>
                    <a:pt x="2060482" y="68249"/>
                  </a:lnTo>
                  <a:lnTo>
                    <a:pt x="2109107" y="117064"/>
                  </a:lnTo>
                  <a:lnTo>
                    <a:pt x="2141606" y="84875"/>
                  </a:lnTo>
                  <a:lnTo>
                    <a:pt x="2177439" y="57805"/>
                  </a:lnTo>
                  <a:lnTo>
                    <a:pt x="2216032" y="35901"/>
                  </a:lnTo>
                  <a:lnTo>
                    <a:pt x="2256808" y="19209"/>
                  </a:lnTo>
                  <a:lnTo>
                    <a:pt x="2299194" y="7772"/>
                  </a:lnTo>
                  <a:lnTo>
                    <a:pt x="2342613" y="1637"/>
                  </a:lnTo>
                  <a:lnTo>
                    <a:pt x="2386489" y="850"/>
                  </a:lnTo>
                  <a:lnTo>
                    <a:pt x="2430248" y="5455"/>
                  </a:lnTo>
                  <a:lnTo>
                    <a:pt x="2473314" y="15498"/>
                  </a:lnTo>
                  <a:lnTo>
                    <a:pt x="2515111" y="31025"/>
                  </a:lnTo>
                  <a:lnTo>
                    <a:pt x="2555063" y="52080"/>
                  </a:lnTo>
                  <a:lnTo>
                    <a:pt x="2592596" y="78710"/>
                  </a:lnTo>
                  <a:lnTo>
                    <a:pt x="2626649" y="110589"/>
                  </a:lnTo>
                  <a:lnTo>
                    <a:pt x="2655586" y="146413"/>
                  </a:lnTo>
                  <a:lnTo>
                    <a:pt x="2679080" y="185613"/>
                  </a:lnTo>
                  <a:lnTo>
                    <a:pt x="2696801" y="227624"/>
                  </a:lnTo>
                  <a:lnTo>
                    <a:pt x="2708420" y="271877"/>
                  </a:lnTo>
                  <a:lnTo>
                    <a:pt x="2753227" y="286610"/>
                  </a:lnTo>
                  <a:lnTo>
                    <a:pt x="2794867" y="306147"/>
                  </a:lnTo>
                  <a:lnTo>
                    <a:pt x="2833092" y="330068"/>
                  </a:lnTo>
                  <a:lnTo>
                    <a:pt x="2867654" y="357958"/>
                  </a:lnTo>
                  <a:lnTo>
                    <a:pt x="2898305" y="389396"/>
                  </a:lnTo>
                  <a:lnTo>
                    <a:pt x="2924794" y="423967"/>
                  </a:lnTo>
                  <a:lnTo>
                    <a:pt x="2946875" y="461251"/>
                  </a:lnTo>
                  <a:lnTo>
                    <a:pt x="2964297" y="500830"/>
                  </a:lnTo>
                  <a:lnTo>
                    <a:pt x="2976813" y="542288"/>
                  </a:lnTo>
                  <a:lnTo>
                    <a:pt x="2984173" y="585205"/>
                  </a:lnTo>
                  <a:lnTo>
                    <a:pt x="2986129" y="629164"/>
                  </a:lnTo>
                  <a:lnTo>
                    <a:pt x="2982432" y="673747"/>
                  </a:lnTo>
                  <a:lnTo>
                    <a:pt x="2972834" y="718536"/>
                  </a:lnTo>
                  <a:lnTo>
                    <a:pt x="2955689" y="766288"/>
                  </a:lnTo>
                  <a:lnTo>
                    <a:pt x="2983520" y="805145"/>
                  </a:lnTo>
                  <a:lnTo>
                    <a:pt x="3006701" y="845728"/>
                  </a:lnTo>
                  <a:lnTo>
                    <a:pt x="3025276" y="887712"/>
                  </a:lnTo>
                  <a:lnTo>
                    <a:pt x="3039289" y="930771"/>
                  </a:lnTo>
                  <a:lnTo>
                    <a:pt x="3048785" y="974582"/>
                  </a:lnTo>
                  <a:lnTo>
                    <a:pt x="3053807" y="1018818"/>
                  </a:lnTo>
                  <a:lnTo>
                    <a:pt x="3054399" y="1063155"/>
                  </a:lnTo>
                  <a:lnTo>
                    <a:pt x="3050606" y="1107268"/>
                  </a:lnTo>
                  <a:lnTo>
                    <a:pt x="3042472" y="1150831"/>
                  </a:lnTo>
                  <a:lnTo>
                    <a:pt x="3030040" y="1193521"/>
                  </a:lnTo>
                  <a:lnTo>
                    <a:pt x="3013356" y="1235011"/>
                  </a:lnTo>
                  <a:lnTo>
                    <a:pt x="2992462" y="1274977"/>
                  </a:lnTo>
                  <a:lnTo>
                    <a:pt x="2967403" y="1313094"/>
                  </a:lnTo>
                  <a:lnTo>
                    <a:pt x="2938224" y="1349037"/>
                  </a:lnTo>
                  <a:lnTo>
                    <a:pt x="2904967" y="1382480"/>
                  </a:lnTo>
                  <a:lnTo>
                    <a:pt x="2867678" y="1413099"/>
                  </a:lnTo>
                  <a:lnTo>
                    <a:pt x="2827154" y="1439990"/>
                  </a:lnTo>
                  <a:lnTo>
                    <a:pt x="2784155" y="1462656"/>
                  </a:lnTo>
                  <a:lnTo>
                    <a:pt x="2739041" y="1480957"/>
                  </a:lnTo>
                  <a:lnTo>
                    <a:pt x="2692171" y="1494753"/>
                  </a:lnTo>
                  <a:lnTo>
                    <a:pt x="2643904" y="1503904"/>
                  </a:lnTo>
                  <a:lnTo>
                    <a:pt x="2640780" y="1549768"/>
                  </a:lnTo>
                  <a:lnTo>
                    <a:pt x="2632373" y="1594036"/>
                  </a:lnTo>
                  <a:lnTo>
                    <a:pt x="2618995" y="1636416"/>
                  </a:lnTo>
                  <a:lnTo>
                    <a:pt x="2600953" y="1676615"/>
                  </a:lnTo>
                  <a:lnTo>
                    <a:pt x="2578556" y="1714339"/>
                  </a:lnTo>
                  <a:lnTo>
                    <a:pt x="2552115" y="1749296"/>
                  </a:lnTo>
                  <a:lnTo>
                    <a:pt x="2521937" y="1781193"/>
                  </a:lnTo>
                  <a:lnTo>
                    <a:pt x="2488332" y="1809737"/>
                  </a:lnTo>
                  <a:lnTo>
                    <a:pt x="2451609" y="1834634"/>
                  </a:lnTo>
                  <a:lnTo>
                    <a:pt x="2412078" y="1855593"/>
                  </a:lnTo>
                  <a:lnTo>
                    <a:pt x="2370046" y="1872319"/>
                  </a:lnTo>
                  <a:lnTo>
                    <a:pt x="2325824" y="1884520"/>
                  </a:lnTo>
                  <a:lnTo>
                    <a:pt x="2279720" y="1891903"/>
                  </a:lnTo>
                  <a:lnTo>
                    <a:pt x="2232043" y="1894175"/>
                  </a:lnTo>
                  <a:lnTo>
                    <a:pt x="2175975" y="1890046"/>
                  </a:lnTo>
                  <a:lnTo>
                    <a:pt x="2121252" y="1878570"/>
                  </a:lnTo>
                  <a:lnTo>
                    <a:pt x="2068648" y="1859975"/>
                  </a:lnTo>
                  <a:lnTo>
                    <a:pt x="2018937" y="1834485"/>
                  </a:lnTo>
                  <a:lnTo>
                    <a:pt x="2002451" y="1878912"/>
                  </a:lnTo>
                  <a:lnTo>
                    <a:pt x="1981813" y="1920700"/>
                  </a:lnTo>
                  <a:lnTo>
                    <a:pt x="1957323" y="1959695"/>
                  </a:lnTo>
                  <a:lnTo>
                    <a:pt x="1929279" y="1995742"/>
                  </a:lnTo>
                  <a:lnTo>
                    <a:pt x="1897981" y="2028688"/>
                  </a:lnTo>
                  <a:lnTo>
                    <a:pt x="1863726" y="2058377"/>
                  </a:lnTo>
                  <a:lnTo>
                    <a:pt x="1826814" y="2084655"/>
                  </a:lnTo>
                  <a:lnTo>
                    <a:pt x="1787543" y="2107367"/>
                  </a:lnTo>
                  <a:lnTo>
                    <a:pt x="1746213" y="2126359"/>
                  </a:lnTo>
                  <a:lnTo>
                    <a:pt x="1703122" y="2141475"/>
                  </a:lnTo>
                  <a:lnTo>
                    <a:pt x="1658568" y="2152562"/>
                  </a:lnTo>
                  <a:lnTo>
                    <a:pt x="1612851" y="2159465"/>
                  </a:lnTo>
                  <a:lnTo>
                    <a:pt x="1566269" y="2162029"/>
                  </a:lnTo>
                  <a:lnTo>
                    <a:pt x="1519121" y="2160100"/>
                  </a:lnTo>
                  <a:lnTo>
                    <a:pt x="1471707" y="2153523"/>
                  </a:lnTo>
                  <a:lnTo>
                    <a:pt x="1424323" y="2142143"/>
                  </a:lnTo>
                  <a:lnTo>
                    <a:pt x="1372813" y="2123861"/>
                  </a:lnTo>
                  <a:lnTo>
                    <a:pt x="1324111" y="2100147"/>
                  </a:lnTo>
                  <a:lnTo>
                    <a:pt x="1278654" y="2071310"/>
                  </a:lnTo>
                  <a:lnTo>
                    <a:pt x="1236881" y="2037661"/>
                  </a:lnTo>
                  <a:lnTo>
                    <a:pt x="1199228" y="1999510"/>
                  </a:lnTo>
                  <a:lnTo>
                    <a:pt x="1166132" y="1957167"/>
                  </a:lnTo>
                  <a:lnTo>
                    <a:pt x="1122453" y="1980046"/>
                  </a:lnTo>
                  <a:lnTo>
                    <a:pt x="1077613" y="1998714"/>
                  </a:lnTo>
                  <a:lnTo>
                    <a:pt x="1031876" y="2013237"/>
                  </a:lnTo>
                  <a:lnTo>
                    <a:pt x="985507" y="2023678"/>
                  </a:lnTo>
                  <a:lnTo>
                    <a:pt x="938771" y="2030100"/>
                  </a:lnTo>
                  <a:lnTo>
                    <a:pt x="891930" y="2032567"/>
                  </a:lnTo>
                  <a:lnTo>
                    <a:pt x="845250" y="2031142"/>
                  </a:lnTo>
                  <a:lnTo>
                    <a:pt x="798995" y="2025890"/>
                  </a:lnTo>
                  <a:lnTo>
                    <a:pt x="753430" y="2016873"/>
                  </a:lnTo>
                  <a:lnTo>
                    <a:pt x="708818" y="2004156"/>
                  </a:lnTo>
                  <a:lnTo>
                    <a:pt x="665425" y="1987802"/>
                  </a:lnTo>
                  <a:lnTo>
                    <a:pt x="623513" y="1967874"/>
                  </a:lnTo>
                  <a:lnTo>
                    <a:pt x="583348" y="1944436"/>
                  </a:lnTo>
                  <a:lnTo>
                    <a:pt x="545195" y="1917553"/>
                  </a:lnTo>
                  <a:lnTo>
                    <a:pt x="509316" y="1887286"/>
                  </a:lnTo>
                  <a:lnTo>
                    <a:pt x="475977" y="1853701"/>
                  </a:lnTo>
                  <a:lnTo>
                    <a:pt x="445442" y="1816860"/>
                  </a:lnTo>
                  <a:lnTo>
                    <a:pt x="417975" y="1776827"/>
                  </a:lnTo>
                  <a:lnTo>
                    <a:pt x="414038" y="1770477"/>
                  </a:lnTo>
                  <a:lnTo>
                    <a:pt x="412133" y="1767302"/>
                  </a:lnTo>
                  <a:lnTo>
                    <a:pt x="362057" y="1769049"/>
                  </a:lnTo>
                  <a:lnTo>
                    <a:pt x="313643" y="1763215"/>
                  </a:lnTo>
                  <a:lnTo>
                    <a:pt x="267593" y="1750336"/>
                  </a:lnTo>
                  <a:lnTo>
                    <a:pt x="224608" y="1730946"/>
                  </a:lnTo>
                  <a:lnTo>
                    <a:pt x="185391" y="1705580"/>
                  </a:lnTo>
                  <a:lnTo>
                    <a:pt x="150642" y="1674774"/>
                  </a:lnTo>
                  <a:lnTo>
                    <a:pt x="121065" y="1639062"/>
                  </a:lnTo>
                  <a:lnTo>
                    <a:pt x="97360" y="1598980"/>
                  </a:lnTo>
                  <a:lnTo>
                    <a:pt x="80230" y="1555061"/>
                  </a:lnTo>
                  <a:lnTo>
                    <a:pt x="70376" y="1507841"/>
                  </a:lnTo>
                  <a:lnTo>
                    <a:pt x="68818" y="1456057"/>
                  </a:lnTo>
                  <a:lnTo>
                    <a:pt x="76531" y="1405376"/>
                  </a:lnTo>
                  <a:lnTo>
                    <a:pt x="93127" y="1356901"/>
                  </a:lnTo>
                  <a:lnTo>
                    <a:pt x="118214" y="1311737"/>
                  </a:lnTo>
                  <a:lnTo>
                    <a:pt x="151402" y="1270986"/>
                  </a:lnTo>
                  <a:lnTo>
                    <a:pt x="110498" y="1243268"/>
                  </a:lnTo>
                  <a:lnTo>
                    <a:pt x="75641" y="1210429"/>
                  </a:lnTo>
                  <a:lnTo>
                    <a:pt x="47059" y="1173309"/>
                  </a:lnTo>
                  <a:lnTo>
                    <a:pt x="24977" y="1132747"/>
                  </a:lnTo>
                  <a:lnTo>
                    <a:pt x="9623" y="1089583"/>
                  </a:lnTo>
                  <a:lnTo>
                    <a:pt x="1221" y="1044654"/>
                  </a:lnTo>
                  <a:lnTo>
                    <a:pt x="0" y="998800"/>
                  </a:lnTo>
                  <a:lnTo>
                    <a:pt x="6184" y="952861"/>
                  </a:lnTo>
                  <a:lnTo>
                    <a:pt x="20000" y="907674"/>
                  </a:lnTo>
                  <a:lnTo>
                    <a:pt x="41674" y="864078"/>
                  </a:lnTo>
                  <a:lnTo>
                    <a:pt x="69363" y="825578"/>
                  </a:lnTo>
                  <a:lnTo>
                    <a:pt x="102531" y="792168"/>
                  </a:lnTo>
                  <a:lnTo>
                    <a:pt x="140433" y="764304"/>
                  </a:lnTo>
                  <a:lnTo>
                    <a:pt x="182325" y="742441"/>
                  </a:lnTo>
                  <a:lnTo>
                    <a:pt x="227462" y="727033"/>
                  </a:lnTo>
                  <a:lnTo>
                    <a:pt x="275100" y="718536"/>
                  </a:lnTo>
                  <a:lnTo>
                    <a:pt x="277640" y="711805"/>
                  </a:lnTo>
                  <a:close/>
                </a:path>
              </a:pathLst>
            </a:custGeom>
            <a:ln w="6096">
              <a:solidFill>
                <a:srgbClr val="6FAC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068057" y="3430015"/>
              <a:ext cx="126111" cy="12611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316850" y="3526154"/>
              <a:ext cx="246125" cy="246253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7675752" y="3679571"/>
              <a:ext cx="3157220" cy="1838960"/>
            </a:xfrm>
            <a:custGeom>
              <a:avLst/>
              <a:gdLst/>
              <a:ahLst/>
              <a:cxnLst/>
              <a:rect l="l" t="t" r="r" b="b"/>
              <a:pathLst>
                <a:path w="3157220" h="1838960">
                  <a:moveTo>
                    <a:pt x="360172" y="180085"/>
                  </a:moveTo>
                  <a:lnTo>
                    <a:pt x="353737" y="227953"/>
                  </a:lnTo>
                  <a:lnTo>
                    <a:pt x="335581" y="270970"/>
                  </a:lnTo>
                  <a:lnTo>
                    <a:pt x="307419" y="307419"/>
                  </a:lnTo>
                  <a:lnTo>
                    <a:pt x="270970" y="335581"/>
                  </a:lnTo>
                  <a:lnTo>
                    <a:pt x="227953" y="353737"/>
                  </a:lnTo>
                  <a:lnTo>
                    <a:pt x="180086" y="360171"/>
                  </a:lnTo>
                  <a:lnTo>
                    <a:pt x="132218" y="353737"/>
                  </a:lnTo>
                  <a:lnTo>
                    <a:pt x="89201" y="335581"/>
                  </a:lnTo>
                  <a:lnTo>
                    <a:pt x="52752" y="307419"/>
                  </a:lnTo>
                  <a:lnTo>
                    <a:pt x="24590" y="270970"/>
                  </a:lnTo>
                  <a:lnTo>
                    <a:pt x="6434" y="227953"/>
                  </a:lnTo>
                  <a:lnTo>
                    <a:pt x="0" y="180085"/>
                  </a:lnTo>
                  <a:lnTo>
                    <a:pt x="6434" y="132174"/>
                  </a:lnTo>
                  <a:lnTo>
                    <a:pt x="24590" y="89144"/>
                  </a:lnTo>
                  <a:lnTo>
                    <a:pt x="52752" y="52704"/>
                  </a:lnTo>
                  <a:lnTo>
                    <a:pt x="89201" y="24562"/>
                  </a:lnTo>
                  <a:lnTo>
                    <a:pt x="132218" y="6425"/>
                  </a:lnTo>
                  <a:lnTo>
                    <a:pt x="180086" y="0"/>
                  </a:lnTo>
                  <a:lnTo>
                    <a:pt x="227953" y="6425"/>
                  </a:lnTo>
                  <a:lnTo>
                    <a:pt x="270970" y="24562"/>
                  </a:lnTo>
                  <a:lnTo>
                    <a:pt x="307419" y="52704"/>
                  </a:lnTo>
                  <a:lnTo>
                    <a:pt x="335581" y="89144"/>
                  </a:lnTo>
                  <a:lnTo>
                    <a:pt x="353737" y="132174"/>
                  </a:lnTo>
                  <a:lnTo>
                    <a:pt x="360172" y="180085"/>
                  </a:lnTo>
                  <a:close/>
                </a:path>
                <a:path w="3157220" h="1838960">
                  <a:moveTo>
                    <a:pt x="536321" y="1193037"/>
                  </a:moveTo>
                  <a:lnTo>
                    <a:pt x="489608" y="1193093"/>
                  </a:lnTo>
                  <a:lnTo>
                    <a:pt x="443706" y="1186338"/>
                  </a:lnTo>
                  <a:lnTo>
                    <a:pt x="399375" y="1172964"/>
                  </a:lnTo>
                  <a:lnTo>
                    <a:pt x="357377" y="1153159"/>
                  </a:lnTo>
                </a:path>
                <a:path w="3157220" h="1838960">
                  <a:moveTo>
                    <a:pt x="694181" y="1629282"/>
                  </a:moveTo>
                  <a:lnTo>
                    <a:pt x="675116" y="1635922"/>
                  </a:lnTo>
                  <a:lnTo>
                    <a:pt x="655669" y="1641347"/>
                  </a:lnTo>
                  <a:lnTo>
                    <a:pt x="635889" y="1645535"/>
                  </a:lnTo>
                  <a:lnTo>
                    <a:pt x="615823" y="1648459"/>
                  </a:lnTo>
                </a:path>
                <a:path w="3157220" h="1838960">
                  <a:moveTo>
                    <a:pt x="1368678" y="1838959"/>
                  </a:moveTo>
                  <a:lnTo>
                    <a:pt x="1355064" y="1818133"/>
                  </a:lnTo>
                  <a:lnTo>
                    <a:pt x="1342628" y="1796653"/>
                  </a:lnTo>
                  <a:lnTo>
                    <a:pt x="1331406" y="1774576"/>
                  </a:lnTo>
                  <a:lnTo>
                    <a:pt x="1321435" y="1751964"/>
                  </a:lnTo>
                </a:path>
                <a:path w="3157220" h="1838960">
                  <a:moveTo>
                    <a:pt x="2240788" y="1621916"/>
                  </a:moveTo>
                  <a:lnTo>
                    <a:pt x="2238029" y="1646126"/>
                  </a:lnTo>
                  <a:lnTo>
                    <a:pt x="2233961" y="1670145"/>
                  </a:lnTo>
                  <a:lnTo>
                    <a:pt x="2228607" y="1693926"/>
                  </a:lnTo>
                  <a:lnTo>
                    <a:pt x="2221992" y="1717420"/>
                  </a:lnTo>
                </a:path>
                <a:path w="3157220" h="1838960">
                  <a:moveTo>
                    <a:pt x="2615311" y="1031747"/>
                  </a:moveTo>
                  <a:lnTo>
                    <a:pt x="2660488" y="1056492"/>
                  </a:lnTo>
                  <a:lnTo>
                    <a:pt x="2701491" y="1086115"/>
                  </a:lnTo>
                  <a:lnTo>
                    <a:pt x="2738002" y="1120125"/>
                  </a:lnTo>
                  <a:lnTo>
                    <a:pt x="2769702" y="1158030"/>
                  </a:lnTo>
                  <a:lnTo>
                    <a:pt x="2796274" y="1199338"/>
                  </a:lnTo>
                  <a:lnTo>
                    <a:pt x="2817400" y="1243555"/>
                  </a:lnTo>
                  <a:lnTo>
                    <a:pt x="2832763" y="1290190"/>
                  </a:lnTo>
                  <a:lnTo>
                    <a:pt x="2842044" y="1338751"/>
                  </a:lnTo>
                  <a:lnTo>
                    <a:pt x="2844927" y="1388745"/>
                  </a:lnTo>
                </a:path>
                <a:path w="3157220" h="1838960">
                  <a:moveTo>
                    <a:pt x="3156839" y="651636"/>
                  </a:moveTo>
                  <a:lnTo>
                    <a:pt x="3137453" y="689179"/>
                  </a:lnTo>
                  <a:lnTo>
                    <a:pt x="3113770" y="724233"/>
                  </a:lnTo>
                  <a:lnTo>
                    <a:pt x="3086062" y="756453"/>
                  </a:lnTo>
                  <a:lnTo>
                    <a:pt x="3054604" y="785494"/>
                  </a:lnTo>
                </a:path>
                <a:path w="3157220" h="1838960">
                  <a:moveTo>
                    <a:pt x="2911475" y="154939"/>
                  </a:moveTo>
                  <a:lnTo>
                    <a:pt x="2914024" y="170626"/>
                  </a:lnTo>
                  <a:lnTo>
                    <a:pt x="2915777" y="186420"/>
                  </a:lnTo>
                  <a:lnTo>
                    <a:pt x="2916743" y="202285"/>
                  </a:lnTo>
                  <a:lnTo>
                    <a:pt x="2916936" y="218185"/>
                  </a:lnTo>
                </a:path>
                <a:path w="3157220" h="1838960">
                  <a:moveTo>
                    <a:pt x="2258568" y="81279"/>
                  </a:moveTo>
                  <a:lnTo>
                    <a:pt x="2269297" y="59767"/>
                  </a:lnTo>
                  <a:lnTo>
                    <a:pt x="2281634" y="39100"/>
                  </a:lnTo>
                  <a:lnTo>
                    <a:pt x="2295519" y="19361"/>
                  </a:lnTo>
                  <a:lnTo>
                    <a:pt x="2310892" y="634"/>
                  </a:lnTo>
                </a:path>
                <a:path w="3157220" h="1838960">
                  <a:moveTo>
                    <a:pt x="1768602" y="119633"/>
                  </a:moveTo>
                  <a:lnTo>
                    <a:pt x="1773267" y="101689"/>
                  </a:lnTo>
                  <a:lnTo>
                    <a:pt x="1779063" y="84089"/>
                  </a:lnTo>
                  <a:lnTo>
                    <a:pt x="1785979" y="66895"/>
                  </a:lnTo>
                  <a:lnTo>
                    <a:pt x="1794002" y="50164"/>
                  </a:lnTo>
                </a:path>
                <a:path w="3157220" h="1838960">
                  <a:moveTo>
                    <a:pt x="1193673" y="143255"/>
                  </a:moveTo>
                  <a:lnTo>
                    <a:pt x="1218162" y="158079"/>
                  </a:lnTo>
                  <a:lnTo>
                    <a:pt x="1241663" y="174307"/>
                  </a:lnTo>
                  <a:lnTo>
                    <a:pt x="1264092" y="191869"/>
                  </a:lnTo>
                  <a:lnTo>
                    <a:pt x="1285367" y="210692"/>
                  </a:lnTo>
                </a:path>
                <a:path w="3157220" h="1838960">
                  <a:moveTo>
                    <a:pt x="496316" y="673353"/>
                  </a:moveTo>
                  <a:lnTo>
                    <a:pt x="491243" y="655831"/>
                  </a:lnTo>
                  <a:lnTo>
                    <a:pt x="486886" y="638143"/>
                  </a:lnTo>
                  <a:lnTo>
                    <a:pt x="483242" y="620311"/>
                  </a:lnTo>
                  <a:lnTo>
                    <a:pt x="480314" y="602360"/>
                  </a:lnTo>
                </a:path>
              </a:pathLst>
            </a:custGeom>
            <a:ln w="6096">
              <a:solidFill>
                <a:srgbClr val="6FAC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8001000" y="3810000"/>
            <a:ext cx="3962400" cy="14228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1440" marR="5080" indent="-79375">
              <a:lnSpc>
                <a:spcPct val="100000"/>
              </a:lnSpc>
              <a:spcBef>
                <a:spcPts val="95"/>
              </a:spcBef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Включение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91440" marR="5080" indent="-79375">
              <a:lnSpc>
                <a:spcPct val="100000"/>
              </a:lnSpc>
              <a:spcBef>
                <a:spcPts val="95"/>
              </a:spcBef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учащихся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в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91440" marR="5080" indent="-79375">
              <a:lnSpc>
                <a:spcPct val="100000"/>
              </a:lnSpc>
              <a:spcBef>
                <a:spcPts val="95"/>
              </a:spcBef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контрольно-оценочную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91440" marR="5080" indent="-79375">
              <a:lnSpc>
                <a:spcPct val="100000"/>
              </a:lnSpc>
              <a:spcBef>
                <a:spcPts val="95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3400" y="0"/>
            <a:ext cx="1165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 оценивания планируемых результатов освоения программ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начальной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школы, предполагает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40108" y="480821"/>
            <a:ext cx="12509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223B78"/>
                </a:solidFill>
                <a:latin typeface="Arial"/>
                <a:cs typeface="Arial"/>
              </a:rPr>
              <a:t>7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887200" cy="685800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58723" y="1340307"/>
            <a:ext cx="2884170" cy="19825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3200" spc="-5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Критериальное</a:t>
            </a:r>
            <a:endParaRPr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65" marR="5080" algn="ctr">
              <a:lnSpc>
                <a:spcPct val="100000"/>
              </a:lnSpc>
              <a:spcBef>
                <a:spcPts val="5"/>
              </a:spcBef>
            </a:pPr>
            <a:r>
              <a:rPr sz="3200" spc="-5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оценивание</a:t>
            </a:r>
            <a:r>
              <a:rPr sz="3200" spc="-6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1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учителям</a:t>
            </a:r>
            <a:r>
              <a:rPr sz="3200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3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1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позволяет</a:t>
            </a:r>
            <a:r>
              <a:rPr sz="3200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400800" y="762000"/>
            <a:ext cx="556260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Разработать критерии, способствующие </a:t>
            </a:r>
            <a:r>
              <a:rPr sz="2400" spc="-5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получению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качественных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результатов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обучения.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77000" y="2133600"/>
            <a:ext cx="5715000" cy="39805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246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Иметь оперативную информацию для </a:t>
            </a:r>
            <a:r>
              <a:rPr sz="2400" spc="-53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анализа</a:t>
            </a:r>
            <a:r>
              <a:rPr sz="2400" spc="-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spc="-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планирования</a:t>
            </a:r>
            <a:r>
              <a:rPr sz="2400" spc="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своей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400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деятельности.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70"/>
              </a:spcBef>
            </a:pPr>
            <a:endParaRPr lang="ru-RU" sz="2400" spc="-30" dirty="0" smtClean="0">
              <a:solidFill>
                <a:srgbClr val="001F5F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sz="2400" spc="-30" dirty="0" err="1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Улучшить</a:t>
            </a:r>
            <a:r>
              <a:rPr sz="2400" spc="-25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 err="1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качество</a:t>
            </a:r>
            <a:r>
              <a:rPr sz="2400" spc="-25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преподавания.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100" dirty="0">
              <a:latin typeface="Times New Roman" pitchFamily="18" charset="0"/>
              <a:cs typeface="Times New Roman" pitchFamily="18" charset="0"/>
            </a:endParaRPr>
          </a:p>
          <a:p>
            <a:pPr marL="42545" marR="5080">
              <a:lnSpc>
                <a:spcPct val="100000"/>
              </a:lnSpc>
            </a:pPr>
            <a:r>
              <a:rPr sz="2400" spc="-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Выстраивать</a:t>
            </a:r>
            <a:r>
              <a:rPr sz="2400" spc="-1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индивидуальную</a:t>
            </a:r>
            <a:r>
              <a:rPr sz="2400" spc="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траекторию </a:t>
            </a:r>
            <a:r>
              <a:rPr sz="2400" spc="-52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sz="2400" spc="-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каждого</a:t>
            </a:r>
            <a:r>
              <a:rPr sz="2400" spc="-4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ученика </a:t>
            </a:r>
            <a:r>
              <a:rPr sz="240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spc="-1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учетом</a:t>
            </a:r>
            <a:r>
              <a:rPr sz="2400" spc="-1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42545">
              <a:lnSpc>
                <a:spcPct val="100000"/>
              </a:lnSpc>
            </a:pPr>
            <a:r>
              <a:rPr sz="2400" spc="-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индивидуальных </a:t>
            </a:r>
            <a:r>
              <a:rPr sz="2400" spc="-5" dirty="0" err="1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особенностей</a:t>
            </a:r>
            <a:r>
              <a:rPr sz="2400" spc="-5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52808" y="510412"/>
            <a:ext cx="99695" cy="199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sz="1400" b="1" dirty="0">
                <a:solidFill>
                  <a:srgbClr val="223B78"/>
                </a:solidFill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007608"/>
          </a:xfrm>
          <a:prstGeom prst="rect">
            <a:avLst/>
          </a:prstGeom>
        </p:spPr>
      </p:pic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0" y="0"/>
          <a:ext cx="12188190" cy="59223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4095"/>
                <a:gridCol w="6094095"/>
              </a:tblGrid>
              <a:tr h="734631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УЧАЩИМСЯ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РОДИТЕЛЯМ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4130" marB="0">
                    <a:lnL w="6350">
                      <a:solidFill>
                        <a:srgbClr val="C8DBC1"/>
                      </a:solidFill>
                      <a:prstDash val="solid"/>
                    </a:lnL>
                    <a:lnR w="3175">
                      <a:solidFill>
                        <a:srgbClr val="C8DBC1"/>
                      </a:solidFill>
                      <a:prstDash val="solid"/>
                    </a:lnR>
                    <a:lnT w="3175">
                      <a:solidFill>
                        <a:srgbClr val="C8DBC1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7734">
                <a:tc>
                  <a:txBody>
                    <a:bodyPr/>
                    <a:lstStyle/>
                    <a:p>
                      <a:pPr marL="291465" indent="-202565">
                        <a:lnSpc>
                          <a:spcPct val="100000"/>
                        </a:lnSpc>
                        <a:spcBef>
                          <a:spcPts val="300"/>
                        </a:spcBef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Использовать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многообразие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стилей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обучения,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типов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мыслительной</a:t>
                      </a:r>
                      <a:r>
                        <a:rPr sz="2200" spc="3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деятельности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способностей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выражения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своего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понимания.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532765">
                        <a:lnSpc>
                          <a:spcPct val="100000"/>
                        </a:lnSpc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Знать и понимать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критерии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оценивания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 </a:t>
                      </a:r>
                      <a:r>
                        <a:rPr sz="2200" spc="-4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прогнозирования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результата,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осознавать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критерии</a:t>
                      </a:r>
                      <a:r>
                        <a:rPr sz="2200" spc="-4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успеха.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748030">
                        <a:lnSpc>
                          <a:spcPct val="100000"/>
                        </a:lnSpc>
                        <a:spcBef>
                          <a:spcPts val="5"/>
                        </a:spcBef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Участвовать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рефлексии,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оценивая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себя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своих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сверстников.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292100" indent="-203200">
                        <a:lnSpc>
                          <a:spcPct val="100000"/>
                        </a:lnSpc>
                        <a:buChar char="•"/>
                        <a:tabLst>
                          <a:tab pos="29273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Осознавать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на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какой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стадии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он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находится.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599440" algn="just">
                        <a:lnSpc>
                          <a:spcPct val="100000"/>
                        </a:lnSpc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Использовать полученные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знания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того,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чтобы решать реальные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задачи,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высказывать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разные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точки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зрения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критически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мыслить.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6350">
                      <a:solidFill>
                        <a:srgbClr val="C8DBC1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C8DBC1"/>
                      </a:solidFill>
                      <a:prstDash val="soli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marL="291465" indent="-200025">
                        <a:lnSpc>
                          <a:spcPct val="100000"/>
                        </a:lnSpc>
                        <a:spcBef>
                          <a:spcPts val="300"/>
                        </a:spcBef>
                        <a:buSzPct val="81818"/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Оказывать</a:t>
                      </a:r>
                      <a:r>
                        <a:rPr sz="2200" spc="17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необходимую</a:t>
                      </a:r>
                      <a:r>
                        <a:rPr sz="2200" spc="16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поддержку</a:t>
                      </a:r>
                      <a:r>
                        <a:rPr sz="2200" spc="15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spc="1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помощь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ребёнку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обучении.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 marR="998219">
                        <a:lnSpc>
                          <a:spcPct val="100000"/>
                        </a:lnSpc>
                        <a:buChar char="•"/>
                        <a:tabLst>
                          <a:tab pos="29527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Заниматься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отслеживанием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результатов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ребенка.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293370" indent="-201930">
                        <a:lnSpc>
                          <a:spcPct val="100000"/>
                        </a:lnSpc>
                        <a:buChar char="•"/>
                        <a:tabLst>
                          <a:tab pos="294005" algn="l"/>
                        </a:tabLst>
                      </a:pP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Устанавливать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доверительные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отношения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преподавателями,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регулярно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общаться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ними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поводу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результатов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 marR="203835">
                        <a:lnSpc>
                          <a:spcPct val="100000"/>
                        </a:lnSpc>
                        <a:buChar char="•"/>
                        <a:tabLst>
                          <a:tab pos="29527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Участвовать в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различных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мероприятиях </a:t>
                      </a: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школы </a:t>
                      </a:r>
                      <a:r>
                        <a:rPr sz="2200" spc="-4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(обучающие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семинары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тренинги).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C8DBC1"/>
                      </a:solidFill>
                      <a:prstDash val="solid"/>
                    </a:lnR>
                    <a:lnB w="6350">
                      <a:solidFill>
                        <a:srgbClr val="C8DBC1"/>
                      </a:solidFill>
                      <a:prstDash val="solid"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600200" y="0"/>
            <a:ext cx="90609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принципы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безотметочного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04800" y="1206043"/>
            <a:ext cx="115824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Критериальность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содержательный контроль и оценка строятся 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выработанной совместно с учащимися основе; критерии должны быть однозначными и предельно чёткими;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риоритет самооценки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 учебном процессе наряду с использованием внешней оценки (оценка учителя,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взаимооценка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формируется способность учащихся самостоятельно оценивать результаты своей деятельности; с</a:t>
            </a:r>
            <a:r>
              <a:rPr kumimoji="0" lang="ru-RU" sz="22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амооценка ученика должна предшествовать оценке учителя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непрерывность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переход от традиционного понимания оценки как фиксатора конечного результата к оцениванию процесса движения к нему; при этом учащийся получает право на ошибку, которая, будучи исправленной, считается прогрессом в обучении;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естественность  процесса  контроля и оценки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контроль и оценка должны проводиться в естественных для учащихся  условиях, снижающих  стресс и напряжение.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52808" y="510412"/>
            <a:ext cx="99695" cy="199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50"/>
              </a:lnSpc>
            </a:pPr>
            <a:r>
              <a:rPr sz="1400" b="1" dirty="0">
                <a:solidFill>
                  <a:srgbClr val="223B78"/>
                </a:solidFill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007608"/>
          </a:xfrm>
          <a:prstGeom prst="rect">
            <a:avLst/>
          </a:prstGeom>
        </p:spPr>
      </p:pic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0" y="0"/>
          <a:ext cx="12188190" cy="59223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4095"/>
                <a:gridCol w="6094095"/>
              </a:tblGrid>
              <a:tr h="734631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УЧАЩИМСЯ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РОДИТЕЛЯМ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4130" marB="0">
                    <a:lnL w="6350">
                      <a:solidFill>
                        <a:srgbClr val="C8DBC1"/>
                      </a:solidFill>
                      <a:prstDash val="solid"/>
                    </a:lnL>
                    <a:lnR w="3175">
                      <a:solidFill>
                        <a:srgbClr val="C8DBC1"/>
                      </a:solidFill>
                      <a:prstDash val="solid"/>
                    </a:lnR>
                    <a:lnT w="3175">
                      <a:solidFill>
                        <a:srgbClr val="C8DBC1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7734">
                <a:tc>
                  <a:txBody>
                    <a:bodyPr/>
                    <a:lstStyle/>
                    <a:p>
                      <a:pPr marL="291465" indent="-202565">
                        <a:lnSpc>
                          <a:spcPct val="100000"/>
                        </a:lnSpc>
                        <a:spcBef>
                          <a:spcPts val="300"/>
                        </a:spcBef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Использовать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многообразие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стилей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обучения,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типов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мыслительной</a:t>
                      </a:r>
                      <a:r>
                        <a:rPr sz="2200" spc="3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деятельности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способностей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выражения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своего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понимания.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532765">
                        <a:lnSpc>
                          <a:spcPct val="100000"/>
                        </a:lnSpc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Знать и понимать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критерии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оценивания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 </a:t>
                      </a:r>
                      <a:r>
                        <a:rPr sz="2200" spc="-4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прогнозирования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результата,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осознавать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критерии</a:t>
                      </a:r>
                      <a:r>
                        <a:rPr sz="2200" spc="-4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успеха.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748030">
                        <a:lnSpc>
                          <a:spcPct val="100000"/>
                        </a:lnSpc>
                        <a:spcBef>
                          <a:spcPts val="5"/>
                        </a:spcBef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Участвовать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рефлексии,</a:t>
                      </a:r>
                      <a:r>
                        <a:rPr sz="2200" spc="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оценивая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себя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своих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сверстников.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292100" indent="-203200">
                        <a:lnSpc>
                          <a:spcPct val="100000"/>
                        </a:lnSpc>
                        <a:buChar char="•"/>
                        <a:tabLst>
                          <a:tab pos="29273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Осознавать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на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какой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стадии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он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находится.</a:t>
                      </a:r>
                      <a:endParaRPr sz="2200">
                        <a:latin typeface="Calibri"/>
                        <a:cs typeface="Calibri"/>
                      </a:endParaRPr>
                    </a:p>
                    <a:p>
                      <a:pPr marL="89535" marR="599440" algn="just">
                        <a:lnSpc>
                          <a:spcPct val="100000"/>
                        </a:lnSpc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Использовать полученные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знания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для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того,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чтобы решать реальные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задачи,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высказывать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разные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точки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зрения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критически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мыслить.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6350">
                      <a:solidFill>
                        <a:srgbClr val="C8DBC1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C8DBC1"/>
                      </a:solidFill>
                      <a:prstDash val="solid"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marL="291465" indent="-200025">
                        <a:lnSpc>
                          <a:spcPct val="100000"/>
                        </a:lnSpc>
                        <a:spcBef>
                          <a:spcPts val="300"/>
                        </a:spcBef>
                        <a:buSzPct val="81818"/>
                        <a:buChar char="•"/>
                        <a:tabLst>
                          <a:tab pos="292100" algn="l"/>
                        </a:tabLst>
                      </a:pP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Оказывать</a:t>
                      </a:r>
                      <a:r>
                        <a:rPr sz="2200" spc="17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необходимую</a:t>
                      </a:r>
                      <a:r>
                        <a:rPr sz="2200" spc="16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поддержку</a:t>
                      </a:r>
                      <a:r>
                        <a:rPr sz="2200" spc="15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spc="1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помощь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ребёнку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обучении.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 marR="998219">
                        <a:lnSpc>
                          <a:spcPct val="100000"/>
                        </a:lnSpc>
                        <a:buChar char="•"/>
                        <a:tabLst>
                          <a:tab pos="29527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Заниматься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отслеживанием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результатов </a:t>
                      </a:r>
                      <a:r>
                        <a:rPr sz="2200" spc="-484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ребенка.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293370" indent="-201930">
                        <a:lnSpc>
                          <a:spcPct val="100000"/>
                        </a:lnSpc>
                        <a:buChar char="•"/>
                        <a:tabLst>
                          <a:tab pos="294005" algn="l"/>
                        </a:tabLst>
                      </a:pP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Устанавливать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доверительные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отношения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с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преподавателями,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регулярно</a:t>
                      </a:r>
                      <a:r>
                        <a:rPr sz="22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общаться</a:t>
                      </a:r>
                      <a:r>
                        <a:rPr sz="2200" spc="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ними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поводу</a:t>
                      </a:r>
                      <a:r>
                        <a:rPr sz="22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2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результатов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обучения.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  <a:p>
                      <a:pPr marL="92075" marR="203835">
                        <a:lnSpc>
                          <a:spcPct val="100000"/>
                        </a:lnSpc>
                        <a:buChar char="•"/>
                        <a:tabLst>
                          <a:tab pos="295275" algn="l"/>
                        </a:tabLst>
                      </a:pP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Участвовать в </a:t>
                      </a:r>
                      <a:r>
                        <a:rPr sz="2200" spc="-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различных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мероприятиях </a:t>
                      </a:r>
                      <a:r>
                        <a:rPr sz="2200" spc="-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школы </a:t>
                      </a:r>
                      <a:r>
                        <a:rPr sz="2200" spc="-48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(обучающие</a:t>
                      </a:r>
                      <a:r>
                        <a:rPr sz="2200" spc="2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семинары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22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2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тренинги).</a:t>
                      </a:r>
                      <a:endParaRPr sz="2200" dirty="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C8DBC1"/>
                      </a:solidFill>
                      <a:prstDash val="solid"/>
                    </a:lnR>
                    <a:lnB w="6350">
                      <a:solidFill>
                        <a:srgbClr val="C8DBC1"/>
                      </a:solidFill>
                      <a:prstDash val="solid"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119634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Ретроспективная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самооценка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уже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выполненной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 С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неё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начинается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самооценки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smtClean="0"/>
              <a:t> </a:t>
            </a:r>
            <a:endParaRPr lang="ru-RU" sz="3200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81000" y="1567935"/>
            <a:ext cx="11049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шага формирования ретроспективной оценки: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оценивает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свою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1000" y="3657600"/>
            <a:ext cx="1112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Шаг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 2: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оценивает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свою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работу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сразу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ее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выполнения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учительской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проверки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6150" y="1143000"/>
            <a:ext cx="87058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object 6"/>
          <p:cNvGrpSpPr/>
          <p:nvPr/>
        </p:nvGrpSpPr>
        <p:grpSpPr>
          <a:xfrm>
            <a:off x="228600" y="304800"/>
            <a:ext cx="3886200" cy="6553200"/>
            <a:chOff x="490727" y="156971"/>
            <a:chExt cx="3576828" cy="6597394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0727" y="4059936"/>
              <a:ext cx="3576828" cy="269442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99616" y="156971"/>
              <a:ext cx="905256" cy="804672"/>
            </a:xfrm>
            <a:prstGeom prst="rect">
              <a:avLst/>
            </a:prstGeom>
          </p:spPr>
        </p:pic>
      </p:grp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505200" y="304800"/>
            <a:ext cx="51941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«Волшебные линеечки»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04800" y="1371600"/>
            <a:ext cx="4191000" cy="30283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Система оценки  позволяет проследить связи между оценкой процесса усвоения знаний на разных его этапах, поэтому предполагает: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53200" y="533400"/>
            <a:ext cx="5410200" cy="115223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Стартовый (входной) контроль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– проводится в начале учебного года (в 1 классах с целью определения уровня готовности к обучению;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2-4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классах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проводится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начале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сентября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53200" y="1828800"/>
            <a:ext cx="563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Текущий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тематический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 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течение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учебного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каждой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400800" y="3017966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Триместровая  отметка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выставляется как среднее арифметическое всех отметок за триместр.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77000" y="4191000"/>
            <a:ext cx="601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Промежуточная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аттестация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проводится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учебного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 в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контрольной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тестов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диктантов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грамматическими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заданиями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комплексной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477000" y="5548699"/>
            <a:ext cx="5410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Годовая отметка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оцениваются путём суммирования баллов за 3 триместра.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77000" y="6211669"/>
            <a:ext cx="541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Итоговая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отметка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формируется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основе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промежуточной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аттестации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годовой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отметки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6324600"/>
            <a:ext cx="45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 smtClean="0">
                <a:latin typeface="Arno Pro" pitchFamily="18" charset="0"/>
              </a:rPr>
              <a:t>6</a:t>
            </a:r>
            <a:endParaRPr lang="ru-RU" sz="4200" b="1" dirty="0">
              <a:latin typeface="Arno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1085</Words>
  <Application>Microsoft Office PowerPoint</Application>
  <PresentationFormat>Произвольный</PresentationFormat>
  <Paragraphs>169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 Задача современной школы</vt:lpstr>
      <vt:lpstr>НОВАЯ СИСТЕМА ОЦЕНИВАНИЯ</vt:lpstr>
      <vt:lpstr>       Использование разнообразных видов, методов, форм и объектов                оценивания</vt:lpstr>
      <vt:lpstr>Разработать критерии, способствующие  получению качественных результатов  обучения.</vt:lpstr>
      <vt:lpstr>Слайд 6</vt:lpstr>
      <vt:lpstr>Слайд 7</vt:lpstr>
      <vt:lpstr>Слайд 8</vt:lpstr>
      <vt:lpstr>Слайд 9</vt:lpstr>
      <vt:lpstr>         Критерии выставления отметок  по Математике  </vt:lpstr>
      <vt:lpstr>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Анашкина Екатерина Борисовна</dc:creator>
  <cp:lastModifiedBy>DNS</cp:lastModifiedBy>
  <cp:revision>11</cp:revision>
  <dcterms:created xsi:type="dcterms:W3CDTF">2023-10-29T15:18:55Z</dcterms:created>
  <dcterms:modified xsi:type="dcterms:W3CDTF">2023-11-02T16:40:04Z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2023-06-29T00:00:00Z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2023-10-29T00:00:00Z</vt:filetime>
  </property>
</Properties>
</file>