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60" r:id="rId4"/>
    <p:sldId id="261" r:id="rId5"/>
    <p:sldId id="262" r:id="rId6"/>
    <p:sldId id="263" r:id="rId7"/>
    <p:sldId id="265" r:id="rId8"/>
    <p:sldId id="264" r:id="rId9"/>
    <p:sldId id="266" r:id="rId10"/>
    <p:sldId id="268" r:id="rId11"/>
    <p:sldId id="269" r:id="rId12"/>
    <p:sldId id="270" r:id="rId13"/>
    <p:sldId id="271" r:id="rId14"/>
    <p:sldId id="267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44" autoAdjust="0"/>
    <p:restoredTop sz="94660"/>
  </p:normalViewPr>
  <p:slideViewPr>
    <p:cSldViewPr snapToGrid="0">
      <p:cViewPr varScale="1">
        <p:scale>
          <a:sx n="77" d="100"/>
          <a:sy n="77" d="100"/>
        </p:scale>
        <p:origin x="6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2C6CA-49B5-493A-B200-2DA2E922480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A02D9-B0CD-4950-B2AC-410A295E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655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2C6CA-49B5-493A-B200-2DA2E922480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A02D9-B0CD-4950-B2AC-410A295E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288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2C6CA-49B5-493A-B200-2DA2E922480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A02D9-B0CD-4950-B2AC-410A295E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052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2C6CA-49B5-493A-B200-2DA2E922480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A02D9-B0CD-4950-B2AC-410A295E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247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2C6CA-49B5-493A-B200-2DA2E922480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A02D9-B0CD-4950-B2AC-410A295E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521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2C6CA-49B5-493A-B200-2DA2E922480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A02D9-B0CD-4950-B2AC-410A295E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569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2C6CA-49B5-493A-B200-2DA2E922480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A02D9-B0CD-4950-B2AC-410A295E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68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2C6CA-49B5-493A-B200-2DA2E922480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A02D9-B0CD-4950-B2AC-410A295E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06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2C6CA-49B5-493A-B200-2DA2E922480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A02D9-B0CD-4950-B2AC-410A295E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32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2C6CA-49B5-493A-B200-2DA2E922480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A02D9-B0CD-4950-B2AC-410A295E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109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2C6CA-49B5-493A-B200-2DA2E922480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A02D9-B0CD-4950-B2AC-410A295E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535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2C6CA-49B5-493A-B200-2DA2E9224803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A02D9-B0CD-4950-B2AC-410A295E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99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video/preview/1088165833326002445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54935" y="2293458"/>
            <a:ext cx="552747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Segoe Print" panose="02000600000000000000" pitchFamily="2" charset="0"/>
                <a:ea typeface="Calibri" panose="020F0502020204030204" pitchFamily="34" charset="0"/>
              </a:rPr>
              <a:t>Наука как источник знания </a:t>
            </a:r>
          </a:p>
          <a:p>
            <a:r>
              <a:rPr lang="ru-RU" sz="2800" b="1" dirty="0">
                <a:solidFill>
                  <a:srgbClr val="FFC000"/>
                </a:solidFill>
                <a:latin typeface="Segoe Print" panose="02000600000000000000" pitchFamily="2" charset="0"/>
                <a:ea typeface="Calibri" panose="020F0502020204030204" pitchFamily="34" charset="0"/>
              </a:rPr>
              <a:t>о человеке и человеческом</a:t>
            </a:r>
            <a:endParaRPr lang="ru-RU" sz="2800" b="1" dirty="0">
              <a:solidFill>
                <a:srgbClr val="FFC000"/>
              </a:solidFill>
              <a:latin typeface="Segoe Print" panose="020006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1AC167-CF39-3AAE-FA01-3DB3F4B28B12}"/>
              </a:ext>
            </a:extLst>
          </p:cNvPr>
          <p:cNvSpPr txBox="1"/>
          <p:nvPr/>
        </p:nvSpPr>
        <p:spPr>
          <a:xfrm>
            <a:off x="4822521" y="4894692"/>
            <a:ext cx="523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ОДНКНР МБОУ «Новичихинская СОШ» </a:t>
            </a:r>
            <a:r>
              <a:rPr lang="ru-RU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Преснова</a:t>
            </a:r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Владимировна</a:t>
            </a:r>
          </a:p>
        </p:txBody>
      </p:sp>
    </p:spTree>
    <p:extLst>
      <p:ext uri="{BB962C8B-B14F-4D97-AF65-F5344CB8AC3E}">
        <p14:creationId xmlns:p14="http://schemas.microsoft.com/office/powerpoint/2010/main" val="6106257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66764"/>
            <a:ext cx="12193057" cy="67244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6442" y="2362060"/>
            <a:ext cx="1112520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75"/>
              </a:spcAft>
            </a:pPr>
            <a:r>
              <a:rPr lang="ru-RU" sz="2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основе научного знания появляются новые изобретения, направления промышленности. Например, благодаря знаниям о космосе, появилась космическая промышленность, спутниковая связь, новые сплавы, химические соединения и т.п. Результат научного поиска зачастую приводит к изобретениям, которые облегчают жизнь человека, делают ее насыщеннее, а в некоторых случаях, и вовсе, полноценной. Например, изобретение современных протезов конечностей стало результатом длительного научного поиска в различных сферах научного знания: медицины, химии, программирования и др. Но результат этого научного поиска – поистине, прекрасен: человек, который не мог ходить – ходит, человек, который не мог самостоятельно держать столовый прибор - может приготовить себе пищу.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007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3057" cy="67244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66106" y="2594537"/>
            <a:ext cx="839832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75"/>
              </a:spcAft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2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остижения в области энергетики позволили сегодня поставить на службу человеку солнечную энергию, энергию ветра, приливов. Достижения в области химии позволяют увеличить выносливость человеческого организма. Достижения в области техники позволяют улучшить качество жизни людей. Достижения в науке позволили увеличить продолжительность жизни, снизить смертность от различных заболеваний.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009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3057" cy="67244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39536" y="2667593"/>
            <a:ext cx="9655628" cy="3567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75"/>
              </a:spcAft>
            </a:pPr>
            <a:r>
              <a:rPr lang="ru-RU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Занятия наукой требуют огромного напряжения, самоконтроля и требовательности к себе. Все те результаты, полученные в области фундаментальных наук, все сегодняшние достижения являются плодом творчества, усилий многих поколений ученых всего мира. Только по-настоящему увлеченный человек может отдать самого себя науке. Только человек, который любит людей, может пожертвовать собой ради науки. Наука помогает преодолевать природу и себя.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675"/>
              </a:spcAft>
            </a:pPr>
            <a:r>
              <a:rPr lang="ru-RU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Возможности человека постоянно расширяются. Современная наука требует в высшей степени ответственного отношения к себе и сознательной дисциплины ото всех тех, кто ее проектирует, разрабатывает и использует. Наука способна на истинное волшебство, невероятно чудесное превращение мира. Наука – это самое прекрасное и нужное в жизни человека.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3459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3057" cy="6724471"/>
          </a:xfrm>
          <a:prstGeom prst="rect">
            <a:avLst/>
          </a:prstGeom>
        </p:spPr>
      </p:pic>
      <p:pic>
        <p:nvPicPr>
          <p:cNvPr id="4" name="Рисунок 3" descr="https://ponymashka.ru/images/NAykaPIC2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737" y="1094013"/>
            <a:ext cx="3775692" cy="18043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ponymashka.ru/images/NAykaPIC2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74424" y="2155371"/>
            <a:ext cx="3291839" cy="13785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ponymashka.ru/images/NAykaPIC2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4091" y="3836035"/>
            <a:ext cx="4498538" cy="22055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s://ponymashka.ru/images/NAykaPIC2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61973" y="3836035"/>
            <a:ext cx="5300633" cy="22218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84584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3057" cy="67244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99978" y="3244334"/>
            <a:ext cx="7028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https://yandex.ru/video/preview/1088165833326002445</a:t>
            </a:r>
            <a:r>
              <a:rPr lang="ru-RU" dirty="0"/>
              <a:t> видео о науке </a:t>
            </a:r>
          </a:p>
        </p:txBody>
      </p:sp>
    </p:spTree>
    <p:extLst>
      <p:ext uri="{BB962C8B-B14F-4D97-AF65-F5344CB8AC3E}">
        <p14:creationId xmlns:p14="http://schemas.microsoft.com/office/powerpoint/2010/main" val="932156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42271" y="341644"/>
            <a:ext cx="25226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ПОВТОРИМ</a:t>
            </a:r>
            <a:r>
              <a:rPr lang="ru-RU" dirty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5040" y="938292"/>
            <a:ext cx="107282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Сформулируйте «золотое правило» нравственности </a:t>
            </a:r>
          </a:p>
          <a:p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Термин «нравственность» происходит от слова…</a:t>
            </a:r>
            <a:endParaRPr lang="ru-RU" b="1" dirty="0">
              <a:solidFill>
                <a:srgbClr val="00B0F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639272"/>
              </p:ext>
            </p:extLst>
          </p:nvPr>
        </p:nvGraphicFramePr>
        <p:xfrm>
          <a:off x="520838" y="2566908"/>
          <a:ext cx="11150324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75162">
                  <a:extLst>
                    <a:ext uri="{9D8B030D-6E8A-4147-A177-3AD203B41FA5}">
                      <a16:colId xmlns:a16="http://schemas.microsoft.com/office/drawing/2014/main" val="2289703108"/>
                    </a:ext>
                  </a:extLst>
                </a:gridCol>
                <a:gridCol w="5575162">
                  <a:extLst>
                    <a:ext uri="{9D8B030D-6E8A-4147-A177-3AD203B41FA5}">
                      <a16:colId xmlns:a16="http://schemas.microsoft.com/office/drawing/2014/main" val="1852659761"/>
                    </a:ext>
                  </a:extLst>
                </a:gridCol>
              </a:tblGrid>
              <a:tr h="636861">
                <a:tc>
                  <a:txBody>
                    <a:bodyPr/>
                    <a:lstStyle/>
                    <a:p>
                      <a:r>
                        <a:rPr kumimoji="0" lang="ru-RU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Не делай ближнему того, что неприятно тебе</a:t>
                      </a:r>
                      <a:endParaRPr lang="ru-RU" sz="2800" dirty="0"/>
                    </a:p>
                  </a:txBody>
                  <a:tcPr>
                    <a:pattFill prst="pct5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pattFill prst="pct5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2546962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Человеческая жизнь является наивысшей ценностью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pattFill prst="pct5">
                      <a:fgClr>
                        <a:schemeClr val="accent1">
                          <a:tint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           А. Ислам</a:t>
                      </a:r>
                    </a:p>
                  </a:txBody>
                  <a:tcPr>
                    <a:pattFill prst="pct5">
                      <a:fgClr>
                        <a:schemeClr val="accent1">
                          <a:tint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872964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Не причинять вред любому живому существу.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pattFill prst="pct5">
                      <a:fgClr>
                        <a:schemeClr val="accent1">
                          <a:tint val="2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/>
                        <a:t>               Б.</a:t>
                      </a:r>
                      <a:r>
                        <a:rPr lang="ru-RU" sz="2800" baseline="0" dirty="0"/>
                        <a:t> Христианство</a:t>
                      </a:r>
                      <a:r>
                        <a:rPr lang="ru-RU" sz="2800" dirty="0"/>
                        <a:t> </a:t>
                      </a:r>
                    </a:p>
                    <a:p>
                      <a:endParaRPr lang="ru-RU" sz="2800" dirty="0"/>
                    </a:p>
                  </a:txBody>
                  <a:tcPr>
                    <a:pattFill prst="pct5">
                      <a:fgClr>
                        <a:schemeClr val="accent1">
                          <a:tint val="2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886555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pattFill prst="pct5">
                      <a:fgClr>
                        <a:schemeClr val="accent1">
                          <a:tint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               В. Буддизм </a:t>
                      </a:r>
                    </a:p>
                  </a:txBody>
                  <a:tcPr>
                    <a:pattFill prst="pct5">
                      <a:fgClr>
                        <a:schemeClr val="accent1">
                          <a:tint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375736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2532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80" y="0"/>
            <a:ext cx="12192000" cy="672313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40485" y="2316260"/>
            <a:ext cx="8903656" cy="2582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5400" indent="215900">
              <a:lnSpc>
                <a:spcPts val="1100"/>
              </a:lnSpc>
              <a:spcAft>
                <a:spcPts val="605"/>
              </a:spcAft>
            </a:pPr>
            <a:r>
              <a:rPr lang="ru-RU" sz="20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Слышали ли вы слово «наука»? Постарайтесь объяснить, что оно обозначает.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269921" y="3192236"/>
            <a:ext cx="129812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НАУКА</a:t>
            </a:r>
          </a:p>
        </p:txBody>
      </p:sp>
      <p:cxnSp>
        <p:nvCxnSpPr>
          <p:cNvPr id="12" name="Прямая со стрелкой 11"/>
          <p:cNvCxnSpPr>
            <a:stCxn id="7" idx="4"/>
          </p:cNvCxnSpPr>
          <p:nvPr/>
        </p:nvCxnSpPr>
        <p:spPr>
          <a:xfrm>
            <a:off x="4918982" y="4106636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7" idx="3"/>
          </p:cNvCxnSpPr>
          <p:nvPr/>
        </p:nvCxnSpPr>
        <p:spPr>
          <a:xfrm flipH="1">
            <a:off x="3633107" y="3972725"/>
            <a:ext cx="826920" cy="9180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547507" y="3463596"/>
            <a:ext cx="2634017" cy="728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2073729" y="3649436"/>
            <a:ext cx="21961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4942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66764"/>
            <a:ext cx="12193057" cy="67244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9037" y="3075057"/>
            <a:ext cx="10572750" cy="1528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ts val="1575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Современный человек постоянно пользуется достижениями </a:t>
            </a:r>
          </a:p>
          <a:p>
            <a:pPr lvl="0" fontAlgn="base">
              <a:lnSpc>
                <a:spcPts val="1575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ts val="1575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науки. Телевизор и компьютер, самолет и мобильный телефон, </a:t>
            </a:r>
          </a:p>
          <a:p>
            <a:pPr lvl="0" fontAlgn="base">
              <a:lnSpc>
                <a:spcPts val="1575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ts val="1575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успехи в медицине — это и многое другое основано на</a:t>
            </a:r>
          </a:p>
          <a:p>
            <a:pPr lvl="0" fontAlgn="base">
              <a:lnSpc>
                <a:spcPts val="1575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ts val="1575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научных поисках.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509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57" y="0"/>
            <a:ext cx="12193057" cy="67244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32707" y="2599296"/>
            <a:ext cx="11103428" cy="3436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Наука – это система знаний о природе, обществе и человеке.</a:t>
            </a:r>
          </a:p>
          <a:p>
            <a:pPr>
              <a:spcAft>
                <a:spcPts val="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Благодаря науке, человек способен лучше понимать мир, в котором живет. Может объяснить сложные, порой загадочные явления, происходящие в окружающем нас мире. Наука делает нашу жизнь комфортнее, интереснее и проще. Наука на месте не стоит. Она все время движется вперед.</a:t>
            </a:r>
          </a:p>
          <a:p>
            <a:pPr marL="142875" marR="333375">
              <a:spcBef>
                <a:spcPts val="1125"/>
              </a:spcBef>
              <a:spcAft>
                <a:spcPts val="500"/>
              </a:spcAft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лово «наука» буквально означает знание, где под знанием имеется в виду удостоверенные сведения о материальных и духовных явлениях, верное их отражение в сознании человека.</a:t>
            </a:r>
          </a:p>
          <a:p>
            <a:pPr>
              <a:spcAft>
                <a:spcPts val="0"/>
              </a:spcAft>
            </a:pP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828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3057" cy="67244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2888" y="2615547"/>
            <a:ext cx="1142727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2875" marR="333375">
              <a:spcBef>
                <a:spcPts val="1125"/>
              </a:spcBef>
              <a:spcAft>
                <a:spcPts val="500"/>
              </a:spcAft>
            </a:pPr>
            <a:r>
              <a:rPr lang="ru-RU" sz="3600" dirty="0">
                <a:solidFill>
                  <a:srgbClr val="42424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Разум движется от незнания к знанию, от поверхностного знания ко все более глубокому и всестороннему, а поэтому знания могут быть различными: житейскими (обыденными), донаучными и научными и эмпирическими.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465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58" y="0"/>
            <a:ext cx="12193057" cy="67244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4172" y="1056595"/>
            <a:ext cx="732880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>
                <a:solidFill>
                  <a:srgbClr val="00B050"/>
                </a:solidFill>
                <a:effectLst/>
                <a:latin typeface="YS Text"/>
              </a:rPr>
              <a:t>Обыденное, или житейское, знание </a:t>
            </a:r>
            <a:r>
              <a:rPr lang="ru-RU" sz="2000" b="1" i="0" dirty="0">
                <a:solidFill>
                  <a:srgbClr val="00B050"/>
                </a:solidFill>
                <a:effectLst/>
                <a:latin typeface="YS Text"/>
              </a:rPr>
              <a:t>основано на повседневном опыте, хорошо согласовано со здравым смыслом и во многом с ним совпадает</a:t>
            </a:r>
            <a:r>
              <a:rPr lang="ru-RU" sz="2000" b="0" i="0" dirty="0">
                <a:solidFill>
                  <a:srgbClr val="00B050"/>
                </a:solidFill>
                <a:effectLst/>
                <a:latin typeface="YS Text"/>
              </a:rPr>
              <a:t>. Он включает в себя чувственный опыт, практические навыки, интуицию, логические компоненты. 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0914" y="2687811"/>
            <a:ext cx="92474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>
                <a:solidFill>
                  <a:srgbClr val="7030A0"/>
                </a:solidFill>
                <a:effectLst/>
                <a:latin typeface="YS Text"/>
              </a:rPr>
              <a:t>ЭМПИРИЧЕСКИЙ.</a:t>
            </a:r>
          </a:p>
          <a:p>
            <a:r>
              <a:rPr lang="ru-RU" sz="2400" b="0" i="0" dirty="0">
                <a:solidFill>
                  <a:srgbClr val="7030A0"/>
                </a:solidFill>
                <a:effectLst/>
                <a:latin typeface="YS Text"/>
              </a:rPr>
              <a:t>(от греч. </a:t>
            </a:r>
            <a:r>
              <a:rPr lang="ru-RU" sz="2400" b="0" i="0" dirty="0" err="1">
                <a:solidFill>
                  <a:srgbClr val="7030A0"/>
                </a:solidFill>
                <a:effectLst/>
                <a:latin typeface="YS Text"/>
              </a:rPr>
              <a:t>empeirikos</a:t>
            </a:r>
            <a:r>
              <a:rPr lang="ru-RU" sz="2400" b="0" i="0" dirty="0">
                <a:solidFill>
                  <a:srgbClr val="7030A0"/>
                </a:solidFill>
                <a:effectLst/>
                <a:latin typeface="YS Text"/>
              </a:rPr>
              <a:t> — полученный из опыта) — </a:t>
            </a:r>
            <a:r>
              <a:rPr lang="ru-RU" sz="2400" b="1" i="0" dirty="0">
                <a:solidFill>
                  <a:srgbClr val="7030A0"/>
                </a:solidFill>
                <a:effectLst/>
                <a:latin typeface="YS Text"/>
              </a:rPr>
              <a:t>основанный на опыте, опирающийся на реальные факты</a:t>
            </a:r>
            <a:r>
              <a:rPr lang="ru-RU" sz="2400" b="0" i="0" dirty="0">
                <a:solidFill>
                  <a:srgbClr val="7030A0"/>
                </a:solidFill>
                <a:effectLst/>
                <a:latin typeface="YS Text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5557" y="4080318"/>
            <a:ext cx="1120956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Merriweather"/>
              </a:rPr>
              <a:t>Донаучное знание определяется как «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  <a:latin typeface="Merriweather"/>
              </a:rPr>
              <a:t>палеомышление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Merriweather"/>
              </a:rPr>
              <a:t>», или «этно-наука» (народное знание). Оно достаточно сложно и богато по содер­жанию и включает в себя такие, например, достижения, как сложные системы счета, солнечный и лунный календари, попытки их совмеще­ния, а также комплексы медицинских, географических, астрономиче­ских, технических и других знаний, передаваемых устной традицией, ритуалами и практическими действиями. В отличие от обыденного знания донаучное знание является достоянием избранных лиц (жре­цов, философов, врачевателей).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949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57" y="317"/>
            <a:ext cx="12193057" cy="672447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036" y="920424"/>
            <a:ext cx="77615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2875" marR="333375">
              <a:spcBef>
                <a:spcPts val="1125"/>
              </a:spcBef>
              <a:spcAft>
                <a:spcPts val="500"/>
              </a:spcAft>
            </a:pPr>
            <a:r>
              <a:rPr lang="ru-RU" sz="2400" dirty="0">
                <a:solidFill>
                  <a:srgbClr val="4242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>
                <a:solidFill>
                  <a:srgbClr val="42424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ажно понимать, что элементарные знания свойственны также животным, которые располагают верной информацией о некоторых свойствах вещей и их простейших отношениях, что является необходимым условием их верной ориентировки в окружающем мире.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036" y="3334878"/>
            <a:ext cx="1151164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2875" marR="333375">
              <a:spcBef>
                <a:spcPts val="1125"/>
              </a:spcBef>
              <a:spcAft>
                <a:spcPts val="500"/>
              </a:spcAft>
            </a:pPr>
            <a:r>
              <a:rPr lang="ru-RU" sz="2400" dirty="0">
                <a:solidFill>
                  <a:srgbClr val="42424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Первобытные люди обладали немалыми знаниями в форме передаваемых от поколения к поколению полезных сведений, обычаев, эмпирического опыта, производственных навыков. Они многое умели делать и их умения основывались на знаниях. Это свидетельство того, что и житейские, и донаучные, и научные знания основаны на практике. Например, тысячелетиями моряки превосходно знали, как надо пользоваться рычагами, а купцы – весами. По существу эти знания были известны задолго до того, как Архимед открыл закон рычага. Но именно этот закон дал возможность создать новые механические изобретения, которые не пришли бы в голову никакому практику.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006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57" y="0"/>
            <a:ext cx="12193057" cy="672447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9614" y="1039881"/>
            <a:ext cx="701312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2875" marR="333375">
              <a:spcBef>
                <a:spcPts val="1125"/>
              </a:spcBef>
              <a:spcAft>
                <a:spcPts val="500"/>
              </a:spcAft>
            </a:pPr>
            <a:r>
              <a:rPr lang="ru-RU" sz="2000" dirty="0">
                <a:solidFill>
                  <a:srgbClr val="42424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всего сказанного можно сделать вывод о том, что </a:t>
            </a:r>
            <a:r>
              <a:rPr lang="ru-RU" sz="2000" b="1" i="1" dirty="0">
                <a:solidFill>
                  <a:srgbClr val="42424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наука </a:t>
            </a:r>
            <a:r>
              <a:rPr lang="ru-RU" sz="2000" dirty="0">
                <a:solidFill>
                  <a:srgbClr val="42424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важнейший элемент духовной культуры, высшая форма человеческих знаний; система развивающихся знаний, которая достигается посредством соответствующих методов познания, выражающихся в точных понятиях, истинность которых проверяется и доказывается общественной практикой.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614" y="3561575"/>
            <a:ext cx="11136085" cy="2887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2875" marR="333375">
              <a:lnSpc>
                <a:spcPts val="1440"/>
              </a:lnSpc>
              <a:spcBef>
                <a:spcPts val="1125"/>
              </a:spcBef>
              <a:spcAft>
                <a:spcPts val="500"/>
              </a:spcAft>
            </a:pPr>
            <a:r>
              <a:rPr lang="ru-RU" sz="2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Научные дисципл</a:t>
            </a:r>
            <a:r>
              <a:rPr lang="ru-RU" sz="2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ины</a:t>
            </a:r>
            <a:r>
              <a:rPr lang="ru-RU" sz="2000" dirty="0">
                <a:solidFill>
                  <a:srgbClr val="42424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образующие в своей совокупности систему науки в целом, условно </a:t>
            </a:r>
            <a:r>
              <a:rPr lang="ru-RU" sz="2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можно разделить на три большие группы:</a:t>
            </a:r>
          </a:p>
          <a:p>
            <a:pPr marL="142875" marR="333375">
              <a:lnSpc>
                <a:spcPts val="1440"/>
              </a:lnSpc>
              <a:spcBef>
                <a:spcPts val="1125"/>
              </a:spcBef>
              <a:spcAft>
                <a:spcPts val="500"/>
              </a:spcAft>
            </a:pPr>
            <a:r>
              <a:rPr lang="ru-RU" sz="2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Естественные Науки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науки о неживой природе (механика, физика, химия); органическом мире (ботаника, биология, зоология, антропология, психология);</a:t>
            </a:r>
          </a:p>
          <a:p>
            <a:pPr marL="142875" marR="333375">
              <a:lnSpc>
                <a:spcPts val="1440"/>
              </a:lnSpc>
              <a:spcBef>
                <a:spcPts val="1125"/>
              </a:spcBef>
              <a:spcAft>
                <a:spcPts val="500"/>
              </a:spcAft>
            </a:pPr>
            <a:r>
              <a:rPr lang="ru-RU" sz="2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Социально-Гуманитарные Науки</a:t>
            </a:r>
            <a:r>
              <a:rPr lang="ru-RU" sz="20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науки о развитии человеческого общества во взаимозависимости всех его сторон и элементов, в том числе и социальных наук, отражающих взаимосвязь отдельных сторон внутренней структуры общества – экономического базиса и надстройки;</a:t>
            </a:r>
          </a:p>
          <a:p>
            <a:pPr marL="142875" marR="333375">
              <a:lnSpc>
                <a:spcPts val="1440"/>
              </a:lnSpc>
              <a:spcBef>
                <a:spcPts val="1125"/>
              </a:spcBef>
              <a:spcAft>
                <a:spcPts val="500"/>
              </a:spcAft>
            </a:pPr>
            <a:r>
              <a:rPr lang="ru-RU" sz="2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Технические Науки</a:t>
            </a:r>
            <a:r>
              <a:rPr lang="ru-RU" sz="20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науки, связанные с конкретной экономикой и основными отраслями хозяйства (промышленность, транспорт, связь, сельское хозяйство, здравоохранение).</a:t>
            </a:r>
          </a:p>
          <a:p>
            <a:pPr marL="142875" marR="333375">
              <a:lnSpc>
                <a:spcPts val="1440"/>
              </a:lnSpc>
              <a:spcBef>
                <a:spcPts val="1125"/>
              </a:spcBef>
              <a:spcAft>
                <a:spcPts val="500"/>
              </a:spcAft>
            </a:pP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4838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993</Words>
  <Application>Microsoft Office PowerPoint</Application>
  <PresentationFormat>Широкоэкранный</PresentationFormat>
  <Paragraphs>42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Merriweather</vt:lpstr>
      <vt:lpstr>Segoe Print</vt:lpstr>
      <vt:lpstr>Times New Roman</vt:lpstr>
      <vt:lpstr>YS Text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Преснова</dc:creator>
  <cp:lastModifiedBy>Александр Трухин</cp:lastModifiedBy>
  <cp:revision>13</cp:revision>
  <dcterms:created xsi:type="dcterms:W3CDTF">2022-11-29T11:35:31Z</dcterms:created>
  <dcterms:modified xsi:type="dcterms:W3CDTF">2023-12-13T09:53:04Z</dcterms:modified>
</cp:coreProperties>
</file>