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445" r:id="rId3"/>
    <p:sldId id="448" r:id="rId4"/>
    <p:sldId id="466" r:id="rId5"/>
    <p:sldId id="446" r:id="rId6"/>
    <p:sldId id="454" r:id="rId7"/>
    <p:sldId id="458" r:id="rId8"/>
    <p:sldId id="457" r:id="rId9"/>
    <p:sldId id="456" r:id="rId10"/>
    <p:sldId id="459" r:id="rId11"/>
    <p:sldId id="460" r:id="rId12"/>
    <p:sldId id="461" r:id="rId13"/>
    <p:sldId id="463" r:id="rId14"/>
    <p:sldId id="465" r:id="rId15"/>
    <p:sldId id="464" r:id="rId16"/>
  </p:sldIdLst>
  <p:sldSz cx="12192000" cy="6858000"/>
  <p:notesSz cx="6858000" cy="12192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2BD"/>
    <a:srgbClr val="FAB8CC"/>
    <a:srgbClr val="EEE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364" autoAdjust="0"/>
  </p:normalViewPr>
  <p:slideViewPr>
    <p:cSldViewPr>
      <p:cViewPr varScale="1">
        <p:scale>
          <a:sx n="69" d="100"/>
          <a:sy n="69" d="100"/>
        </p:scale>
        <p:origin x="78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91A96A8-79FB-4896-85ED-4AF5E227F0DA}" type="datetimeFigureOut">
              <a:rPr lang="ru-RU"/>
              <a:t>13.12.2023</a:t>
            </a:fld>
            <a:endParaRPr lang="ru-RU"/>
          </a:p>
        </p:txBody>
      </p:sp>
      <p:sp>
        <p:nvSpPr>
          <p:cNvPr id="6" name="Образ слайда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C49B2B-B82D-4662-8775-1228990672B3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cs typeface="Calibri" panose="020F0502020204030204"/>
              </a:rPr>
              <a:t>Здравствуйте, коллеги!</a:t>
            </a:r>
            <a:r>
              <a:rPr lang="ru-RU" dirty="0">
                <a:cs typeface="Calibri" panose="020F0502020204030204"/>
              </a:rPr>
              <a:t>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49B2B-B82D-4662-8775-1228990672B3}" type="slidenum">
              <a:rPr lang="ru-RU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4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2271000" y="6356350"/>
            <a:ext cx="7650000" cy="365126"/>
          </a:xfrm>
        </p:spPr>
        <p:txBody>
          <a:bodyPr/>
          <a:lstStyle/>
          <a:p>
            <a:pPr>
              <a:defRPr/>
            </a:pPr>
            <a:r>
              <a:rPr lang="ru-RU"/>
              <a:t>Шаблоны презентаций с сайта </a:t>
            </a:r>
            <a:r>
              <a:rPr lang="en-US" u="sng">
                <a:hlinkClick r:id="rId2" tooltip="https://presentation-creation.ru/"/>
              </a:rPr>
              <a:t>presentation-creation.ru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ользовательский маке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Титульный слайд">
    <p:bg>
      <p:bgPr>
        <a:blipFill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6000" y="684000"/>
            <a:ext cx="7065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bg>
      <p:bgPr>
        <a:blipFill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Заголовок и объект">
    <p:bg>
      <p:bgPr>
        <a:blipFill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89DCA0-1BB0-4A78-B9FD-CBA4791AF177}" type="datetimeFigureOut">
              <a:rPr lang="ru-RU"/>
              <a:t>13.12.2023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941388-63F8-4FEC-99A6-4E4A5CF5E88B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 panose="020B0604020202020204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/>
          <p:nvPr/>
        </p:nvSpPr>
        <p:spPr bwMode="auto">
          <a:xfrm>
            <a:off x="0" y="-27384"/>
            <a:ext cx="11640616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endParaRPr lang="en-US" sz="32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algn="ctr">
              <a:defRPr/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готовность </a:t>
            </a:r>
            <a:endParaRPr lang="en-US" sz="4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к школе</a:t>
            </a:r>
          </a:p>
          <a:p>
            <a:pPr algn="ctr">
              <a:defRPr/>
            </a:pP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96688" y="3356992"/>
            <a:ext cx="5256584" cy="1569660"/>
          </a:xfrm>
          <a:prstGeom prst="rect">
            <a:avLst/>
          </a:prstGeom>
          <a:ln>
            <a:noFill/>
            <a:prstDash val="solid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рекомендации</a:t>
            </a:r>
            <a:endParaRPr lang="en-US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учителя-дефектолога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7368" y="3140968"/>
            <a:ext cx="4176464" cy="0"/>
          </a:xfrm>
          <a:prstGeom prst="line">
            <a:avLst/>
          </a:prstGeom>
          <a:ln w="38100">
            <a:solidFill>
              <a:srgbClr val="F8A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551384" y="5157192"/>
            <a:ext cx="4032448" cy="0"/>
          </a:xfrm>
          <a:prstGeom prst="line">
            <a:avLst/>
          </a:prstGeom>
          <a:ln w="38100">
            <a:solidFill>
              <a:srgbClr val="F8A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3920" y="189230"/>
            <a:ext cx="9822815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Память: </a:t>
            </a:r>
            <a:r>
              <a:rPr lang="ru-RU" sz="6600" b="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трудности</a:t>
            </a:r>
            <a:endParaRPr lang="ru-RU" sz="6600" b="0" dirty="0"/>
          </a:p>
        </p:txBody>
      </p:sp>
      <p:sp>
        <p:nvSpPr>
          <p:cNvPr id="3" name="Прямоугольник: скругленные противолежащие углы 18"/>
          <p:cNvSpPr/>
          <p:nvPr/>
        </p:nvSpPr>
        <p:spPr>
          <a:xfrm>
            <a:off x="373506" y="2066143"/>
            <a:ext cx="3322817" cy="1673899"/>
          </a:xfrm>
          <a:prstGeom prst="round2DiagRect">
            <a:avLst/>
          </a:prstGeom>
          <a:solidFill>
            <a:schemeClr val="bg1"/>
          </a:solidFill>
          <a:ln w="38100"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: скругленные противолежащие углы 17"/>
          <p:cNvSpPr/>
          <p:nvPr/>
        </p:nvSpPr>
        <p:spPr>
          <a:xfrm>
            <a:off x="4150979" y="2066143"/>
            <a:ext cx="3285342" cy="1673898"/>
          </a:xfrm>
          <a:prstGeom prst="round2DiagRect">
            <a:avLst/>
          </a:prstGeom>
          <a:solidFill>
            <a:schemeClr val="bg1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8126" y="2219827"/>
            <a:ext cx="319558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Лучше запоминают        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конкретные предметы</a:t>
            </a: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, лица, факты, цвета, события</a:t>
            </a:r>
            <a:endParaRPr lang="ru-RU" sz="24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4103" y="2219827"/>
            <a:ext cx="3552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Неумение правильно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 организовать процесс запоминания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" name="Стрелка: вправо 5"/>
          <p:cNvSpPr/>
          <p:nvPr/>
        </p:nvSpPr>
        <p:spPr>
          <a:xfrm>
            <a:off x="7586159" y="2599568"/>
            <a:ext cx="974360" cy="685415"/>
          </a:xfrm>
          <a:prstGeom prst="rightArrow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60519" y="2066143"/>
            <a:ext cx="3631481" cy="2310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Неумение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разбить материал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 для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запоминания на 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разделыили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 подгруппы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, выделять опорные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пункты для усвоения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Calibri" panose="020F0502020204030204"/>
            </a:endParaRPr>
          </a:p>
        </p:txBody>
      </p:sp>
      <p:pic>
        <p:nvPicPr>
          <p:cNvPr id="11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8317" y="4602192"/>
            <a:ext cx="1880559" cy="19380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986102" y="4869160"/>
            <a:ext cx="6334033" cy="12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Более развита 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память наглядно-образная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, чем смысловая, поэтому важно 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использовать наглядность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624" y="4273466"/>
            <a:ext cx="1877431" cy="2138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8405" y="189230"/>
            <a:ext cx="9498330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Игры </a:t>
            </a:r>
            <a:r>
              <a:rPr lang="ru-RU" sz="6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 упражнения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5400" y="1844823"/>
            <a:ext cx="10945216" cy="383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"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Мемори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" - на столе лежит квадрат из парных карточек рубашками вверх. Вы переворачиваете две. Если изображения совпали, забираете себе. Если нет, переворачиваете обратно. 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Решение арифметических примеров    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Ребусы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/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головоломки 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Заучивание стихов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Кроссворды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"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Пазлы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"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Calibri" panose="020F050202020403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208" y="3212976"/>
            <a:ext cx="309634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Мышление: </a:t>
            </a:r>
            <a:r>
              <a:rPr lang="ru-RU" sz="6600" b="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трудности</a:t>
            </a:r>
            <a:endParaRPr lang="ru-RU" sz="6600" b="0" dirty="0"/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186128" y="2003460"/>
            <a:ext cx="3177395" cy="1840300"/>
          </a:xfrm>
          <a:prstGeom prst="flowChartTerminator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375" y="2040772"/>
            <a:ext cx="3182902" cy="1604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sz="2400" b="1" kern="1200" dirty="0">
              <a:solidFill>
                <a:schemeClr val="bg2">
                  <a:lumMod val="25000"/>
                </a:schemeClr>
              </a:solidFill>
              <a:ea typeface="+mn-lt"/>
              <a:cs typeface="Calibri" panose="020F0502020204030204"/>
            </a:endParaRP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Трудно 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анализировать</a:t>
            </a: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   слово или предложение 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«на слух»</a:t>
            </a:r>
            <a:endParaRPr lang="ru-RU" sz="24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215680" y="3371490"/>
            <a:ext cx="2964269" cy="1768414"/>
          </a:xfrm>
          <a:prstGeom prst="flowChartTerminator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Сложно соотнести понятия 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величина и количество</a:t>
            </a:r>
            <a:endParaRPr lang="ru-RU" sz="24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6023992" y="2132856"/>
            <a:ext cx="2808312" cy="1710904"/>
          </a:xfrm>
          <a:prstGeom prst="flowChartTerminator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Затруднения в 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определении понятий</a:t>
            </a:r>
            <a:endParaRPr lang="ru-RU" sz="2400" kern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8616280" y="3395096"/>
            <a:ext cx="3457254" cy="1857710"/>
          </a:xfrm>
          <a:prstGeom prst="flowChartTerminator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Трудности 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обобщения и абстрагирования</a:t>
            </a:r>
          </a:p>
        </p:txBody>
      </p:sp>
      <p:pic>
        <p:nvPicPr>
          <p:cNvPr id="11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67" y="3956520"/>
            <a:ext cx="2207161" cy="2592572"/>
          </a:xfrm>
          <a:prstGeom prst="rect">
            <a:avLst/>
          </a:prstGeom>
        </p:spPr>
      </p:pic>
      <p:pic>
        <p:nvPicPr>
          <p:cNvPr id="12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8355" y="4687532"/>
            <a:ext cx="2053835" cy="205383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67408" y="5478323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Нужно опираться на 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практическую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160" y="188595"/>
            <a:ext cx="9846945" cy="13258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Игры и упражнения</a:t>
            </a:r>
            <a:endParaRPr lang="ru-RU" sz="6600" b="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 Light" panose="020F030202020403020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9376" y="1772816"/>
            <a:ext cx="6096000" cy="44802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Продолжи ряд (узоры, цифры, фигуры). </a:t>
            </a: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Логическая цепочка.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Аналогии, ассоциации, загадки.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Дополни рисунок.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"Найди противоположность"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Раскраска по номерам.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Соедини по точкам. 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lt"/>
                <a:cs typeface="Calibri" panose="020F0502020204030204"/>
              </a:rPr>
              <a:t>"Четвертый лишний"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4" name="Рисунок 4" descr="Изображение выглядит как квадрат&#10;&#10;Автоматически созданное описа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296" y="2475975"/>
            <a:ext cx="3073879" cy="30738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5"/>
          <a:stretch>
            <a:fillRect/>
          </a:stretch>
        </p:blipFill>
        <p:spPr>
          <a:xfrm>
            <a:off x="5807968" y="1772816"/>
            <a:ext cx="2501360" cy="4747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7608" y="189000"/>
            <a:ext cx="9408992" cy="1325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FAB8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Мелкая моторика: </a:t>
            </a:r>
            <a:r>
              <a:rPr lang="ru-RU" b="0" dirty="0">
                <a:solidFill>
                  <a:srgbClr val="FAB8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трудности</a:t>
            </a:r>
            <a:endParaRPr lang="ru-RU" b="0" dirty="0">
              <a:solidFill>
                <a:srgbClr val="FAB8CC"/>
              </a:solidFill>
            </a:endParaRPr>
          </a:p>
        </p:txBody>
      </p:sp>
      <p:sp>
        <p:nvSpPr>
          <p:cNvPr id="5" name="Блок-схема: подготовка 4"/>
          <p:cNvSpPr/>
          <p:nvPr/>
        </p:nvSpPr>
        <p:spPr>
          <a:xfrm>
            <a:off x="335360" y="1916832"/>
            <a:ext cx="3024336" cy="2160240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4439816" y="1939118"/>
            <a:ext cx="3024336" cy="2160240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8688288" y="1939118"/>
            <a:ext cx="3024336" cy="2160240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10"/>
          <p:cNvSpPr/>
          <p:nvPr/>
        </p:nvSpPr>
        <p:spPr>
          <a:xfrm>
            <a:off x="1343472" y="4077072"/>
            <a:ext cx="963670" cy="811598"/>
          </a:xfrm>
          <a:prstGeom prst="downArrow">
            <a:avLst/>
          </a:prstGeom>
          <a:solidFill>
            <a:srgbClr val="FAB8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10"/>
          <p:cNvSpPr/>
          <p:nvPr/>
        </p:nvSpPr>
        <p:spPr>
          <a:xfrm>
            <a:off x="9718621" y="4129570"/>
            <a:ext cx="963670" cy="811598"/>
          </a:xfrm>
          <a:prstGeom prst="downArrow">
            <a:avLst/>
          </a:prstGeom>
          <a:solidFill>
            <a:srgbClr val="FAB8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9336" y="5013176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Буквы «пляшут», «лезут» за строку, «падают» набок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8607" y="2483487"/>
            <a:ext cx="2707073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Трудности  с 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овладением навыка письма</a:t>
            </a:r>
            <a:endParaRPr lang="ru-RU" sz="2400" b="1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30659" y="2204864"/>
            <a:ext cx="19395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Очень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медленная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скорость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Calibri" panose="020F0502020204030204"/>
              </a:rPr>
              <a:t> письма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81229" y="2204864"/>
            <a:ext cx="25668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/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Трудности при работе с </a:t>
            </a:r>
            <a:r>
              <a:rPr lang="ru-RU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ножницами, кисточками</a:t>
            </a:r>
            <a:r>
              <a:rPr lang="ru-RU" sz="24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 и т.д.</a:t>
            </a:r>
            <a:r>
              <a:rPr lang="ru-RU" sz="2400" kern="1200" dirty="0">
                <a:solidFill>
                  <a:srgbClr val="455F51"/>
                </a:solidFill>
                <a:cs typeface="Calibri" panose="020F0502020204030204"/>
              </a:rPr>
              <a:t>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448208" y="4986587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Заметен тремор при письме, дополнительные штрихи, неправильные соединения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6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265" y="4762697"/>
            <a:ext cx="2050679" cy="20506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4808343" y="4941168"/>
            <a:ext cx="26883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Нарушения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 мелкой моторики влияют 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развитие речи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116632"/>
            <a:ext cx="9075600" cy="1325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AB8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Игры и упражнения</a:t>
            </a:r>
            <a:endParaRPr lang="ru-RU" sz="6600" b="0" dirty="0">
              <a:solidFill>
                <a:srgbClr val="FAB8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392" y="1772816"/>
            <a:ext cx="8520608" cy="4477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Лепка (разминать пластилин, вдавливать мелкие предметы в него). </a:t>
            </a:r>
            <a:endParaRPr lang="ru-RU" sz="28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Игры-шнуровки (завязывать узелки</a:t>
            </a:r>
            <a:r>
              <a:rPr lang="en-US" sz="28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/</a:t>
            </a: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бантики). </a:t>
            </a:r>
            <a:endParaRPr lang="ru-RU" sz="28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Calibri" panose="020F0502020204030204"/>
              </a:rPr>
              <a:t>Перелистывать страницы книги по одной. </a:t>
            </a:r>
            <a:endParaRPr lang="ru-RU" sz="2800" kern="12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Упражнения с бумагой (мять</a:t>
            </a:r>
            <a:r>
              <a:rPr lang="en-US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/</a:t>
            </a: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рвать). </a:t>
            </a: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Сортировка мелких предметов. </a:t>
            </a: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Пальчиковая гимнастика. </a:t>
            </a: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Конструктор</a:t>
            </a:r>
            <a:r>
              <a:rPr lang="en-US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/</a:t>
            </a:r>
            <a:r>
              <a:rPr lang="ru-RU" sz="2800" kern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пазлы</a:t>
            </a: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. </a:t>
            </a:r>
          </a:p>
          <a:p>
            <a:pPr marL="228600" lvl="0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Рисование.</a:t>
            </a:r>
          </a:p>
        </p:txBody>
      </p:sp>
      <p:pic>
        <p:nvPicPr>
          <p:cNvPr id="4" name="Рисунок 4" descr="Изображение выглядит как несколько&#10;&#10;Автоматически созданное описа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872" y="3429968"/>
            <a:ext cx="4238444" cy="2988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16632"/>
            <a:ext cx="12192000" cy="1325563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3"/>
          <p:cNvSpPr txBox="1"/>
          <p:nvPr/>
        </p:nvSpPr>
        <p:spPr>
          <a:xfrm>
            <a:off x="263352" y="2103493"/>
            <a:ext cx="6480720" cy="2520280"/>
          </a:xfrm>
          <a:prstGeom prst="rect">
            <a:avLst/>
          </a:prstGeom>
          <a:ln>
            <a:solidFill>
              <a:srgbClr val="FAB8CC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4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/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4C1A3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/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4C1A3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4C1A3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/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4C1A3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«Быть готовым к школе – </a:t>
            </a: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не значит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 уметь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 Light" panose="020F0302020204030204"/>
              <a:cs typeface="Calibri Light" panose="020F03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читать, писать и считать.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 Light" panose="020F0302020204030204"/>
              <a:cs typeface="Calibri Light" panose="020F03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Быть готовым к школе – значит быть готовым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  <a:cs typeface="Calibri Light" panose="020F0302020204030204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всему этому научиться».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 Light" panose="020F0302020204030204"/>
              <a:cs typeface="Calibri Light" panose="020F03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                                                                                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Л.А.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Венгер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 Light" panose="020F0302020204030204"/>
              <a:cs typeface="Calibri Light" panose="020F0302020204030204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2924944"/>
            <a:ext cx="4905000" cy="3445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Портрет будущего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первоклассника.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/>
            </a: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</a:b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Социальное и личностное развитие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52" y="2034000"/>
            <a:ext cx="7560840" cy="4563352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 идет на контакт.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Общается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сверстниками, знает правила общения. 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можно, а что нельзя.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Тактичен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вежлив. 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себя вести со сверстниками. 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Стремится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и поддерживает позитивные отношения. 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Стремится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успеху в тех видах деятельности, которые выполняет; умеет оценить результат. 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познавательный интерес.</a:t>
            </a:r>
          </a:p>
          <a:p>
            <a:pPr marL="285750" indent="-285750" algn="just"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Стремится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достижениям "Я знаю. Умею".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15012" y="1916832"/>
            <a:ext cx="3961588" cy="4096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696" y="4221088"/>
            <a:ext cx="2842099" cy="22435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Что делает дефектолог?</a:t>
            </a:r>
            <a:endParaRPr lang="ru-RU" sz="6600" b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55440" y="2276872"/>
            <a:ext cx="2111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434343"/>
                </a:solidFill>
                <a:latin typeface="Lato"/>
              </a:rPr>
              <a:t>Обследование </a:t>
            </a:r>
            <a:r>
              <a:rPr lang="ru-RU" dirty="0">
                <a:solidFill>
                  <a:srgbClr val="434343"/>
                </a:solidFill>
                <a:latin typeface="Lato"/>
              </a:rPr>
              <a:t>детей и </a:t>
            </a:r>
            <a:r>
              <a:rPr lang="ru-RU" b="1" dirty="0">
                <a:solidFill>
                  <a:srgbClr val="434343"/>
                </a:solidFill>
                <a:latin typeface="Lato"/>
              </a:rPr>
              <a:t>определение</a:t>
            </a:r>
            <a:r>
              <a:rPr lang="ru-RU" dirty="0">
                <a:solidFill>
                  <a:srgbClr val="434343"/>
                </a:solidFill>
                <a:latin typeface="Lato"/>
              </a:rPr>
              <a:t> степени выраженности </a:t>
            </a:r>
            <a:r>
              <a:rPr lang="ru-RU" dirty="0" smtClean="0">
                <a:solidFill>
                  <a:srgbClr val="434343"/>
                </a:solidFill>
                <a:latin typeface="Lato"/>
              </a:rPr>
              <a:t>дефекта</a:t>
            </a:r>
            <a:endParaRPr lang="ru-RU" dirty="0">
              <a:solidFill>
                <a:srgbClr val="434343"/>
              </a:solidFill>
              <a:latin typeface="Lato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767408" y="1988840"/>
            <a:ext cx="2736304" cy="2232248"/>
          </a:xfrm>
          <a:prstGeom prst="hexagon">
            <a:avLst/>
          </a:prstGeom>
          <a:noFill/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1988840"/>
            <a:ext cx="2761727" cy="22435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030" y="1988840"/>
            <a:ext cx="2761727" cy="22435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749814" y="2853807"/>
            <a:ext cx="2543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434343"/>
                </a:solidFill>
                <a:latin typeface="Lato"/>
              </a:rPr>
              <a:t>Помощь</a:t>
            </a:r>
            <a:r>
              <a:rPr lang="ru-RU" dirty="0">
                <a:solidFill>
                  <a:srgbClr val="434343"/>
                </a:solidFill>
                <a:latin typeface="Lato"/>
              </a:rPr>
              <a:t> в освоении учебных предметов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32376" y="2588711"/>
            <a:ext cx="2399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434343"/>
                </a:solidFill>
                <a:latin typeface="Lato"/>
              </a:rPr>
              <a:t>Развитие всех </a:t>
            </a:r>
            <a:r>
              <a:rPr lang="ru-RU" b="1" dirty="0">
                <a:solidFill>
                  <a:srgbClr val="434343"/>
                </a:solidFill>
                <a:latin typeface="Lato"/>
              </a:rPr>
              <a:t>высших психических </a:t>
            </a:r>
            <a:r>
              <a:rPr lang="ru-RU" b="1" dirty="0" smtClean="0">
                <a:solidFill>
                  <a:srgbClr val="434343"/>
                </a:solidFill>
                <a:latin typeface="Lato"/>
              </a:rPr>
              <a:t>функций</a:t>
            </a:r>
            <a:endParaRPr lang="ru-RU" dirty="0">
              <a:solidFill>
                <a:srgbClr val="434343"/>
              </a:solidFill>
              <a:latin typeface="Lato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757" y="1983203"/>
            <a:ext cx="2761727" cy="22435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9386669" y="2564904"/>
            <a:ext cx="1965915" cy="123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/>
              </a:rPr>
              <a:t>Компенсация и коррекция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/>
              </a:rPr>
              <a:t>имеющихся нарушений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87888" y="4725144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/>
              </a:rPr>
              <a:t>Формирование</a:t>
            </a:r>
          </a:p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/>
              </a:rPr>
              <a:t>и расширение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/>
              </a:rPr>
              <a:t>знаний об окружающем мире</a:t>
            </a:r>
            <a:endParaRPr lang="ru-RU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PT Sans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b="8859"/>
          <a:stretch/>
        </p:blipFill>
        <p:spPr>
          <a:xfrm>
            <a:off x="9192344" y="4365104"/>
            <a:ext cx="2367880" cy="2247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855" y="189230"/>
            <a:ext cx="9453880" cy="13258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Интеллектуальная готовность. Познавательные процессы​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145384" y="2202610"/>
            <a:ext cx="2760452" cy="2401017"/>
          </a:xfrm>
          <a:prstGeom prst="hexagon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2330742" y="3388742"/>
            <a:ext cx="2760452" cy="2401017"/>
          </a:xfrm>
          <a:prstGeom prst="hexagon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/>
              <a:cs typeface="Calibri" panose="020F0502020204030204"/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4516100" y="2228491"/>
            <a:ext cx="2760452" cy="2401017"/>
          </a:xfrm>
          <a:prstGeom prst="hexagon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/>
              <a:cs typeface="Calibri" panose="020F0502020204030204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6672703" y="3403120"/>
            <a:ext cx="2760452" cy="2401017"/>
          </a:xfrm>
          <a:prstGeom prst="hexagon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/>
              <a:cs typeface="Calibri" panose="020F0502020204030204"/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8858061" y="2216064"/>
            <a:ext cx="2760452" cy="2401017"/>
          </a:xfrm>
          <a:prstGeom prst="hexagon">
            <a:avLst/>
          </a:prstGeom>
          <a:solidFill>
            <a:srgbClr val="FAB8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10201" y="3110732"/>
            <a:ext cx="2808312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Воображение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27235" y="4221088"/>
            <a:ext cx="2231701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М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ышление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28376" y="3096354"/>
            <a:ext cx="1507144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Память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88229" y="4217023"/>
            <a:ext cx="2024914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Внимание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9608" y="3054593"/>
            <a:ext cx="2278188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/>
              </a:rPr>
              <a:t>Восприятие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/>
            </a:endParaRPr>
          </a:p>
        </p:txBody>
      </p:sp>
      <p:pic>
        <p:nvPicPr>
          <p:cNvPr id="18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653466" flipV="1">
            <a:off x="5887706" y="667542"/>
            <a:ext cx="3102189" cy="40432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035" y="189230"/>
            <a:ext cx="10299700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Восприятие: </a:t>
            </a:r>
            <a:r>
              <a:rPr lang="ru-RU" sz="6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трудности</a:t>
            </a:r>
            <a:endParaRPr lang="ru-RU" sz="6600" b="0" dirty="0"/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03260" y="2112658"/>
            <a:ext cx="3177395" cy="1840300"/>
          </a:xfrm>
          <a:prstGeom prst="flowChartTerminator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Путают похожие и близкие</a:t>
            </a:r>
            <a:r>
              <a:rPr lang="ru-RU" sz="23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, но не тождественные предметы и их свойства</a:t>
            </a:r>
            <a:endParaRPr lang="ru-RU" sz="23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567561" y="2112658"/>
            <a:ext cx="2444151" cy="1768414"/>
          </a:xfrm>
          <a:prstGeom prst="flowChartTerminator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 узнают фигуру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 </a:t>
            </a:r>
            <a:r>
              <a:rPr lang="en-US" sz="2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​ 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/>
              </a:rPr>
              <a:t>если она </a:t>
            </a:r>
            <a:r>
              <a:rPr lang="ru-RU" sz="23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/>
              </a:rPr>
              <a:t>необычно расположена</a:t>
            </a:r>
            <a:endParaRPr lang="ru-RU" sz="23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6227372" y="2170167"/>
            <a:ext cx="2444151" cy="1710905"/>
          </a:xfrm>
          <a:prstGeom prst="flowChartTerminator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Трудности в восприятии</a:t>
            </a:r>
            <a:r>
              <a:rPr lang="ru-RU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пространства и времени</a:t>
            </a:r>
            <a:endParaRPr lang="ru-RU" sz="2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8858429" y="2170168"/>
            <a:ext cx="3177395" cy="1710904"/>
          </a:xfrm>
          <a:prstGeom prst="flowChartTerminator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Плохо схватывают детали</a:t>
            </a:r>
            <a:r>
              <a:rPr lang="ru-RU" sz="2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не связывают их между собой</a:t>
            </a:r>
          </a:p>
        </p:txBody>
      </p:sp>
      <p:sp>
        <p:nvSpPr>
          <p:cNvPr id="11" name="Стрелка: вниз 10"/>
          <p:cNvSpPr/>
          <p:nvPr/>
        </p:nvSpPr>
        <p:spPr>
          <a:xfrm>
            <a:off x="1415480" y="4048163"/>
            <a:ext cx="697128" cy="1109029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-168696" y="5324283"/>
            <a:ext cx="4176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Пропуски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букв и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слов</a:t>
            </a:r>
          </a:p>
          <a:p>
            <a:pPr algn="ctr"/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в предложениях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985" y="4437112"/>
            <a:ext cx="2311880" cy="23118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8325161" y="5085184"/>
            <a:ext cx="3747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Необходима возможность </a:t>
            </a:r>
          </a:p>
          <a:p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практически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оперировать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предметами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7385" y="189230"/>
            <a:ext cx="10039350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Игры и упражнения</a:t>
            </a:r>
            <a:endParaRPr lang="ru-RU" sz="6600" dirty="0"/>
          </a:p>
        </p:txBody>
      </p:sp>
      <p:sp>
        <p:nvSpPr>
          <p:cNvPr id="3" name="Объект 2"/>
          <p:cNvSpPr txBox="1"/>
          <p:nvPr/>
        </p:nvSpPr>
        <p:spPr>
          <a:xfrm>
            <a:off x="986548" y="1717699"/>
            <a:ext cx="10990052" cy="44142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Воспроизведение геометрических фигур. 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Наблюдение: в течение 10 минут записать как можно больше предметов, группируя их по следующим признакам: форме, цвету, сделанные из одного материала, начинающиеся с одной буквы. 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Дорисуй фигуры (геометрические). 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Срисовывание по клеточкам.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«От маленького к большому». 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«Сравни по длине, ширине, высоте».  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«Назови, сколько …» (сколько на рисунке                              и т.д.) </a:t>
            </a:r>
          </a:p>
          <a:p>
            <a:endParaRPr lang="ru-RU" dirty="0" smtClean="0">
              <a:cs typeface="Calibri" panose="020F0502020204030204"/>
            </a:endParaRPr>
          </a:p>
          <a:p>
            <a:endParaRPr lang="ru-RU" dirty="0">
              <a:cs typeface="Calibri" panose="020F0502020204030204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1649" y="5444705"/>
            <a:ext cx="460075" cy="431320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527750" y="5472560"/>
            <a:ext cx="388188" cy="402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02587" y="5486040"/>
            <a:ext cx="402566" cy="388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" t="6950" r="51399" b="71000"/>
          <a:stretch>
            <a:fillRect/>
          </a:stretch>
        </p:blipFill>
        <p:spPr>
          <a:xfrm>
            <a:off x="7641724" y="3644887"/>
            <a:ext cx="2160240" cy="1512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4065" y="189230"/>
            <a:ext cx="9932670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Внимание: </a:t>
            </a:r>
            <a:r>
              <a:rPr lang="ru-RU" sz="6600" b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трудности</a:t>
            </a:r>
            <a:endParaRPr lang="ru-RU" sz="6600" b="0" dirty="0"/>
          </a:p>
        </p:txBody>
      </p:sp>
      <p:sp>
        <p:nvSpPr>
          <p:cNvPr id="3" name="Прямоугольник: скругленные противолежащие углы 18"/>
          <p:cNvSpPr/>
          <p:nvPr/>
        </p:nvSpPr>
        <p:spPr>
          <a:xfrm>
            <a:off x="373506" y="2066144"/>
            <a:ext cx="3279685" cy="1673899"/>
          </a:xfrm>
          <a:prstGeom prst="round2Diag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2454" y="2302927"/>
            <a:ext cx="3336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Неумение ​</a:t>
            </a:r>
          </a:p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сосредоточиться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​</a:t>
            </a:r>
          </a:p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 деталях</a:t>
            </a:r>
          </a:p>
        </p:txBody>
      </p:sp>
      <p:sp>
        <p:nvSpPr>
          <p:cNvPr id="5" name="Прямоугольник: скругленные противолежащие углы 17"/>
          <p:cNvSpPr/>
          <p:nvPr/>
        </p:nvSpPr>
        <p:spPr>
          <a:xfrm>
            <a:off x="4021583" y="2043134"/>
            <a:ext cx="3731039" cy="1673898"/>
          </a:xfrm>
          <a:prstGeom prst="round2Diag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противолежащие углы 15"/>
          <p:cNvSpPr/>
          <p:nvPr/>
        </p:nvSpPr>
        <p:spPr>
          <a:xfrm>
            <a:off x="8166956" y="2066144"/>
            <a:ext cx="3478845" cy="1673897"/>
          </a:xfrm>
          <a:prstGeom prst="round2Diag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525" y="2186425"/>
            <a:ext cx="3336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Неспособность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удерживать внимание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 и вслушиваться в обращенную речь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121014" y="2305106"/>
            <a:ext cx="3519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Частое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отвлечение на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 посторонние</a:t>
            </a:r>
          </a:p>
          <a:p>
            <a:pPr algn="ctr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/>
              </a:rPr>
              <a:t>раздражители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</p:txBody>
      </p:sp>
      <p:pic>
        <p:nvPicPr>
          <p:cNvPr id="9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0807" y="4760343"/>
            <a:ext cx="1995578" cy="19812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55440" y="5180999"/>
            <a:ext cx="7236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Преобладает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непроизвольное внимание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поэтому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способность сосредоточиться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связана с тем, насколько ребенку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интересна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работа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6359" y="3838958"/>
            <a:ext cx="2688863" cy="2672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8970" y="188595"/>
            <a:ext cx="10290175" cy="132588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Игры </a:t>
            </a:r>
            <a:r>
              <a:rPr lang="ru-RU" sz="6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/>
              </a:rPr>
              <a:t>и упражнения</a:t>
            </a:r>
            <a:endParaRPr lang="ru-RU" sz="6600" dirty="0"/>
          </a:p>
        </p:txBody>
      </p:sp>
      <p:sp>
        <p:nvSpPr>
          <p:cNvPr id="4" name="Объект 2"/>
          <p:cNvSpPr txBox="1"/>
          <p:nvPr/>
        </p:nvSpPr>
        <p:spPr>
          <a:xfrm>
            <a:off x="623392" y="1844824"/>
            <a:ext cx="5109452" cy="3364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 panose="020B0604020202020204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ea typeface="+mn-lt"/>
              <a:cs typeface="+mn-lt"/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Поиск предметов на картинке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ea typeface="+mn-lt"/>
              <a:cs typeface="+mn-lt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«Найди лишнее»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«Найти отличия»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«Найди пару»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Лабиринт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ru-RU" dirty="0" smtClean="0">
              <a:cs typeface="Calibri" panose="020F0502020204030204"/>
            </a:endParaRPr>
          </a:p>
          <a:p>
            <a:endParaRPr lang="ru-RU" dirty="0">
              <a:cs typeface="Calibri" panose="020F0502020204030204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" b="13457"/>
          <a:stretch>
            <a:fillRect/>
          </a:stretch>
        </p:blipFill>
        <p:spPr>
          <a:xfrm>
            <a:off x="3287688" y="3768365"/>
            <a:ext cx="5040560" cy="2896251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&#10;&#10;Автоматически созданное описа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0637" y="1864544"/>
            <a:ext cx="4195313" cy="3008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245</Words>
  <Application>Microsoft Office PowerPoint</Application>
  <PresentationFormat>Широкоэкранный</PresentationFormat>
  <Paragraphs>130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Lato</vt:lpstr>
      <vt:lpstr>PT Sans</vt:lpstr>
      <vt:lpstr>Segoe UI</vt:lpstr>
      <vt:lpstr>Times New Roman</vt:lpstr>
      <vt:lpstr>Тема Office</vt:lpstr>
      <vt:lpstr>Презентация PowerPoint</vt:lpstr>
      <vt:lpstr>Актуальность</vt:lpstr>
      <vt:lpstr>Портрет будущего первоклассника. Социальное и личностное развитие</vt:lpstr>
      <vt:lpstr>Что делает дефектолог?</vt:lpstr>
      <vt:lpstr>Интеллектуальная готовность. Познавательные процессы​</vt:lpstr>
      <vt:lpstr>Восприятие: трудности</vt:lpstr>
      <vt:lpstr>Игры и упражнения</vt:lpstr>
      <vt:lpstr>Внимание: трудности</vt:lpstr>
      <vt:lpstr>Игры и упражнения</vt:lpstr>
      <vt:lpstr>Память: трудности</vt:lpstr>
      <vt:lpstr>Игры и упражнения</vt:lpstr>
      <vt:lpstr>Мышление: трудности</vt:lpstr>
      <vt:lpstr>Игры и упражнения</vt:lpstr>
      <vt:lpstr>Мелкая моторика: трудности</vt:lpstr>
      <vt:lpstr>Игры и упражнения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Вилацеус</cp:lastModifiedBy>
  <cp:revision>367</cp:revision>
  <dcterms:created xsi:type="dcterms:W3CDTF">2020-07-05T17:04:00Z</dcterms:created>
  <dcterms:modified xsi:type="dcterms:W3CDTF">2023-12-13T20:33:00Z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0x0101004F7B178F9AEBEE4DBD476D58F5D866D4</vt:lpwstr>
  </property>
  <property fmtid="{D5CDD505-2E9C-101B-9397-08002B2CF9AE}" pid="3" name="ICV">
    <vt:lpwstr>A6882B2259C24646B224B04F416F660D</vt:lpwstr>
  </property>
  <property fmtid="{D5CDD505-2E9C-101B-9397-08002B2CF9AE}" pid="4" name="KSOProductBuildVer">
    <vt:lpwstr>1049-11.2.0.11486</vt:lpwstr>
  </property>
</Properties>
</file>