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9" r:id="rId1"/>
  </p:sldMasterIdLst>
  <p:sldIdLst>
    <p:sldId id="256" r:id="rId2"/>
    <p:sldId id="263" r:id="rId3"/>
    <p:sldId id="259" r:id="rId4"/>
    <p:sldId id="261" r:id="rId5"/>
    <p:sldId id="260" r:id="rId6"/>
    <p:sldId id="257" r:id="rId7"/>
    <p:sldId id="262" r:id="rId8"/>
    <p:sldId id="274" r:id="rId9"/>
    <p:sldId id="272" r:id="rId10"/>
    <p:sldId id="275" r:id="rId11"/>
    <p:sldId id="273" r:id="rId12"/>
    <p:sldId id="258" r:id="rId13"/>
    <p:sldId id="268" r:id="rId14"/>
    <p:sldId id="265" r:id="rId15"/>
    <p:sldId id="267" r:id="rId16"/>
    <p:sldId id="270" r:id="rId17"/>
    <p:sldId id="269" r:id="rId18"/>
    <p:sldId id="271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59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347" y="1122363"/>
            <a:ext cx="7773308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347" y="3602038"/>
            <a:ext cx="7773308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C56AE-7FE7-4088-AA6E-483A68FAFA4F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8AFD-9E15-4E74-8E08-64C2B6932A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5372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55" y="4289373"/>
            <a:ext cx="7775673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355" y="621322"/>
            <a:ext cx="7775673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5108728"/>
            <a:ext cx="7774499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C56AE-7FE7-4088-AA6E-483A68FAFA4F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8AFD-9E15-4E74-8E08-64C2B6932A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2110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609601"/>
            <a:ext cx="776532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7" y="4204820"/>
            <a:ext cx="776532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C56AE-7FE7-4088-AA6E-483A68FAFA4F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8AFD-9E15-4E74-8E08-64C2B6932A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2235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5" y="4204821"/>
            <a:ext cx="776532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C56AE-7FE7-4088-AA6E-483A68FAFA4F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8AFD-9E15-4E74-8E08-64C2B6932A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505245" y="641749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946721" y="3073376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777239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55" y="2126943"/>
            <a:ext cx="7766495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4650556"/>
            <a:ext cx="776532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C56AE-7FE7-4088-AA6E-483A68FAFA4F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8AFD-9E15-4E74-8E08-64C2B6932A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35625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45" y="609601"/>
            <a:ext cx="776532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46" y="2088320"/>
            <a:ext cx="2474217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46" y="2911624"/>
            <a:ext cx="2474217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3658" y="2088320"/>
            <a:ext cx="2473919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3659" y="2911624"/>
            <a:ext cx="247486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088320"/>
            <a:ext cx="246840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82260" y="2911624"/>
            <a:ext cx="2468408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C56AE-7FE7-4088-AA6E-483A68FAFA4F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8AFD-9E15-4E74-8E08-64C2B6932A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46712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46" y="609601"/>
            <a:ext cx="776532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47" y="3989147"/>
            <a:ext cx="247421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19015" y="2092235"/>
            <a:ext cx="2205038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47" y="4565409"/>
            <a:ext cx="2474216" cy="122579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26" y="3989147"/>
            <a:ext cx="247423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426747" y="2092235"/>
            <a:ext cx="2197894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565408"/>
            <a:ext cx="2475252" cy="122579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0067" y="3989147"/>
            <a:ext cx="246742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14603" y="2092235"/>
            <a:ext cx="219908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973" y="4565410"/>
            <a:ext cx="2470694" cy="122579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C56AE-7FE7-4088-AA6E-483A68FAFA4F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8AFD-9E15-4E74-8E08-64C2B6932A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2776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C56AE-7FE7-4088-AA6E-483A68FAFA4F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8AFD-9E15-4E74-8E08-64C2B6932A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9429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0"/>
            <a:ext cx="1906993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346" y="609600"/>
            <a:ext cx="5744029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C56AE-7FE7-4088-AA6E-483A68FAFA4F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8AFD-9E15-4E74-8E08-64C2B6932A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790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C56AE-7FE7-4088-AA6E-483A68FAFA4F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8AFD-9E15-4E74-8E08-64C2B6932A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485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1933" y="657227"/>
            <a:ext cx="7300134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21933" y="3602039"/>
            <a:ext cx="7300134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C56AE-7FE7-4088-AA6E-483A68FAFA4F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8AFD-9E15-4E74-8E08-64C2B6932A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61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7" y="609601"/>
            <a:ext cx="7765321" cy="132632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346" y="2088320"/>
            <a:ext cx="3829503" cy="370288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0052" y="2088320"/>
            <a:ext cx="3820616" cy="370288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C56AE-7FE7-4088-AA6E-483A68FAFA4F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8AFD-9E15-4E74-8E08-64C2B6932A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554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7" y="609601"/>
            <a:ext cx="7765321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5427" y="2088320"/>
            <a:ext cx="3600326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346" y="2912232"/>
            <a:ext cx="3830406" cy="28789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9230" y="2088320"/>
            <a:ext cx="3591437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912232"/>
            <a:ext cx="3821518" cy="28789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C56AE-7FE7-4088-AA6E-483A68FAFA4F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8AFD-9E15-4E74-8E08-64C2B6932A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6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C56AE-7FE7-4088-AA6E-483A68FAFA4F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8AFD-9E15-4E74-8E08-64C2B6932A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383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C56AE-7FE7-4088-AA6E-483A68FAFA4F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8AFD-9E15-4E74-8E08-64C2B6932A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2848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921" y="609600"/>
            <a:ext cx="2949178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8548" y="609600"/>
            <a:ext cx="4642119" cy="518160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7921" y="2971801"/>
            <a:ext cx="2949178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C56AE-7FE7-4088-AA6E-483A68FAFA4F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8AFD-9E15-4E74-8E08-64C2B6932A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8023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921" y="609600"/>
            <a:ext cx="416760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49932" y="758881"/>
            <a:ext cx="2966938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971800"/>
            <a:ext cx="4171242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C56AE-7FE7-4088-AA6E-483A68FAFA4F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8AFD-9E15-4E74-8E08-64C2B6932A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4319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47" y="609601"/>
            <a:ext cx="776532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46" y="2096064"/>
            <a:ext cx="776532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2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BC56AE-7FE7-4088-AA6E-483A68FAFA4F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46" y="5883276"/>
            <a:ext cx="500464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651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78AFD-9E15-4E74-8E08-64C2B6932A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72272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  <p:sldLayoutId id="2147483781" r:id="rId12"/>
    <p:sldLayoutId id="2147483782" r:id="rId13"/>
    <p:sldLayoutId id="2147483783" r:id="rId14"/>
    <p:sldLayoutId id="2147483784" r:id="rId15"/>
    <p:sldLayoutId id="2147483785" r:id="rId16"/>
    <p:sldLayoutId id="2147483786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cloud.mail.ru/public/PouH/oiJ5qiJBo" TargetMode="External"/><Relationship Id="rId2" Type="http://schemas.openxmlformats.org/officeDocument/2006/relationships/hyperlink" Target="http://master-raduga.nnov.ru/valenki-chast3-hudzhestvennaya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2232247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/>
              <a:t>Творческий проект</a:t>
            </a:r>
            <a:br>
              <a:rPr lang="ru-RU" sz="2200" b="1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b="1" dirty="0"/>
              <a:t>            Тема:</a:t>
            </a:r>
            <a:r>
              <a:rPr lang="ru-RU" sz="2200" b="1" i="1" dirty="0"/>
              <a:t> </a:t>
            </a:r>
            <a:r>
              <a:rPr lang="ru-RU" sz="2200" b="1" dirty="0" smtClean="0">
                <a:effectLst/>
              </a:rPr>
              <a:t>«</a:t>
            </a:r>
            <a:r>
              <a:rPr lang="ru-RU" sz="2200" b="1" dirty="0">
                <a:effectLst/>
              </a:rPr>
              <a:t>Вклад многонациональной России в мировую культуру»</a:t>
            </a:r>
            <a:r>
              <a:rPr lang="ru-RU" sz="2200" dirty="0">
                <a:effectLst/>
              </a:rPr>
              <a:t/>
            </a:r>
            <a:br>
              <a:rPr lang="ru-RU" sz="2200" dirty="0">
                <a:effectLst/>
              </a:rPr>
            </a:br>
            <a:r>
              <a:rPr lang="ru-RU" sz="2200" dirty="0">
                <a:effectLst/>
              </a:rPr>
              <a:t>                 </a:t>
            </a:r>
            <a:r>
              <a:rPr lang="ru-RU" sz="2200" dirty="0" smtClean="0">
                <a:effectLst/>
              </a:rPr>
              <a:t>(</a:t>
            </a:r>
            <a:r>
              <a:rPr lang="ru-RU" sz="2200" b="1" dirty="0" err="1" smtClean="0">
                <a:effectLst/>
              </a:rPr>
              <a:t>Войлоковаляние</a:t>
            </a:r>
            <a:r>
              <a:rPr lang="ru-RU" sz="2200" b="1" dirty="0">
                <a:effectLst/>
              </a:rPr>
              <a:t>:  традиции и </a:t>
            </a:r>
            <a:r>
              <a:rPr lang="ru-RU" sz="2200" b="1" dirty="0" smtClean="0">
                <a:effectLst/>
              </a:rPr>
              <a:t>современность)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7200" dirty="0" smtClean="0">
                <a:solidFill>
                  <a:schemeClr val="tx1"/>
                </a:solidFill>
              </a:rPr>
              <a:t>Выполнила: </a:t>
            </a:r>
            <a:r>
              <a:rPr lang="ru-RU" sz="7200" dirty="0" err="1" smtClean="0">
                <a:solidFill>
                  <a:schemeClr val="tx1"/>
                </a:solidFill>
              </a:rPr>
              <a:t>Кумратова</a:t>
            </a:r>
            <a:r>
              <a:rPr lang="ru-RU" sz="7200" dirty="0" smtClean="0">
                <a:solidFill>
                  <a:schemeClr val="tx1"/>
                </a:solidFill>
              </a:rPr>
              <a:t> Амина </a:t>
            </a:r>
          </a:p>
          <a:p>
            <a:r>
              <a:rPr lang="ru-RU" sz="7200" dirty="0" smtClean="0">
                <a:solidFill>
                  <a:schemeClr val="tx1"/>
                </a:solidFill>
              </a:rPr>
              <a:t>МБОУ «СОШ а. Икон-</a:t>
            </a:r>
            <a:r>
              <a:rPr lang="ru-RU" sz="7200" dirty="0" err="1" smtClean="0">
                <a:solidFill>
                  <a:schemeClr val="tx1"/>
                </a:solidFill>
              </a:rPr>
              <a:t>Халк</a:t>
            </a:r>
            <a:r>
              <a:rPr lang="ru-RU" sz="7200" dirty="0" smtClean="0">
                <a:solidFill>
                  <a:schemeClr val="tx1"/>
                </a:solidFill>
              </a:rPr>
              <a:t> им. </a:t>
            </a:r>
            <a:r>
              <a:rPr lang="ru-RU" sz="7200" dirty="0" err="1" smtClean="0">
                <a:solidFill>
                  <a:schemeClr val="tx1"/>
                </a:solidFill>
              </a:rPr>
              <a:t>Х.С.Кумукова</a:t>
            </a:r>
            <a:r>
              <a:rPr lang="ru-RU" sz="7200" dirty="0" smtClean="0">
                <a:solidFill>
                  <a:schemeClr val="tx1"/>
                </a:solidFill>
              </a:rPr>
              <a:t>»</a:t>
            </a:r>
            <a:endParaRPr lang="ru-RU" sz="7200" dirty="0"/>
          </a:p>
          <a:p>
            <a:r>
              <a:rPr lang="ru-RU" sz="7200" b="1" dirty="0">
                <a:solidFill>
                  <a:schemeClr val="tx1"/>
                </a:solidFill>
              </a:rPr>
              <a:t> </a:t>
            </a:r>
            <a:endParaRPr lang="ru-RU" sz="7200" dirty="0">
              <a:solidFill>
                <a:schemeClr val="tx1"/>
              </a:solidFill>
            </a:endParaRPr>
          </a:p>
          <a:p>
            <a:r>
              <a:rPr lang="ru-RU" sz="7200" dirty="0">
                <a:solidFill>
                  <a:schemeClr val="tx1"/>
                </a:solidFill>
              </a:rPr>
              <a:t>Руководитель: </a:t>
            </a:r>
            <a:r>
              <a:rPr lang="ru-RU" sz="7200" dirty="0" err="1" smtClean="0">
                <a:solidFill>
                  <a:schemeClr val="tx1"/>
                </a:solidFill>
              </a:rPr>
              <a:t>Кумратова</a:t>
            </a:r>
            <a:r>
              <a:rPr lang="ru-RU" sz="7200" dirty="0" smtClean="0">
                <a:solidFill>
                  <a:schemeClr val="tx1"/>
                </a:solidFill>
              </a:rPr>
              <a:t> Марина Юрьевна  учитель </a:t>
            </a:r>
            <a:r>
              <a:rPr lang="ru-RU" sz="7200" dirty="0">
                <a:solidFill>
                  <a:schemeClr val="tx1"/>
                </a:solidFill>
              </a:rPr>
              <a:t>технологии </a:t>
            </a:r>
          </a:p>
          <a:p>
            <a:r>
              <a:rPr lang="ru-RU" sz="7200" dirty="0">
                <a:solidFill>
                  <a:schemeClr val="tx1"/>
                </a:solidFill>
              </a:rPr>
              <a:t>	 </a:t>
            </a:r>
          </a:p>
          <a:p>
            <a:r>
              <a:rPr lang="ru-RU" sz="7200" b="1" dirty="0"/>
              <a:t> 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006600" y="-685800"/>
            <a:ext cx="5130800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2026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209550"/>
            <a:ext cx="6553200" cy="60277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 Выбор  шерсти </a:t>
            </a:r>
            <a:r>
              <a:rPr lang="ru-RU" b="1" dirty="0"/>
              <a:t>для валяния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Валять можно из любой натуральной шерсти – будь то овечья или шерсть ламы, верблюда и даже собаки. Только натуральная шерсть обладает способностью сваливаться. Другие натуральные волокна (например, лён, шёлк и т.п.) не сваливаются</a:t>
            </a:r>
            <a:r>
              <a:rPr lang="ru-RU" dirty="0" smtClean="0"/>
              <a:t>.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Основным материалом при создании данной работы является шерсть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fsd.multiurok.ru/html/2017/11/30/s_5a1fa19389cb1/759683_1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4725144"/>
            <a:ext cx="3024336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Игла Войлок Шерсть Ткачество Ручной Работы Овечьих Волос Шерсть Овец — стоковое фото"/>
          <p:cNvPicPr/>
          <p:nvPr/>
        </p:nvPicPr>
        <p:blipFill>
          <a:blip r:embed="rId3" cstate="print"/>
          <a:srcRect l="29907" t="25214" r="25545" b="13248"/>
          <a:stretch>
            <a:fillRect/>
          </a:stretch>
        </p:blipFill>
        <p:spPr bwMode="auto">
          <a:xfrm>
            <a:off x="179512" y="4653136"/>
            <a:ext cx="2592288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err="1" smtClean="0"/>
              <a:t>Материалыи</a:t>
            </a:r>
            <a:r>
              <a:rPr lang="ru-RU" b="1" i="1" dirty="0" smtClean="0"/>
              <a:t> инструменты для сухого валяния.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ru-RU" sz="1900" dirty="0" smtClean="0"/>
              <a:t>Шерстяная </a:t>
            </a:r>
            <a:r>
              <a:rPr lang="ru-RU" sz="1900" dirty="0"/>
              <a:t>нескрученная </a:t>
            </a:r>
            <a:r>
              <a:rPr lang="ru-RU" sz="1900" dirty="0" smtClean="0"/>
              <a:t>пряжа;</a:t>
            </a:r>
          </a:p>
          <a:p>
            <a:pPr fontAlgn="base"/>
            <a:r>
              <a:rPr lang="ru-RU" sz="1900" dirty="0" smtClean="0"/>
              <a:t>Иглы </a:t>
            </a:r>
            <a:r>
              <a:rPr lang="ru-RU" sz="1900" dirty="0"/>
              <a:t>для валяния – тонкая и более толстая; </a:t>
            </a:r>
            <a:r>
              <a:rPr lang="ru-RU" sz="1900" dirty="0" smtClean="0"/>
              <a:t>Поролоновая </a:t>
            </a:r>
            <a:r>
              <a:rPr lang="ru-RU" sz="1900" dirty="0"/>
              <a:t>губка</a:t>
            </a:r>
            <a:r>
              <a:rPr lang="ru-RU" sz="1900" dirty="0" smtClean="0"/>
              <a:t>.</a:t>
            </a:r>
            <a:endParaRPr lang="ru-RU" sz="1900" dirty="0"/>
          </a:p>
          <a:p>
            <a:r>
              <a:rPr lang="ru-RU" sz="1900" dirty="0" err="1"/>
              <a:t>Фильцевальные</a:t>
            </a:r>
            <a:r>
              <a:rPr lang="ru-RU" sz="1900" dirty="0"/>
              <a:t> иглы, которые имеют специальные, сделанные под небольшим наклоном, насечки.</a:t>
            </a:r>
            <a:r>
              <a:rPr lang="ru-RU" sz="1900" i="1" dirty="0"/>
              <a:t> </a:t>
            </a:r>
            <a:r>
              <a:rPr lang="ru-RU" sz="1900" dirty="0"/>
              <a:t>При </a:t>
            </a:r>
            <a:r>
              <a:rPr lang="ru-RU" sz="1900" dirty="0" err="1"/>
              <a:t>втыкании</a:t>
            </a:r>
            <a:r>
              <a:rPr lang="ru-RU" sz="1900" dirty="0"/>
              <a:t> такой иглы в шерсть, кусочки волокон зацепляются за засечки и спутываются друг с другом.</a:t>
            </a:r>
          </a:p>
        </p:txBody>
      </p:sp>
      <p:pic>
        <p:nvPicPr>
          <p:cNvPr id="5" name="Рисунок 4" descr="https://vplate.ru/images/article/orig/2019/04/vse-o-suhom-valyanii-8.jpg"/>
          <p:cNvPicPr/>
          <p:nvPr/>
        </p:nvPicPr>
        <p:blipFill>
          <a:blip r:embed="rId4" cstate="print"/>
          <a:srcRect l="6958" t="7143" r="9543"/>
          <a:stretch>
            <a:fillRect/>
          </a:stretch>
        </p:blipFill>
        <p:spPr bwMode="auto">
          <a:xfrm>
            <a:off x="6588224" y="4725144"/>
            <a:ext cx="2032248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347" y="579121"/>
            <a:ext cx="7765321" cy="1326321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 Сухое </a:t>
            </a:r>
            <a:r>
              <a:rPr lang="ru-RU" b="1" dirty="0"/>
              <a:t>валяние из шерсти. </a:t>
            </a:r>
            <a:r>
              <a:rPr lang="ru-RU" b="1" dirty="0" smtClean="0"/>
              <a:t>      Изготовление  </a:t>
            </a:r>
            <a:r>
              <a:rPr lang="ru-RU" dirty="0" smtClean="0"/>
              <a:t>изделий </a:t>
            </a:r>
            <a:r>
              <a:rPr lang="ru-RU" b="1" dirty="0" smtClean="0"/>
              <a:t>.</a:t>
            </a:r>
            <a:endParaRPr lang="ru-RU" dirty="0"/>
          </a:p>
        </p:txBody>
      </p:sp>
      <p:pic>
        <p:nvPicPr>
          <p:cNvPr id="7" name="Рисунок 6" descr="C:\Users\Елена\AppData\Local\Microsoft\Windows\INetCache\Content.Word\IMG_4592.jpg"/>
          <p:cNvPicPr/>
          <p:nvPr/>
        </p:nvPicPr>
        <p:blipFill>
          <a:blip r:embed="rId2" cstate="print"/>
          <a:srcRect b="25346"/>
          <a:stretch>
            <a:fillRect/>
          </a:stretch>
        </p:blipFill>
        <p:spPr bwMode="auto">
          <a:xfrm>
            <a:off x="5017516" y="1955377"/>
            <a:ext cx="3658940" cy="2121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95536" y="1935922"/>
            <a:ext cx="4176465" cy="214115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8950" y="4127007"/>
            <a:ext cx="6213409" cy="23263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Практическая значимость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Посмотрите, какие работы у меня получились. Для этого нужно только изучить основные элементы техники, а также ваше желание.</a:t>
            </a:r>
          </a:p>
          <a:p>
            <a:r>
              <a:rPr lang="ru-RU" dirty="0"/>
              <a:t>И последний вопрос, на который мне предстояло найти ответ – это где применить? Пожалуй, это самый лёгкий вопрос, так как изделия из шерсти, выполненные собственными руками, это и прекрасный подарок, и украшение, и тёплая вещь. Главное, чтобы оно было сделано с душой!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Заключение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72000"/>
          </a:xfrm>
        </p:spPr>
        <p:txBody>
          <a:bodyPr>
            <a:normAutofit/>
          </a:bodyPr>
          <a:lstStyle/>
          <a:p>
            <a:r>
              <a:rPr lang="ru-RU" dirty="0"/>
              <a:t> Я на личном опыте убедилась, что сегодня один из самых старых, традиционных материалов – войлок вновь обретает актуальность. Полузабытое народное ремесло - валяние из шерсти возрождается и перерастает в декоративно – прикладное искусство.</a:t>
            </a:r>
          </a:p>
          <a:p>
            <a:r>
              <a:rPr lang="ru-RU" dirty="0"/>
              <a:t>Помимо всего вышесказанного, валяние – это доступный досуг. Работать с войлоком могут и дети, и взрослые. Оно знакомит нас с законами </a:t>
            </a:r>
            <a:r>
              <a:rPr lang="ru-RU" dirty="0" err="1"/>
              <a:t>цветоведения</a:t>
            </a:r>
            <a:r>
              <a:rPr lang="ru-RU" dirty="0"/>
              <a:t>, развивает внимание, терпение и усердие.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Список  используемых источников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ru-RU" dirty="0"/>
              <a:t>Абрамов Д. Специфическое дело. Монитор-неделя/ </a:t>
            </a:r>
            <a:r>
              <a:rPr lang="ru-RU" dirty="0" err="1"/>
              <a:t>Н.Новгород</a:t>
            </a:r>
            <a:r>
              <a:rPr lang="ru-RU" dirty="0"/>
              <a:t>, 2002.</a:t>
            </a:r>
          </a:p>
          <a:p>
            <a:pPr lvl="0"/>
            <a:r>
              <a:rPr lang="ru-RU" dirty="0"/>
              <a:t>Детская энциклопедия «Расти здоровым», М.; физкультура и спорт, 1992.</a:t>
            </a:r>
          </a:p>
          <a:p>
            <a:pPr lvl="0"/>
            <a:r>
              <a:rPr lang="ru-RU" dirty="0"/>
              <a:t>Ожегов С.И.; Шведова Н.Ю. Толковый словарь русского языка, М.,2003.</a:t>
            </a:r>
          </a:p>
          <a:p>
            <a:pPr lvl="0"/>
            <a:r>
              <a:rPr lang="ru-RU" dirty="0"/>
              <a:t>Д. Осипов. Журнал «Наука и жизнь» №12 2007</a:t>
            </a:r>
          </a:p>
          <a:p>
            <a:pPr lvl="0"/>
            <a:r>
              <a:rPr lang="ru-RU" dirty="0"/>
              <a:t>Справочник школьника., </a:t>
            </a:r>
            <a:r>
              <a:rPr lang="ru-RU" dirty="0" err="1"/>
              <a:t>О.Л.Соболева</a:t>
            </a:r>
            <a:r>
              <a:rPr lang="ru-RU" dirty="0"/>
              <a:t>., Москва, 2004.</a:t>
            </a:r>
          </a:p>
          <a:p>
            <a:pPr lvl="0"/>
            <a:r>
              <a:rPr lang="ru-RU" dirty="0"/>
              <a:t>http://wwwmurlika.msk.ru // Все о валенках</a:t>
            </a:r>
          </a:p>
          <a:p>
            <a:pPr lvl="0"/>
            <a:r>
              <a:rPr lang="ru-RU" u="sng" dirty="0">
                <a:hlinkClick r:id="rId2"/>
              </a:rPr>
              <a:t>http://master-raduga.nnov.ru/valenki-chast3-hudzhestvennaya</a:t>
            </a:r>
            <a:endParaRPr lang="ru-RU" dirty="0"/>
          </a:p>
          <a:p>
            <a:pPr lvl="0"/>
            <a:r>
              <a:rPr lang="ru-RU" u="sng" dirty="0" err="1"/>
              <a:t>И.Б.Мусакаев</a:t>
            </a:r>
            <a:r>
              <a:rPr lang="ru-RU" u="sng" dirty="0"/>
              <a:t> «Войлок ногайский народный орнамент»</a:t>
            </a:r>
            <a:r>
              <a:rPr lang="ru-RU" dirty="0"/>
              <a:t> </a:t>
            </a:r>
          </a:p>
          <a:p>
            <a:pPr lvl="0"/>
            <a:r>
              <a:rPr lang="ru-RU" u="sng" dirty="0">
                <a:hlinkClick r:id="rId3"/>
              </a:rPr>
              <a:t>https://cloud.mail.ru/public/PouH/oiJ5qiJBo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88840"/>
            <a:ext cx="8229600" cy="3168352"/>
          </a:xfrm>
        </p:spPr>
        <p:txBody>
          <a:bodyPr/>
          <a:lstStyle/>
          <a:p>
            <a:r>
              <a:rPr lang="ru-RU" dirty="0" smtClean="0"/>
              <a:t>СПАСИБО за ВНИМАНИЕ!!!!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5584" y="1988840"/>
            <a:ext cx="7765322" cy="2808312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00336"/>
          </a:xfrm>
        </p:spPr>
        <p:txBody>
          <a:bodyPr/>
          <a:lstStyle/>
          <a:p>
            <a:r>
              <a:rPr lang="ru-RU" dirty="0" smtClean="0"/>
              <a:t>Осознание проблемы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43264"/>
          </a:xfrm>
        </p:spPr>
        <p:txBody>
          <a:bodyPr/>
          <a:lstStyle/>
          <a:p>
            <a:r>
              <a:rPr lang="ru-RU" b="1" dirty="0" err="1"/>
              <a:t>Войлоковаляние</a:t>
            </a:r>
            <a:r>
              <a:rPr lang="ru-RU" dirty="0"/>
              <a:t> - уникальное ремесло, насчитывающее историю в несколько тысячелетий и не утратившее </a:t>
            </a:r>
            <a:r>
              <a:rPr lang="ru-RU" b="1" dirty="0"/>
              <a:t>актуальность</a:t>
            </a:r>
            <a:r>
              <a:rPr lang="ru-RU" dirty="0"/>
              <a:t> в наши дни.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2708920"/>
            <a:ext cx="7056784" cy="33263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/>
          <a:lstStyle/>
          <a:p>
            <a:r>
              <a:rPr lang="ru-RU" b="1" dirty="0"/>
              <a:t>Актуальность темы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31296"/>
          </a:xfrm>
        </p:spPr>
        <p:txBody>
          <a:bodyPr/>
          <a:lstStyle/>
          <a:p>
            <a:r>
              <a:rPr lang="ru-RU" dirty="0"/>
              <a:t>Сегодня валяние из шерсти  - популярный вид рукоделия.</a:t>
            </a:r>
          </a:p>
        </p:txBody>
      </p:sp>
      <p:pic>
        <p:nvPicPr>
          <p:cNvPr id="4" name="Рисунок 3" descr="https://tekstilprofi.com/wp-content/uploads/2021/02/2376488751_fetr-zhestkij-1mm-640x52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149080"/>
            <a:ext cx="2764600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Фетр: виды, плюсы и минусы, применение и описание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556792"/>
            <a:ext cx="3185160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Фетр: виды, плюсы и минусы, применение и описание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2924945"/>
            <a:ext cx="4536504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ute woolly toy elephant under green leaves on a sunny day. Dry felting."/>
          <p:cNvPicPr/>
          <p:nvPr/>
        </p:nvPicPr>
        <p:blipFill>
          <a:blip r:embed="rId5" cstate="print"/>
          <a:srcRect l="10923" t="21600" r="42379"/>
          <a:stretch>
            <a:fillRect/>
          </a:stretch>
        </p:blipFill>
        <p:spPr bwMode="auto">
          <a:xfrm>
            <a:off x="4499992" y="4797152"/>
            <a:ext cx="1590675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Needle felting, fluffy hairy craft from sheep or animal hair to make doll or handicraft decoration with small needdle. Hand made design craft."/>
          <p:cNvPicPr/>
          <p:nvPr/>
        </p:nvPicPr>
        <p:blipFill>
          <a:blip r:embed="rId6" cstate="print"/>
          <a:srcRect l="19167" t="54524" r="6500" b="5952"/>
          <a:stretch>
            <a:fillRect/>
          </a:stretch>
        </p:blipFill>
        <p:spPr bwMode="auto">
          <a:xfrm>
            <a:off x="4139952" y="1412776"/>
            <a:ext cx="4176464" cy="1437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224136"/>
          </a:xfrm>
        </p:spPr>
        <p:txBody>
          <a:bodyPr>
            <a:normAutofit/>
          </a:bodyPr>
          <a:lstStyle/>
          <a:p>
            <a:r>
              <a:rPr lang="ru-RU" b="1" dirty="0"/>
              <a:t>Цели и задачи проектной работы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/>
              <a:t> </a:t>
            </a:r>
            <a:r>
              <a:rPr lang="ru-RU" b="1" dirty="0" smtClean="0"/>
              <a:t>Цель и задачи </a:t>
            </a:r>
            <a:r>
              <a:rPr lang="ru-RU" b="1" dirty="0"/>
              <a:t>проекта:</a:t>
            </a:r>
            <a:r>
              <a:rPr lang="ru-RU" dirty="0"/>
              <a:t> показать единство и нерушимую дружбу народов России,</a:t>
            </a:r>
            <a:r>
              <a:rPr lang="ru-RU" b="1" dirty="0"/>
              <a:t> целью </a:t>
            </a:r>
            <a:r>
              <a:rPr lang="ru-RU" dirty="0"/>
              <a:t>моей работы является: теоретически обосновать и практически доказать, что валяние - это не только традиционное ремесло, но и вид современное </a:t>
            </a:r>
            <a:r>
              <a:rPr lang="ru-RU" dirty="0" smtClean="0"/>
              <a:t>искусство;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изучить и проанализировать материалы по истории возникновения и развития валяния войлока;</a:t>
            </a:r>
          </a:p>
          <a:p>
            <a:r>
              <a:rPr lang="ru-RU" dirty="0" smtClean="0"/>
              <a:t> </a:t>
            </a:r>
            <a:r>
              <a:rPr lang="ru-RU" dirty="0"/>
              <a:t>овладеть навыками работы с войлоком;</a:t>
            </a:r>
          </a:p>
          <a:p>
            <a:r>
              <a:rPr lang="ru-RU" dirty="0" smtClean="0"/>
              <a:t> </a:t>
            </a:r>
            <a:r>
              <a:rPr lang="ru-RU" dirty="0"/>
              <a:t>выполнить поделки из войлока.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8025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47320"/>
          </a:xfrm>
        </p:spPr>
        <p:txBody>
          <a:bodyPr/>
          <a:lstStyle/>
          <a:p>
            <a:pPr>
              <a:buNone/>
            </a:pPr>
            <a:r>
              <a:rPr lang="ru-RU" b="1" dirty="0"/>
              <a:t>Объект </a:t>
            </a:r>
            <a:endParaRPr lang="ru-RU" dirty="0"/>
          </a:p>
          <a:p>
            <a:pPr>
              <a:buNone/>
            </a:pPr>
            <a:r>
              <a:rPr lang="ru-RU" b="1" dirty="0" smtClean="0"/>
              <a:t>исследования</a:t>
            </a:r>
            <a:r>
              <a:rPr lang="ru-RU" dirty="0"/>
              <a:t>: </a:t>
            </a:r>
            <a:r>
              <a:rPr lang="ru-RU" dirty="0" smtClean="0"/>
              <a:t>технология </a:t>
            </a:r>
            <a:r>
              <a:rPr lang="ru-RU" dirty="0"/>
              <a:t>валяния шерсти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b="1" dirty="0" smtClean="0"/>
              <a:t>Предмет </a:t>
            </a:r>
            <a:r>
              <a:rPr lang="ru-RU" b="1" dirty="0"/>
              <a:t>исследования:</a:t>
            </a:r>
            <a:r>
              <a:rPr lang="ru-RU" dirty="0"/>
              <a:t> 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изделия  </a:t>
            </a:r>
            <a:r>
              <a:rPr lang="ru-RU" dirty="0"/>
              <a:t>из шерсти, </a:t>
            </a:r>
            <a:r>
              <a:rPr lang="ru-RU" dirty="0" smtClean="0"/>
              <a:t>выполненные </a:t>
            </a:r>
            <a:r>
              <a:rPr lang="ru-RU" dirty="0"/>
              <a:t>при помощи сухого валяния.</a:t>
            </a:r>
          </a:p>
          <a:p>
            <a:pPr>
              <a:buNone/>
            </a:pPr>
            <a:endPara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Гипотеза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endParaRPr lang="ru-RU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изучу способ валяния шерсти, то </a:t>
            </a:r>
            <a:endParaRPr lang="ru-RU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смогу 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изготовить изделие собственными руками.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ic.pics.livejournal.com/medius/77322658/3935761/3935761_original.jpg"/>
          <p:cNvPicPr/>
          <p:nvPr/>
        </p:nvPicPr>
        <p:blipFill>
          <a:blip r:embed="rId2" cstate="print"/>
          <a:srcRect l="45537"/>
          <a:stretch>
            <a:fillRect/>
          </a:stretch>
        </p:blipFill>
        <p:spPr bwMode="auto">
          <a:xfrm>
            <a:off x="5724128" y="2636912"/>
            <a:ext cx="3235325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260648"/>
            <a:ext cx="8579296" cy="5835352"/>
          </a:xfrm>
        </p:spPr>
        <p:txBody>
          <a:bodyPr>
            <a:normAutofit fontScale="92500" lnSpcReduction="10000"/>
          </a:bodyPr>
          <a:lstStyle/>
          <a:p>
            <a:endParaRPr lang="ru-RU" sz="3200" dirty="0" smtClean="0"/>
          </a:p>
          <a:p>
            <a:endParaRPr lang="ru-RU" sz="3200" dirty="0"/>
          </a:p>
          <a:p>
            <a:endParaRPr lang="ru-RU" sz="3200" dirty="0" smtClean="0"/>
          </a:p>
          <a:p>
            <a:endParaRPr lang="ru-RU" sz="3200" dirty="0"/>
          </a:p>
          <a:p>
            <a:r>
              <a:rPr lang="ru-RU" sz="3200" dirty="0"/>
              <a:t>   </a:t>
            </a:r>
            <a:r>
              <a:rPr lang="ru-RU" sz="2800" dirty="0"/>
              <a:t>Древние люди </a:t>
            </a:r>
            <a:r>
              <a:rPr lang="ru-RU" sz="2800" dirty="0" smtClean="0"/>
              <a:t>начинали валять из найденной шерсти диких животных. И только потом они научились прясть</a:t>
            </a:r>
            <a:r>
              <a:rPr lang="ru-RU" sz="2800" dirty="0"/>
              <a:t>, вязать и изготавливать ткани</a:t>
            </a:r>
            <a:r>
              <a:rPr lang="ru-RU" sz="2800" dirty="0" smtClean="0"/>
              <a:t>.</a:t>
            </a:r>
            <a:r>
              <a:rPr lang="ru-RU" sz="2800" dirty="0"/>
              <a:t> Делать из войлока одежду и предметы обихода люди научились прежде, чем ткать и вязать, об этом говорит то, что во многих европейских языках он даже звучит очень похоже.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00336"/>
          </a:xfrm>
        </p:spPr>
        <p:txBody>
          <a:bodyPr/>
          <a:lstStyle/>
          <a:p>
            <a:r>
              <a:rPr lang="ru-RU" b="1" dirty="0" smtClean="0"/>
              <a:t>Историческая справка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971256"/>
          </a:xfrm>
        </p:spPr>
        <p:txBody>
          <a:bodyPr>
            <a:normAutofit/>
          </a:bodyPr>
          <a:lstStyle/>
          <a:p>
            <a:r>
              <a:rPr lang="ru-RU" dirty="0"/>
              <a:t>Шерсть — уникальный материал, который человечество использует еще с древних времен. Упоминание о нем мы встречаем в Библии (История о </a:t>
            </a:r>
            <a:r>
              <a:rPr lang="ru-RU" dirty="0" err="1"/>
              <a:t>Ноевом</a:t>
            </a:r>
            <a:r>
              <a:rPr lang="ru-RU" dirty="0"/>
              <a:t> ковчеге, поведает нам о первом свалянном </a:t>
            </a:r>
            <a:r>
              <a:rPr lang="ru-RU" dirty="0" smtClean="0"/>
              <a:t>ковре.</a:t>
            </a:r>
          </a:p>
          <a:p>
            <a:r>
              <a:rPr lang="ru-RU" dirty="0"/>
              <a:t>)... Интересно отметить, что в Испании до 18 века вызов из страны мериноса, чья шерсть считалась самой востребованной и дорогой, карался очень строго, вплоть до смертной казни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769" y="4077072"/>
            <a:ext cx="6040462" cy="26158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Народный умелец –</a:t>
            </a:r>
            <a:br>
              <a:rPr lang="ru-RU" dirty="0" smtClean="0"/>
            </a:br>
            <a:r>
              <a:rPr lang="ru-RU" dirty="0" err="1" smtClean="0"/>
              <a:t>Баисова</a:t>
            </a:r>
            <a:r>
              <a:rPr lang="ru-RU" dirty="0" smtClean="0"/>
              <a:t> Камилла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47664" y="2095500"/>
            <a:ext cx="6768751" cy="369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6208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76672"/>
            <a:ext cx="7488832" cy="59046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680</TotalTime>
  <Words>460</Words>
  <Application>Microsoft Office PowerPoint</Application>
  <PresentationFormat>Экран (4:3)</PresentationFormat>
  <Paragraphs>59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Bookman Old Style</vt:lpstr>
      <vt:lpstr>Calibri</vt:lpstr>
      <vt:lpstr>Rockwell</vt:lpstr>
      <vt:lpstr>Times New Roman</vt:lpstr>
      <vt:lpstr>Damask</vt:lpstr>
      <vt:lpstr>Творческий проект              Тема: «Вклад многонациональной России в мировую культуру»                  (Войлоковаляние:  традиции и современность) </vt:lpstr>
      <vt:lpstr>Осознание проблемы</vt:lpstr>
      <vt:lpstr>Актуальность темы</vt:lpstr>
      <vt:lpstr>Цели и задачи проектной работы</vt:lpstr>
      <vt:lpstr>Презентация PowerPoint</vt:lpstr>
      <vt:lpstr>Презентация PowerPoint</vt:lpstr>
      <vt:lpstr>Историческая справка</vt:lpstr>
      <vt:lpstr>Народный умелец – Баисова Камилла </vt:lpstr>
      <vt:lpstr>Презентация PowerPoint</vt:lpstr>
      <vt:lpstr>Презентация PowerPoint</vt:lpstr>
      <vt:lpstr>Презентация PowerPoint</vt:lpstr>
      <vt:lpstr> Выбор  шерсти для валяния</vt:lpstr>
      <vt:lpstr>Материалыи инструменты для сухого валяния.</vt:lpstr>
      <vt:lpstr> Сухое валяние из шерсти.       Изготовление  изделий .</vt:lpstr>
      <vt:lpstr>Практическая значимость проекта</vt:lpstr>
      <vt:lpstr>Заключение</vt:lpstr>
      <vt:lpstr>Список  используемых источников</vt:lpstr>
      <vt:lpstr>СПАСИБО за ВНИМАНИЕ!!!!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               Тема: «Войлоковаляние. История и современность»</dc:title>
  <dc:creator>Елена</dc:creator>
  <cp:lastModifiedBy>User-5</cp:lastModifiedBy>
  <cp:revision>43</cp:revision>
  <dcterms:created xsi:type="dcterms:W3CDTF">2022-03-05T10:26:06Z</dcterms:created>
  <dcterms:modified xsi:type="dcterms:W3CDTF">2023-02-20T17:30:51Z</dcterms:modified>
</cp:coreProperties>
</file>