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embeddings/oleObject1.wdp" ContentType="image/vnd.ms-photo"/>
  <Override PartName="/ppt/embeddings/oleObject2.wdp" ContentType="image/vnd.ms-photo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40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Arial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Arial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Arial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Arial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Arial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Arial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Arial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Arial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Arial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 vertBarState="maximized">
    <p:restoredLeft sz="15566"/>
    <p:restoredTop sz="90323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presProps" Target="presProps.xml"  /><Relationship Id="rId15" Type="http://schemas.openxmlformats.org/officeDocument/2006/relationships/viewProps" Target="viewProps.xml"  /><Relationship Id="rId16" Type="http://schemas.openxmlformats.org/officeDocument/2006/relationships/theme" Target="theme/theme1.xml"  /><Relationship Id="rId17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3.png"  /><Relationship Id="rId3" Type="http://schemas.openxmlformats.org/officeDocument/2006/relationships/image" Target="../media/image4.png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5.jpeg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167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275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879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069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736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174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984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1150FA-9EAD-4209-8C82-F1E3E7608767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7393D-307B-4599-B258-A25B05F7A5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58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E4CC84-C817-4D22-A2A4-20AEB572294A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DBEDC-C17F-4078-B7D0-14A837F25E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676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20888"/>
            <a:ext cx="648072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44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8CF5F7-AEA0-4EF3-ADDD-4F0CFDD5B3DE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8164CB-6F54-44D9-B183-BBF8A0B1E0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3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4E1A68-BFF8-4A28-A45E-35DAB1E2EC2A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192FF-291F-4876-A446-AE1638C695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863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ED181E-B427-4A7D-9247-4681337FE503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912D8-962A-44AC-9384-E63ACA331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28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26966-B993-4934-AE94-225FEFDB9ECD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82D30-7806-4B4F-AA27-014201E5CB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009825-1CDE-40F9-B18A-4B37B4A9279F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648A3A-E9D6-4845-982F-608210463C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39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12A61F-9AF6-4AF1-81C1-BF6887AE25D8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D9C36-C594-4936-B71E-B537288FFA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2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6EB0A1-FB63-4ECB-A0FA-3F007E01A5FA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A3BC9-0680-4F41-8D7F-5491E15941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59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F557F9-545B-42C0-B25C-BA947220149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E054A-139D-4C5D-A7DC-1FB4ADF0FA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77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slideLayout" Target="../slideLayouts/slideLayout13.xml"  /><Relationship Id="rId14" Type="http://schemas.openxmlformats.org/officeDocument/2006/relationships/slideLayout" Target="../slideLayouts/slideLayout14.xml"  /><Relationship Id="rId15" Type="http://schemas.openxmlformats.org/officeDocument/2006/relationships/slideLayout" Target="../slideLayouts/slideLayout15.xml"  /><Relationship Id="rId16" Type="http://schemas.openxmlformats.org/officeDocument/2006/relationships/slideLayout" Target="../slideLayouts/slideLayout16.xml"  /><Relationship Id="rId17" Type="http://schemas.openxmlformats.org/officeDocument/2006/relationships/slideLayout" Target="../slideLayouts/slideLayout17.xml"  /><Relationship Id="rId18" Type="http://schemas.openxmlformats.org/officeDocument/2006/relationships/slideLayout" Target="../slideLayouts/slideLayout18.xml"  /><Relationship Id="rId19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20" Type="http://schemas.openxmlformats.org/officeDocument/2006/relationships/image" Target="../media/image6.png"  /><Relationship Id="rId21" Type="http://schemas.openxmlformats.org/officeDocument/2006/relationships/image" Target="../media/image7.png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79FBD06-5A29-4732-ABAC-08755E5287F5}" type="datetimeFigureOut">
              <a:rPr lang="ru-RU" smtClean="0"/>
              <a:pPr>
                <a:defRPr/>
              </a:pPr>
              <a:t>03.09.2023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F3AAB5F8-AF3F-4EB2-BDD7-AE2FDA2FD8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12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45" r:id="rId12"/>
    <p:sldLayoutId id="2147484046" r:id="rId13"/>
    <p:sldLayoutId id="2147484047" r:id="rId14"/>
    <p:sldLayoutId id="2147484048" r:id="rId15"/>
    <p:sldLayoutId id="2147484049" r:id="rId16"/>
    <p:sldLayoutId id="2147484050" r:id="rId17"/>
    <p:sldLayoutId id="214748405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8.png"  /><Relationship Id="rId3" Type="http://schemas.openxmlformats.org/officeDocument/2006/relationships/image" Target="../media/image9.png"  /><Relationship Id="rId4" Type="http://schemas.microsoft.com/office/2007/relationships/hdphoto" Target="../embeddings/oleObject1.wdp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Relationship Id="rId3" Type="http://schemas.openxmlformats.org/officeDocument/2006/relationships/image" Target="../media/image18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Relationship Id="rId3" Type="http://schemas.openxmlformats.org/officeDocument/2006/relationships/image" Target="../media/image19.png"  /><Relationship Id="rId4" Type="http://schemas.openxmlformats.org/officeDocument/2006/relationships/image" Target="../media/image17.png"  /><Relationship Id="rId5" Type="http://schemas.microsoft.com/office/2007/relationships/hdphoto" Target="../embeddings/oleObject2.wdp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8.xml"  /><Relationship Id="rId2" Type="http://schemas.openxmlformats.org/officeDocument/2006/relationships/image" Target="../media/image10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1.png"  /><Relationship Id="rId3" Type="http://schemas.openxmlformats.org/officeDocument/2006/relationships/image" Target="../media/image12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1.png"  /><Relationship Id="rId3" Type="http://schemas.openxmlformats.org/officeDocument/2006/relationships/image" Target="../media/image13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1.png"  /><Relationship Id="rId3" Type="http://schemas.openxmlformats.org/officeDocument/2006/relationships/image" Target="../media/image14.jpeg"  /><Relationship Id="rId4" Type="http://schemas.openxmlformats.org/officeDocument/2006/relationships/image" Target="../media/image15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Relationship Id="rId3" Type="http://schemas.openxmlformats.org/officeDocument/2006/relationships/image" Target="../media/image17.png"  /><Relationship Id="rId4" Type="http://schemas.microsoft.com/office/2007/relationships/hdphoto" Target="../embeddings/oleObject2.wdp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6.jpe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4850" r="6993" b="8303"/>
          <a:stretch/>
        </p:blipFill>
        <p:spPr>
          <a:xfrm>
            <a:off x="-11308" y="0"/>
            <a:ext cx="9238586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363" b="94508" l="35936" r="640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19" t="8400" r="31132" b="28601"/>
          <a:stretch/>
        </p:blipFill>
        <p:spPr>
          <a:xfrm>
            <a:off x="-123558" y="945764"/>
            <a:ext cx="3744416" cy="5912236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3131840" y="260648"/>
            <a:ext cx="5256584" cy="2592288"/>
            <a:chOff x="3718541" y="260648"/>
            <a:chExt cx="5256584" cy="2592288"/>
          </a:xfrm>
        </p:grpSpPr>
        <p:sp>
          <p:nvSpPr>
            <p:cNvPr id="9" name="Прямоугольная выноска 8"/>
            <p:cNvSpPr/>
            <p:nvPr/>
          </p:nvSpPr>
          <p:spPr>
            <a:xfrm>
              <a:off x="3718541" y="260648"/>
              <a:ext cx="5256584" cy="2592288"/>
            </a:xfrm>
            <a:prstGeom prst="wedgeRectCallout">
              <a:avLst>
                <a:gd name="adj1" fmla="val -68275"/>
                <a:gd name="adj2" fmla="val 1653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33108" y="298391"/>
              <a:ext cx="489654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Ну, здравствуйте, коллеги!</a:t>
              </a:r>
              <a:br>
                <a:rPr lang="ru-RU" sz="20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</a:br>
              <a:r>
                <a:rPr lang="ru-RU" sz="20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Я – детектив Гео Метрик. </a:t>
              </a:r>
            </a:p>
            <a:p>
              <a:pPr algn="ctr"/>
              <a:r>
                <a:rPr lang="ru-RU" sz="20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Мир с каждым годом становится опаснее, раскрывать дела в одиночку всё сложнее. Мне нужна помощь напарника, поэтому я ЛИЧНО займусь вашей подготовкой. </a:t>
              </a:r>
              <a:endParaRPr lang="ru-RU" sz="20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347864" y="3429000"/>
            <a:ext cx="5544616" cy="1080120"/>
            <a:chOff x="3347864" y="3429000"/>
            <a:chExt cx="5544616" cy="1080120"/>
          </a:xfrm>
        </p:grpSpPr>
        <p:sp>
          <p:nvSpPr>
            <p:cNvPr id="12" name="Прямоугольная выноска 11"/>
            <p:cNvSpPr/>
            <p:nvPr/>
          </p:nvSpPr>
          <p:spPr>
            <a:xfrm>
              <a:off x="3347864" y="3429000"/>
              <a:ext cx="5544616" cy="1080120"/>
            </a:xfrm>
            <a:prstGeom prst="wedgeRectCallout">
              <a:avLst>
                <a:gd name="adj1" fmla="val -57315"/>
                <a:gd name="adj2" fmla="val -66596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80108" y="3701827"/>
              <a:ext cx="5480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Для начала, обсудим требования. </a:t>
              </a:r>
              <a:endParaRPr lang="ru-RU" sz="20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нутый угол 2"/>
          <p:cNvSpPr/>
          <p:nvPr/>
        </p:nvSpPr>
        <p:spPr>
          <a:xfrm>
            <a:off x="384653" y="368660"/>
            <a:ext cx="8424936" cy="612068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8629" y="405974"/>
            <a:ext cx="8856984" cy="122413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Что такое отрезок?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259632" y="1060327"/>
            <a:ext cx="6279424" cy="1991227"/>
            <a:chOff x="960359" y="1235221"/>
            <a:chExt cx="6279424" cy="199122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359" y="1235221"/>
              <a:ext cx="6279424" cy="1207113"/>
            </a:xfrm>
            <a:prstGeom prst="rect">
              <a:avLst/>
            </a:prstGeom>
          </p:spPr>
        </p:pic>
        <p:cxnSp>
          <p:nvCxnSpPr>
            <p:cNvPr id="7" name="Прямая соединительная линия 6"/>
            <p:cNvCxnSpPr/>
            <p:nvPr/>
          </p:nvCxnSpPr>
          <p:spPr>
            <a:xfrm>
              <a:off x="2411760" y="2796931"/>
              <a:ext cx="396044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" name="Блок-схема: узел 7"/>
            <p:cNvSpPr/>
            <p:nvPr/>
          </p:nvSpPr>
          <p:spPr>
            <a:xfrm>
              <a:off x="2375756" y="2760927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узел 8"/>
            <p:cNvSpPr/>
            <p:nvPr/>
          </p:nvSpPr>
          <p:spPr>
            <a:xfrm>
              <a:off x="6393252" y="2762392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00192" y="2829067"/>
              <a:ext cx="144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</a:t>
              </a:r>
              <a:endParaRPr lang="ru-RU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18610" y="2857116"/>
              <a:ext cx="144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13798" y="3460427"/>
            <a:ext cx="7849485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Отрезок</a:t>
            </a:r>
            <a:r>
              <a:rPr lang="ru-RU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 часть прямой, ограниченная двумя точками</a:t>
            </a:r>
          </a:p>
          <a:p>
            <a:r>
              <a:rPr lang="ru-RU" sz="2800" b="1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Обозначение отрезка: </a:t>
            </a:r>
            <a:r>
              <a:rPr lang="ru-RU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АВ или ВА</a:t>
            </a:r>
          </a:p>
          <a:p>
            <a:r>
              <a:rPr lang="ru-RU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А, В – </a:t>
            </a:r>
            <a:r>
              <a:rPr lang="ru-RU" sz="2800" b="1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концы отрезка</a:t>
            </a:r>
          </a:p>
        </p:txBody>
      </p:sp>
    </p:spTree>
    <p:extLst>
      <p:ext uri="{BB962C8B-B14F-4D97-AF65-F5344CB8AC3E}">
        <p14:creationId xmlns:p14="http://schemas.microsoft.com/office/powerpoint/2010/main" val="94951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нутый угол 2"/>
          <p:cNvSpPr/>
          <p:nvPr/>
        </p:nvSpPr>
        <p:spPr>
          <a:xfrm>
            <a:off x="384653" y="368660"/>
            <a:ext cx="8424936" cy="612068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01516" y="408707"/>
            <a:ext cx="3600400" cy="92634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5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Задание 2</a:t>
            </a:r>
            <a:endParaRPr lang="ru-RU" sz="5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339218"/>
            <a:ext cx="6139659" cy="12375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0956" y="980728"/>
            <a:ext cx="84486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«На прямой отмечена последовательность точек А, С, </a:t>
            </a:r>
            <a:r>
              <a:rPr lang="en-US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ru-RU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В. Запишите все получившиеся отрезки»</a:t>
            </a:r>
            <a:endParaRPr lang="ru-RU" sz="3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00" b="100000" l="18438" r="8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18" t="14175" r="11408"/>
          <a:stretch/>
        </p:blipFill>
        <p:spPr>
          <a:xfrm>
            <a:off x="7020272" y="4175778"/>
            <a:ext cx="1981644" cy="2399680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>
            <a:off x="3059832" y="4365104"/>
            <a:ext cx="3997698" cy="2003447"/>
          </a:xfrm>
          <a:prstGeom prst="wedgeRectCallout">
            <a:avLst>
              <a:gd name="adj1" fmla="val 61074"/>
              <a:gd name="adj2" fmla="val 420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059832" y="4397331"/>
            <a:ext cx="3960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Подсказка:</a:t>
            </a:r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«Чтобы не пропустить отрезки, фиксируй по одной точке слева направо».</a:t>
            </a:r>
            <a:endParaRPr 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1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39552" y="548680"/>
            <a:ext cx="8136904" cy="56166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48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Классная работа: </a:t>
            </a:r>
            <a:br>
              <a:rPr lang="ru-RU" sz="48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П.1. №2,3(вместе), </a:t>
            </a:r>
            <a:b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№5(самостоятельно)</a:t>
            </a:r>
            <a:b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ru-RU" sz="4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fontAlgn="auto">
              <a:spcAft>
                <a:spcPts val="0"/>
              </a:spcAft>
            </a:pPr>
            <a:r>
              <a:rPr lang="ru-RU" sz="48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Д/З:</a:t>
            </a:r>
            <a:r>
              <a:rPr lang="ru-RU" sz="4800" dirty="0" smtClean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П.1,2. с.25 </a:t>
            </a:r>
            <a:b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в.1-3(устно) №4,6,7</a:t>
            </a:r>
            <a:endParaRPr lang="ru-RU" sz="4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10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415420" y="594730"/>
            <a:ext cx="8313156" cy="2474230"/>
            <a:chOff x="415420" y="594730"/>
            <a:chExt cx="8313156" cy="2474230"/>
          </a:xfrm>
        </p:grpSpPr>
        <p:sp>
          <p:nvSpPr>
            <p:cNvPr id="4" name="Загнутый угол 3"/>
            <p:cNvSpPr/>
            <p:nvPr/>
          </p:nvSpPr>
          <p:spPr>
            <a:xfrm>
              <a:off x="507317" y="603834"/>
              <a:ext cx="8136904" cy="2465126"/>
            </a:xfrm>
            <a:prstGeom prst="foldedCorner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5420" y="594730"/>
              <a:ext cx="8313156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Дело №1. </a:t>
              </a:r>
              <a:br>
                <a:rPr lang="ru-RU" sz="48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</a:br>
              <a:r>
                <a:rPr lang="ru-RU" sz="44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«</a:t>
              </a:r>
              <a:r>
                <a:rPr lang="ru-RU" sz="44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НАЧАЛЬНЫЕ ГЕОМЕТРИЧЕСКИЕ СВЕДЕНИЯ»</a:t>
              </a:r>
              <a:endParaRPr lang="ru-RU" sz="44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187622" y="3754828"/>
            <a:ext cx="6768753" cy="1117222"/>
            <a:chOff x="1187622" y="3754828"/>
            <a:chExt cx="6768753" cy="1117222"/>
          </a:xfrm>
        </p:grpSpPr>
        <p:sp>
          <p:nvSpPr>
            <p:cNvPr id="5" name="Загнутый угол 4"/>
            <p:cNvSpPr/>
            <p:nvPr/>
          </p:nvSpPr>
          <p:spPr>
            <a:xfrm>
              <a:off x="1187622" y="3754828"/>
              <a:ext cx="6768753" cy="1117222"/>
            </a:xfrm>
            <a:prstGeom prst="foldedCorner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47662" y="3990273"/>
              <a:ext cx="60486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i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П.1. ПРЯМАЯ И ОТРЕЗОК</a:t>
              </a:r>
              <a:endParaRPr lang="ru-RU" sz="3600" b="1" i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7433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39527" y="711089"/>
            <a:ext cx="8244408" cy="64807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История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развития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геометрии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323528" y="1484784"/>
            <a:ext cx="4608512" cy="4093915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Первым , кто начал получать новые геометрические факты при помощи рассуждений, был древнегреческий математик Фалес (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в. до н.э.).</a:t>
            </a:r>
          </a:p>
        </p:txBody>
      </p:sp>
      <p:pic>
        <p:nvPicPr>
          <p:cNvPr id="5" name="Picture 2" descr="C:\Users\mama\Desktop\tha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659" y="1582627"/>
            <a:ext cx="2232025" cy="3044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Содержимое 5"/>
          <p:cNvSpPr txBox="1">
            <a:spLocks/>
          </p:cNvSpPr>
          <p:nvPr/>
        </p:nvSpPr>
        <p:spPr>
          <a:xfrm>
            <a:off x="5018720" y="4670377"/>
            <a:ext cx="3729744" cy="3024335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fontAlgn="auto">
              <a:buFont typeface="Wingdings 2" pitchFamily="18" charset="2"/>
              <a:buNone/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Фалес Милетский</a:t>
            </a:r>
          </a:p>
          <a:p>
            <a:pPr fontAlgn="auto"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(ок.625 -547 г. до н.э.)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54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5" y="-99392"/>
            <a:ext cx="9144000" cy="685800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107504" y="332656"/>
            <a:ext cx="8856984" cy="6425952"/>
            <a:chOff x="107504" y="332656"/>
            <a:chExt cx="8856984" cy="6425952"/>
          </a:xfrm>
        </p:grpSpPr>
        <p:sp>
          <p:nvSpPr>
            <p:cNvPr id="7" name="Загнутый угол 6"/>
            <p:cNvSpPr/>
            <p:nvPr/>
          </p:nvSpPr>
          <p:spPr>
            <a:xfrm>
              <a:off x="107504" y="332656"/>
              <a:ext cx="8856984" cy="6425952"/>
            </a:xfrm>
            <a:prstGeom prst="foldedCorner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0" y="332656"/>
              <a:ext cx="8568952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В Египте необходимость в быстром и точном проведении землемерных работ стояла особенно остро. Нил ежегодно, начиная с июня, разливался на несколько месяцев, затопляя значительную часть Нильской долины и принося на затопленные поля плодородный ил. После спада воды необходимо было восстанавливать границы полей и дороги.</a:t>
              </a:r>
              <a:endParaRPr lang="en-US" sz="2200" b="1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fontAlgn="auto"/>
              <a:endParaRPr lang="en-US" sz="22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fontAlgn="auto"/>
              <a:r>
                <a:rPr lang="ru-RU" sz="2200" b="1" dirty="0" smtClean="0">
                  <a:solidFill>
                    <a:schemeClr val="accent1">
                      <a:lumMod val="50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Землемерие </a:t>
              </a: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требовалось также при крупномасштабном строительстве, будь то строительство пирамид, храмов, дворцов или ирригационных каналов</a:t>
              </a:r>
            </a:p>
            <a:p>
              <a:endParaRPr lang="ru-RU" dirty="0"/>
            </a:p>
          </p:txBody>
        </p:sp>
      </p:grpSp>
      <p:pic>
        <p:nvPicPr>
          <p:cNvPr id="9" name="Picture 2" descr="https://holy-day.ru/pluginfile.php/1182/course/overviewfiles/0015-003-Postroenie-linij-gorizon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87" y="4342983"/>
            <a:ext cx="8040315" cy="253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5459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07504" y="320457"/>
            <a:ext cx="8856984" cy="6438151"/>
            <a:chOff x="107504" y="320457"/>
            <a:chExt cx="8856984" cy="6438151"/>
          </a:xfrm>
        </p:grpSpPr>
        <p:sp>
          <p:nvSpPr>
            <p:cNvPr id="3" name="Загнутый угол 2"/>
            <p:cNvSpPr/>
            <p:nvPr/>
          </p:nvSpPr>
          <p:spPr>
            <a:xfrm>
              <a:off x="107504" y="332656"/>
              <a:ext cx="8856984" cy="6425952"/>
            </a:xfrm>
            <a:prstGeom prst="foldedCorner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4821" y="320457"/>
              <a:ext cx="8642350" cy="31085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b="1" dirty="0">
                  <a:solidFill>
                    <a:schemeClr val="accent4">
                      <a:lumMod val="50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Наиболее удачно была изложена геометрия  как наука о свойствах геометрических фигур греческим ученым </a:t>
              </a:r>
              <a:r>
                <a:rPr lang="ru-RU" sz="2800" b="1" u="sng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Евклидом (III в. до н. э.)</a:t>
              </a:r>
              <a:r>
                <a:rPr lang="ru-RU" sz="28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ru-RU" sz="2800" b="1" dirty="0">
                  <a:solidFill>
                    <a:schemeClr val="accent4">
                      <a:lumMod val="50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в своих книгах </a:t>
              </a:r>
              <a:r>
                <a:rPr lang="ru-RU" sz="2800" b="1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«Начала». </a:t>
              </a:r>
              <a:r>
                <a:rPr lang="ru-RU" sz="2800" b="1" dirty="0">
                  <a:solidFill>
                    <a:schemeClr val="accent4">
                      <a:lumMod val="50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Произведение состояло из 13томов, описанная в этих книгах геометрия получила название Евклидова</a:t>
              </a:r>
              <a:r>
                <a:rPr lang="ru-RU" sz="28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.</a:t>
              </a:r>
              <a:endParaRPr lang="ru-RU" sz="28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pic>
        <p:nvPicPr>
          <p:cNvPr id="5" name="Picture 2" descr="https://www.ilovegreece.ru/Media/ContentMedia/20210120-110123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21" y="3282558"/>
            <a:ext cx="4861235" cy="3625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5076">
            <a:off x="6430003" y="2816353"/>
            <a:ext cx="3275190" cy="38871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4527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6641" y="260649"/>
            <a:ext cx="8640960" cy="108011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Основные геометрические фигуры на плоскости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384653" y="1412066"/>
            <a:ext cx="8424936" cy="5113278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691680" y="1412041"/>
            <a:ext cx="6095837" cy="1031081"/>
            <a:chOff x="1209328" y="1529154"/>
            <a:chExt cx="6095837" cy="1031081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400930" y="2114941"/>
              <a:ext cx="59042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1209328" y="1529154"/>
              <a:ext cx="576263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а</a:t>
              </a:r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2489224" y="2092087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узел 7"/>
            <p:cNvSpPr/>
            <p:nvPr/>
          </p:nvSpPr>
          <p:spPr>
            <a:xfrm>
              <a:off x="6513288" y="2092087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72989" y="2151313"/>
              <a:ext cx="21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46388" y="2190903"/>
              <a:ext cx="143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</a:t>
              </a:r>
              <a:endParaRPr lang="ru-RU" b="1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90327" y="2457640"/>
            <a:ext cx="6308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Обозначение прямой: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а или АВ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787480" y="2976852"/>
            <a:ext cx="6095837" cy="1338123"/>
            <a:chOff x="1209328" y="3393366"/>
            <a:chExt cx="6095837" cy="1411405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1400930" y="4359477"/>
              <a:ext cx="59042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209328" y="3773690"/>
              <a:ext cx="576263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а</a:t>
              </a:r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2489224" y="4336623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узел 16"/>
            <p:cNvSpPr/>
            <p:nvPr/>
          </p:nvSpPr>
          <p:spPr>
            <a:xfrm>
              <a:off x="6513288" y="4336623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72989" y="4395849"/>
              <a:ext cx="21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46388" y="4435439"/>
              <a:ext cx="143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</a:t>
              </a:r>
              <a:endParaRPr lang="ru-RU" b="1" dirty="0"/>
            </a:p>
          </p:txBody>
        </p:sp>
        <p:sp>
          <p:nvSpPr>
            <p:cNvPr id="20" name="Блок-схема: узел 19"/>
            <p:cNvSpPr/>
            <p:nvPr/>
          </p:nvSpPr>
          <p:spPr>
            <a:xfrm>
              <a:off x="5614098" y="4307288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3347864" y="4310878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1920914" y="4307288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узел 22"/>
            <p:cNvSpPr/>
            <p:nvPr/>
          </p:nvSpPr>
          <p:spPr>
            <a:xfrm>
              <a:off x="5148485" y="3683149"/>
              <a:ext cx="72008" cy="7200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135748" y="3393366"/>
              <a:ext cx="144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С</a:t>
              </a:r>
              <a:endParaRPr lang="ru-RU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98074" y="4387594"/>
              <a:ext cx="144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D</a:t>
              </a:r>
              <a:endParaRPr lang="ru-RU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121866" y="4394614"/>
              <a:ext cx="144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Е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93308" y="4394614"/>
              <a:ext cx="144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К</a:t>
              </a:r>
              <a:endParaRPr lang="ru-RU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13817" y="4309787"/>
            <a:ext cx="840665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Запишем предложение на математическом языке: </a:t>
            </a:r>
          </a:p>
          <a:p>
            <a:pPr algn="ct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«Точка </a:t>
            </a:r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принадлежит прямой АВ, а точка С не принадлежит прямой а»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52714" y="5740199"/>
            <a:ext cx="4332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∈АВ,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С∉а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6641" y="260649"/>
            <a:ext cx="8640960" cy="108011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endParaRPr lang="ru-RU" b="1" dirty="0">
              <a:solidFill>
                <a:schemeClr val="accent4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384653" y="1412066"/>
            <a:ext cx="8424936" cy="5113278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2361" y="282960"/>
            <a:ext cx="4176464" cy="12241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5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Задание 1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000" b="100000" l="18438" r="8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18" t="14175" r="11408"/>
          <a:stretch/>
        </p:blipFill>
        <p:spPr>
          <a:xfrm>
            <a:off x="7020272" y="4175778"/>
            <a:ext cx="1981644" cy="2399680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365813" y="1507096"/>
            <a:ext cx="8208912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/>
              <a:buNone/>
            </a:pPr>
            <a:r>
              <a:rPr lang="es-ES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ru-RU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Используя рисунок и символы</a:t>
            </a:r>
            <a:r>
              <a:rPr lang="es-ES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∈</a:t>
            </a:r>
            <a:r>
              <a:rPr lang="es-ES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ru-RU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∉, запишите какие точки принадлежат прямой </a:t>
            </a:r>
            <a:r>
              <a:rPr lang="en-US" sz="3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b”</a:t>
            </a:r>
            <a:endParaRPr lang="ru-RU" sz="3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115616" y="3272653"/>
            <a:ext cx="6192688" cy="1840378"/>
            <a:chOff x="1331640" y="3012577"/>
            <a:chExt cx="6192688" cy="184037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331640" y="3789040"/>
              <a:ext cx="619268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Блок-схема: узел 9"/>
            <p:cNvSpPr/>
            <p:nvPr/>
          </p:nvSpPr>
          <p:spPr>
            <a:xfrm>
              <a:off x="1769119" y="3753036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1" name="Блок-схема: узел 10"/>
            <p:cNvSpPr/>
            <p:nvPr/>
          </p:nvSpPr>
          <p:spPr>
            <a:xfrm>
              <a:off x="2915816" y="3753036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5136760" y="3753036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3" name="Блок-схема: узел 12"/>
            <p:cNvSpPr/>
            <p:nvPr/>
          </p:nvSpPr>
          <p:spPr>
            <a:xfrm>
              <a:off x="6804248" y="3753036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4" name="Блок-схема: узел 13"/>
            <p:cNvSpPr/>
            <p:nvPr/>
          </p:nvSpPr>
          <p:spPr>
            <a:xfrm>
              <a:off x="2267744" y="4350060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5" name="Блок-схема: узел 14"/>
            <p:cNvSpPr/>
            <p:nvPr/>
          </p:nvSpPr>
          <p:spPr>
            <a:xfrm>
              <a:off x="4070375" y="3209909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6300192" y="4422068"/>
              <a:ext cx="72008" cy="7200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31672" y="3377053"/>
              <a:ext cx="22155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/>
                <a:t>b</a:t>
              </a:r>
              <a:endParaRPr lang="ru-RU" sz="22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007916" y="4422068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/>
                <a:t>N</a:t>
              </a:r>
              <a:endParaRPr lang="ru-RU" sz="22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97347" y="4350060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/>
                <a:t>K</a:t>
              </a:r>
              <a:endParaRPr lang="ru-RU" sz="22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38558" y="3012577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/>
                <a:t>E</a:t>
              </a:r>
              <a:endParaRPr lang="ru-RU" sz="22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24952" y="3365702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/>
                <a:t>F</a:t>
              </a:r>
              <a:endParaRPr lang="ru-RU" sz="22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727337" y="3851302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/>
                <a:t>B</a:t>
              </a:r>
              <a:endParaRPr lang="ru-RU" sz="22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56740" y="3861048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/>
                <a:t>A</a:t>
              </a:r>
              <a:endParaRPr lang="ru-RU" sz="22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624228" y="3331599"/>
              <a:ext cx="1800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/>
                <a:t>C</a:t>
              </a:r>
              <a:endParaRPr lang="ru-RU" sz="2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2389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нутый угол 2"/>
          <p:cNvSpPr/>
          <p:nvPr/>
        </p:nvSpPr>
        <p:spPr>
          <a:xfrm>
            <a:off x="345216" y="327521"/>
            <a:ext cx="4154776" cy="4037583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4631874" y="327521"/>
            <a:ext cx="4255338" cy="4037583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51537" y="327521"/>
            <a:ext cx="4176464" cy="63976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Одна точка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4549659" y="327521"/>
            <a:ext cx="4248472" cy="63976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Две точки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378930" y="836712"/>
            <a:ext cx="4176464" cy="1160438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/>
              <a:buNone/>
            </a:pPr>
            <a:r>
              <a:rPr lang="ru-RU" sz="2800" b="1" dirty="0" smtClean="0">
                <a:ln>
                  <a:solidFill>
                    <a:schemeClr val="accent5"/>
                  </a:solidFill>
                </a:ln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Бесконечно много прямых</a:t>
            </a:r>
            <a:endParaRPr lang="ru-RU" sz="2800" b="1" dirty="0">
              <a:ln>
                <a:solidFill>
                  <a:schemeClr val="accent5"/>
                </a:solidFill>
              </a:ln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4673127" y="836712"/>
            <a:ext cx="4248472" cy="1160438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/>
              <a:buNone/>
            </a:pPr>
            <a:r>
              <a:rPr lang="ru-RU" sz="2800" b="1" dirty="0" smtClean="0">
                <a:ln>
                  <a:solidFill>
                    <a:schemeClr val="accent5"/>
                  </a:solidFill>
                </a:ln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Одну прямую</a:t>
            </a:r>
            <a:endParaRPr lang="ru-RU" sz="2800" b="1" dirty="0">
              <a:ln>
                <a:solidFill>
                  <a:schemeClr val="accent5"/>
                </a:solidFill>
              </a:ln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163924" y="2000237"/>
            <a:ext cx="478904" cy="19442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62708" y="2000237"/>
            <a:ext cx="1728192" cy="17281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115616" y="2858712"/>
            <a:ext cx="26793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259632" y="2152637"/>
            <a:ext cx="2111660" cy="15757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узел 12"/>
          <p:cNvSpPr/>
          <p:nvPr/>
        </p:nvSpPr>
        <p:spPr>
          <a:xfrm>
            <a:off x="2354796" y="2792325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5432093" y="2123491"/>
            <a:ext cx="2952328" cy="79770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Блок-схема: узел 14"/>
          <p:cNvSpPr/>
          <p:nvPr/>
        </p:nvSpPr>
        <p:spPr>
          <a:xfrm>
            <a:off x="7736349" y="2239140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5792133" y="2748817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86087" y="4810169"/>
            <a:ext cx="8222068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Свойство прямой:</a:t>
            </a:r>
          </a:p>
          <a:p>
            <a:pPr algn="ctr"/>
            <a:r>
              <a:rPr lang="ru-RU" sz="2800" b="1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«Через любые две точки можно провести прямую и притом только одну»</a:t>
            </a:r>
            <a:endParaRPr lang="ru-RU" sz="2800" b="1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66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2450" r="935" b="2001"/>
          <a:stretch/>
        </p:blipFill>
        <p:spPr>
          <a:xfrm>
            <a:off x="0" y="0"/>
            <a:ext cx="9194242" cy="6858000"/>
          </a:xfrm>
          <a:prstGeom prst="rect">
            <a:avLst/>
          </a:prstGeom>
        </p:spPr>
      </p:pic>
      <p:sp>
        <p:nvSpPr>
          <p:cNvPr id="3" name="Загнутый угол 2"/>
          <p:cNvSpPr/>
          <p:nvPr/>
        </p:nvSpPr>
        <p:spPr>
          <a:xfrm>
            <a:off x="467544" y="404664"/>
            <a:ext cx="8352928" cy="604867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423565"/>
            <a:ext cx="7920880" cy="130386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Начертим прямые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XY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и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MK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пересекающиеся в точке О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55776" y="1700808"/>
            <a:ext cx="3852428" cy="2119754"/>
            <a:chOff x="1871700" y="2132856"/>
            <a:chExt cx="3852428" cy="211975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2051720" y="2420888"/>
              <a:ext cx="3672408" cy="122413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2411760" y="2132856"/>
              <a:ext cx="2772308" cy="180020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" name="Блок-схема: узел 7"/>
            <p:cNvSpPr/>
            <p:nvPr/>
          </p:nvSpPr>
          <p:spPr>
            <a:xfrm>
              <a:off x="3797914" y="2919389"/>
              <a:ext cx="144016" cy="144016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64088" y="3645024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Y</a:t>
              </a:r>
              <a:endParaRPr lang="ru-RU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71700" y="2439183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Х</a:t>
              </a:r>
              <a:endParaRPr lang="ru-RU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36572" y="2554441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О</a:t>
              </a:r>
              <a:endParaRPr lang="ru-RU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30062" y="2132856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К</a:t>
              </a:r>
              <a:endParaRPr lang="ru-RU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19488" y="3883278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М</a:t>
              </a:r>
              <a:endParaRPr lang="ru-RU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67544" y="3721052"/>
            <a:ext cx="835292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Запишем предложение на математическом языке:</a:t>
            </a:r>
            <a:r>
              <a:rPr lang="ru-RU" sz="2400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ru-RU" sz="2400" b="1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«Прямые </a:t>
            </a:r>
            <a:r>
              <a:rPr lang="ru-RU" sz="2400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XY и </a:t>
            </a:r>
            <a:r>
              <a:rPr lang="ru-RU" sz="2400" b="1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MK пересекаются </a:t>
            </a:r>
            <a:r>
              <a:rPr lang="ru-RU" sz="2400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в точке О»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35796" y="4441485"/>
            <a:ext cx="3924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XY ⋂</a:t>
            </a:r>
            <a:r>
              <a:rPr lang="ru-RU" sz="3600" dirty="0"/>
              <a:t> </a:t>
            </a:r>
            <a:r>
              <a:rPr lang="ru-RU" sz="3600" b="1" dirty="0" smtClean="0"/>
              <a:t>MK = О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565870" y="5043820"/>
            <a:ext cx="7246490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«Две прямые могут иметь или одну общую точку, или ни одной общей точки»</a:t>
            </a:r>
            <a:endParaRPr lang="ru-RU" sz="2000" b="1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44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</p:bldLst>
  </p:timing>
</p:sld>
</file>

<file path=ppt/theme/_rels/them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jpeg"  /><Relationship Id="rId2" Type="http://schemas.openxmlformats.org/officeDocument/2006/relationships/image" Target="../media/image2.jpeg"  /></Relationships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2147483647"/>
        <a:ea typeface=""/>
        <a:cs typeface=""/>
        <a:font script="Jpan" typeface="MS PGothic"/>
        <a:font script="Hang" typeface="돋움"/>
        <a:font script="Hans" typeface="方正舒体"/>
        <a:font script="Hant" typeface="Microsoft Jheng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2147483647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 rotWithShape="1">
          <a:blip r:embed="rId2"/>
          <a:stretch>
            <a:fillRect/>
          </a:stretch>
        </a:blip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Grizli777</ep:Company>
  <ep:Words>345</ep:Words>
  <ep:PresentationFormat>Экран (4:3)</ep:PresentationFormat>
  <ep:Paragraphs>31</ep:Paragraphs>
  <ep:Slides>12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12</vt:i4>
      </vt:variant>
    </vt:vector>
  </ep:HeadingPairs>
  <ep:TitlesOfParts>
    <vt:vector size="13" baseType="lpstr">
      <vt:lpstr>Натуральные материалы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2012-08-15T11:02:59.000</dcterms:created>
  <dc:creator>mama</dc:creator>
  <cp:lastModifiedBy>Alexey</cp:lastModifiedBy>
  <dcterms:modified xsi:type="dcterms:W3CDTF">2023-12-13T20:42:17.938</dcterms:modified>
  <cp:revision>200</cp:revision>
  <dc:title>Первый урок геометрии в 7 классе</dc:title>
  <cp:version>0906.0100.01</cp:version>
</cp:coreProperties>
</file>