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95" r:id="rId4"/>
    <p:sldId id="258" r:id="rId5"/>
    <p:sldId id="259" r:id="rId6"/>
    <p:sldId id="260" r:id="rId7"/>
    <p:sldId id="261" r:id="rId8"/>
    <p:sldId id="262" r:id="rId9"/>
    <p:sldId id="296" r:id="rId10"/>
    <p:sldId id="297" r:id="rId11"/>
    <p:sldId id="263" r:id="rId12"/>
    <p:sldId id="264" r:id="rId13"/>
    <p:sldId id="265" r:id="rId14"/>
    <p:sldId id="266" r:id="rId15"/>
    <p:sldId id="267" r:id="rId16"/>
    <p:sldId id="298" r:id="rId17"/>
    <p:sldId id="268" r:id="rId18"/>
    <p:sldId id="299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300" r:id="rId27"/>
    <p:sldId id="301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302" r:id="rId45"/>
    <p:sldId id="292" r:id="rId46"/>
    <p:sldId id="293" r:id="rId47"/>
    <p:sldId id="294" r:id="rId4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613" autoAdjust="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40C62-7BAF-48DF-B4BD-50BDF74F3CCE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F57B8-A663-4886-B0A0-3BD51A65D2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79A0B-A05C-43C5-B940-F54947AE3577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DDACF-CD8E-4169-B13B-8683375140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72DED-8119-4B9C-A070-60F99A4E7985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F73E6-FA82-4E95-AAB1-254AF1C38D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6B35B-59A7-4643-ABFC-B6F0A59E48C4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564AD-10B4-48B7-BCCA-3AD9E7098F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44780-DA4C-4BC6-8AFC-30217E54BA3D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FED1E-D6F4-4427-909B-72F4364401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3CF89-8963-4974-85D2-0B2BEC24D61E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59943-618F-43A8-97A9-9E7F2DA304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6226F-C883-42D9-B2CD-7CA419ABD045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0F0DC-0F50-40D3-B9B4-910AEEBC1A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B856D-EB88-4AF3-B576-39D5EC780110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E2396-4007-4660-86AA-1E65AF03B8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EC543-7A77-476C-91E0-0F83F550BCAE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6532B-8D26-4545-9CE3-0636191371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92CE6-E8E2-4321-9A3D-3DEFCFEB80DB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57FA4-8E70-45EC-A88C-4081DC717B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2E7364-C236-4575-8506-2DABBDAB587F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E7F31-B8AE-48A0-BFEB-01CB5532AF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95CB56AF-B7D6-4744-A9BF-F0A184E3CC4E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BDCA3DDF-6EA0-4227-BF98-701C520A6F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95" r:id="rId2"/>
    <p:sldLayoutId id="2147483701" r:id="rId3"/>
    <p:sldLayoutId id="2147483696" r:id="rId4"/>
    <p:sldLayoutId id="2147483697" r:id="rId5"/>
    <p:sldLayoutId id="2147483698" r:id="rId6"/>
    <p:sldLayoutId id="2147483702" r:id="rId7"/>
    <p:sldLayoutId id="2147483703" r:id="rId8"/>
    <p:sldLayoutId id="2147483704" r:id="rId9"/>
    <p:sldLayoutId id="2147483699" r:id="rId10"/>
    <p:sldLayoutId id="214748370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38150" indent="-319088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eaLnBrk="0" fontAlgn="base" hangingPunct="0">
        <a:spcBef>
          <a:spcPct val="20000"/>
        </a:spcBef>
        <a:spcAft>
          <a:spcPct val="0"/>
        </a:spcAft>
        <a:buClr>
          <a:srgbClr val="6BB76D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eaLnBrk="0" fontAlgn="base" hangingPunct="0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0" dirty="0" smtClean="0">
                <a:solidFill>
                  <a:schemeClr val="accent1">
                    <a:satMod val="150000"/>
                  </a:schemeClr>
                </a:solidFill>
              </a:rPr>
              <a:t>«Жанровое многообразие живописи»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819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500188"/>
          </a:xfrm>
        </p:spPr>
        <p:txBody>
          <a:bodyPr/>
          <a:lstStyle/>
          <a:p>
            <a:pPr eaLnBrk="1" hangingPunct="1"/>
            <a:r>
              <a:rPr lang="ru-RU" dirty="0" smtClean="0"/>
              <a:t> Изобразительное искусство 6 класс</a:t>
            </a:r>
          </a:p>
          <a:p>
            <a:pPr eaLnBrk="1" hangingPunct="1"/>
            <a:r>
              <a:rPr lang="ru-RU" dirty="0" smtClean="0"/>
              <a:t>Гвоздикова Г.В.</a:t>
            </a:r>
            <a:endParaRPr lang="ru-RU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Иван Константинович Айвазовский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8229600" cy="796925"/>
          </a:xfrm>
        </p:spPr>
        <p:txBody>
          <a:bodyPr/>
          <a:lstStyle/>
          <a:p>
            <a:pPr eaLnBrk="1" hangingPunct="1"/>
            <a:r>
              <a:rPr lang="ru-RU" smtClean="0"/>
              <a:t>Художник морских баталий</a:t>
            </a:r>
          </a:p>
        </p:txBody>
      </p:sp>
      <p:pic>
        <p:nvPicPr>
          <p:cNvPr id="17412" name="Picture 2" descr="http://artist-gallery.ru/uploads/posts/2012-10/thumbs/a411435e249851f8a20600cbdd1611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14625"/>
            <a:ext cx="433546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4" descr="https://artchive.ru/res/media/img/ox800/work/b4c/33382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6125" y="2571750"/>
            <a:ext cx="4587875" cy="316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МИФОЛОГИЧЕСКИЙ ЖАНР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8229600" cy="2511425"/>
          </a:xfrm>
        </p:spPr>
        <p:txBody>
          <a:bodyPr rtlCol="0">
            <a:normAutofit fontScale="550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>
                <a:latin typeface="Arial Black" pitchFamily="34" charset="0"/>
              </a:rPr>
              <a:t>Посвящён событиям и героям, о которых рассказывают мифы и легенды древних народов. Начало мифологическому жанру было положено в Древней Греции. Это изображение картин на сюжеты античных мифов. В России он развился лишь в 19 веке. Художники: Сандро Боттичелли, М. Врубель, В. Васнецов. Васнецов. Три богатыря. С. Боттичелли. Весна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8436" name="Picture 2" descr="https://im0-tub-ru.yandex.net/i?id=a3d4c5956ef140c2d6af87b213a44512&amp;n=33&amp;h=215&amp;w=3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3714750"/>
            <a:ext cx="4076700" cy="254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4" descr="http://mze.ucoz.ru/_fr/4/44395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00438"/>
            <a:ext cx="4194175" cy="275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РЕЛИГИОЗНЫЙ ЖАНР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1571625"/>
            <a:ext cx="5715000" cy="4929188"/>
          </a:xfrm>
        </p:spPr>
        <p:txBody>
          <a:bodyPr rtlCol="0">
            <a:normAutofit fontScale="700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>
                <a:latin typeface="Arial Black" pitchFamily="34" charset="0"/>
              </a:rPr>
              <a:t>В основе его темы и сюжеты Библии, священной книги христиан. Художники расписывали в храмах и монастырях стены, украшали культовую архитектуру скульптурой и орнаментом, выполняли миниатюры в церковных книгах, вырезали и расписывали алтари, писали иконы. Иконы – это картины, изображающие сюжеты из Библии, христианских святых, их жизнь. Известные художники: Леонардо да </a:t>
            </a:r>
            <a:r>
              <a:rPr lang="ru-RU" dirty="0" smtClean="0">
                <a:latin typeface="Arial Black" pitchFamily="34" charset="0"/>
              </a:rPr>
              <a:t>Винчи, А. Рублёв.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>
                <a:latin typeface="Arial Black" pitchFamily="34" charset="0"/>
              </a:rPr>
              <a:t>А. Рублёв. Святая Троица.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9460" name="Picture 2" descr="http://yanshyk.ru/wp-content/uploads/2016/06/Andrej-Rublev-troits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25" y="1428750"/>
            <a:ext cx="3219450" cy="398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0" dirty="0" smtClean="0">
                <a:solidFill>
                  <a:schemeClr val="accent1">
                    <a:satMod val="150000"/>
                  </a:schemeClr>
                </a:solidFill>
              </a:rPr>
              <a:t>Рафаэль «Сикстинская мадонна»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1471613" cy="46259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484" name="Picture 2" descr="https://im2-tub-ru.yandex.net/i?id=f7f3e3aaf45063c825fd3b38c9f079c8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312863"/>
            <a:ext cx="4071938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>
                <a:solidFill>
                  <a:schemeClr val="accent1">
                    <a:satMod val="150000"/>
                  </a:schemeClr>
                </a:solidFill>
              </a:rPr>
              <a:t>Алекса́ндр</a:t>
            </a: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satMod val="150000"/>
                  </a:schemeClr>
                </a:solidFill>
              </a:rPr>
              <a:t>Андре́евич</a:t>
            </a: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satMod val="150000"/>
                  </a:schemeClr>
                </a:solidFill>
              </a:rPr>
              <a:t>Ива́нов</a:t>
            </a: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  (1806—1858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500188"/>
            <a:ext cx="8258175" cy="1928812"/>
          </a:xfrm>
        </p:spPr>
        <p:txBody>
          <a:bodyPr rtlCol="0">
            <a:normAutofit fontScale="85000" lnSpcReduction="1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русский художник, создатель произведений на библейские и </a:t>
            </a:r>
            <a:r>
              <a:rPr lang="ru-RU" dirty="0" err="1" smtClean="0"/>
              <a:t>антично-мифологические</a:t>
            </a:r>
            <a:r>
              <a:rPr lang="ru-RU" dirty="0" smtClean="0"/>
              <a:t> сюжеты, представитель академизма, автор грандиозного полотна «Явление Христа народу».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ru-RU" dirty="0"/>
          </a:p>
        </p:txBody>
      </p:sp>
      <p:pic>
        <p:nvPicPr>
          <p:cNvPr id="21508" name="Picture 2" descr="https://im2-tub-ru.yandex.net/i?id=d66e6508b148aea1efaa8dde998583f5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86125"/>
            <a:ext cx="470058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4" descr="https://im1-tub-ru.yandex.net/i?id=eaeb2e5b04d68453234f749a26d0bad7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3286125"/>
            <a:ext cx="41719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БЫТОВОЙ ЖАНР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8229600" cy="2225675"/>
          </a:xfrm>
        </p:spPr>
        <p:txBody>
          <a:bodyPr rtlCol="0">
            <a:normAutofit fontScale="700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/>
              <a:t>Он изображает разные стороны жизни человека: труд и отдых, праздники и будни, забавы и серьёзные занятия. Сформировался в 16 веке в Европе ( Голландии). В России активно развивался в 19 веке. Художники : А. Венецианов, П. Фёдоров, И.Репин, В. Маковский, Б. Кустодиев, Ф. Решетников. Прибыл на каникулы.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2200" b="1" dirty="0" smtClean="0"/>
              <a:t>Г. </a:t>
            </a:r>
            <a:r>
              <a:rPr lang="ru-RU" sz="2200" b="1" dirty="0" err="1" smtClean="0"/>
              <a:t>Метсю</a:t>
            </a:r>
            <a:r>
              <a:rPr lang="ru-RU" sz="2200" b="1" dirty="0" smtClean="0"/>
              <a:t>. Девушка за работой. А. Венецианов. Жнецы</a:t>
            </a:r>
            <a:endParaRPr lang="ru-RU" sz="2200" b="1" dirty="0"/>
          </a:p>
        </p:txBody>
      </p:sp>
      <p:pic>
        <p:nvPicPr>
          <p:cNvPr id="22532" name="Picture 2" descr="https://artchive.ru/res/media/img/oy1200/work/d6b/2216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75" y="3344863"/>
            <a:ext cx="2670175" cy="351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6" descr="https://im0-tub-ru.yandex.net/i?id=6f88aa5afc7d148c267fb6d0a0c910bc&amp;n=33&amp;h=215&amp;w=16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0" y="3857625"/>
            <a:ext cx="2357438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Питер де Хох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3686175" cy="4625975"/>
          </a:xfrm>
        </p:spPr>
        <p:txBody>
          <a:bodyPr/>
          <a:lstStyle/>
          <a:p>
            <a:pPr eaLnBrk="1" hangingPunct="1"/>
            <a:r>
              <a:rPr lang="ru-RU" smtClean="0"/>
              <a:t>Умел передавать размеренный и неторопливый ритм домашней жизни</a:t>
            </a:r>
          </a:p>
          <a:p>
            <a:pPr eaLnBrk="1" hangingPunct="1"/>
            <a:endParaRPr lang="ru-RU" smtClean="0"/>
          </a:p>
          <a:p>
            <a:pPr eaLnBrk="1" hangingPunct="1"/>
            <a:r>
              <a:rPr lang="ru-RU" sz="2400" smtClean="0"/>
              <a:t>«Хозяйка и служанка во внутреннем дворе»</a:t>
            </a:r>
          </a:p>
        </p:txBody>
      </p:sp>
      <p:pic>
        <p:nvPicPr>
          <p:cNvPr id="23556" name="Picture 2" descr="https://im1-tub-ru.yandex.net/i?id=9d9b2af103cc3c0c6d095f8e70c33bf6&amp;n=33&amp;h=215&amp;w=1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5" y="1643063"/>
            <a:ext cx="392906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ПОРТРЕТ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8229600" cy="2154238"/>
          </a:xfrm>
        </p:spPr>
        <p:txBody>
          <a:bodyPr rtlCol="0">
            <a:normAutofit fontScale="925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Это изображение человека или группы людей. Искусство портрета родилось несколько тысяч лет назад в Древнем Египте, Древней Греции, Древнем Риме. Основное качество портрета – сходство с оригиналом.</a:t>
            </a:r>
            <a:endParaRPr lang="ru-RU" dirty="0"/>
          </a:p>
        </p:txBody>
      </p:sp>
      <p:pic>
        <p:nvPicPr>
          <p:cNvPr id="24580" name="Picture 4" descr="https://v1.std3.ru/a9/85/1460825778-a985728fdd8d69aa2081a00fba1713b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4000500"/>
            <a:ext cx="759142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История портрета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9063" y="1774825"/>
            <a:ext cx="5214937" cy="4654550"/>
          </a:xfrm>
        </p:spPr>
        <p:txBody>
          <a:bodyPr rtlCol="0">
            <a:normAutofit fontScale="775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/>
              <a:t>Истоки портретной живописи уходят во времена Древнего Египта. Когда искусство мумифицирования было забыто, на лицо умершего стали класть табличку с его изображением. По месту нахождения этого портрета , его называют «</a:t>
            </a:r>
            <a:r>
              <a:rPr lang="ru-RU" b="1" dirty="0" err="1" smtClean="0"/>
              <a:t>фаюмским</a:t>
            </a:r>
            <a:r>
              <a:rPr lang="ru-RU" b="1" dirty="0" smtClean="0"/>
              <a:t>».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Портрет молодого человека. </a:t>
            </a:r>
            <a:r>
              <a:rPr lang="ru-RU" dirty="0" err="1" smtClean="0"/>
              <a:t>Фаюм</a:t>
            </a:r>
            <a:r>
              <a:rPr lang="ru-RU" dirty="0" smtClean="0"/>
              <a:t>. 2 в..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ru-RU" dirty="0"/>
          </a:p>
        </p:txBody>
      </p:sp>
      <p:pic>
        <p:nvPicPr>
          <p:cNvPr id="25604" name="Picture 2" descr="http://img1.liveinternet.ru/images/attach/c/0/121/668/121668539_3733824_DSCN01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714500"/>
            <a:ext cx="3286125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Портрет Виды портрета: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8229600" cy="1082675"/>
          </a:xfrm>
        </p:spPr>
        <p:txBody>
          <a:bodyPr rtlCol="0">
            <a:normAutofit fontScale="775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камерный, парадный, парный, групповой, автопортрет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2300" dirty="0" smtClean="0"/>
              <a:t>Ф.С. Рокотов . Портрет Струйской , А.П. Антропов. Портрет Екатерины 2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6628" name="Picture 2" descr="https://im2-tub-ru.yandex.net/i?id=a1c5e64efece636bb694de36cbd5799a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0" y="2551113"/>
            <a:ext cx="3000375" cy="373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4" descr="https://upload.wikimedia.org/wikipedia/commons/0/06/Rokotov_Struysk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63" y="2500313"/>
            <a:ext cx="2906712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Жанр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Жанр – это несколько особенных признаков, присущих произведениям искусства, по которым мы отличаем одни из них от других. И в зависимости от того, что изображено на картине, можно определить ее жанр.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Парадный портрет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5329238" cy="4625975"/>
          </a:xfrm>
        </p:spPr>
        <p:txBody>
          <a:bodyPr rtlCol="0">
            <a:normAutofit fontScale="925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Предполагает изображение человека в официальной, торжественной обстановке, демонстрирующей его общественное положение. Портреты предназначались для украшения парадных залов и прославления определенных персон.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2000" dirty="0" smtClean="0"/>
              <a:t>Брюллов Карл Павлович Всадница, 1832</a:t>
            </a:r>
            <a:endParaRPr lang="ru-RU" sz="2000" dirty="0"/>
          </a:p>
        </p:txBody>
      </p:sp>
      <p:pic>
        <p:nvPicPr>
          <p:cNvPr id="27652" name="Picture 4" descr="https://im0-tub-ru.yandex.net/i?id=ef2068c5edc948986716139d05de4856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25" y="1643063"/>
            <a:ext cx="3357563" cy="475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Камерный портрет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500" y="1774825"/>
            <a:ext cx="4686300" cy="4625975"/>
          </a:xfrm>
        </p:spPr>
        <p:txBody>
          <a:bodyPr rtlCol="0">
            <a:normAutofit fontScale="700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/>
              <a:t>Особое внимание уделяется индивидуальным особенностям человека, передаче оттенков его внутренних переживаний. Чаще он воспринимается как психологический «портрет-характер», «портрет-биография»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/>
              <a:t>Предназначен для небольших помещений, на них изображаются простые люди.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/>
              <a:t>А. Венецианов, В. Серов, И. Крамской)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 «Портрет неизвестной в русском костюме» А. П. Аргунов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ru-RU" dirty="0"/>
          </a:p>
        </p:txBody>
      </p:sp>
      <p:pic>
        <p:nvPicPr>
          <p:cNvPr id="28676" name="Picture 2" descr="http://miroslawitch.narod.ru/wp-content/uploads/2010/hrono/21/foto-2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571625"/>
            <a:ext cx="4013200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Групповой портрет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>
          <a:xfrm>
            <a:off x="0" y="1774825"/>
            <a:ext cx="4429125" cy="4625975"/>
          </a:xfrm>
        </p:spPr>
        <p:txBody>
          <a:bodyPr/>
          <a:lstStyle/>
          <a:p>
            <a:pPr eaLnBrk="1" hangingPunct="1"/>
            <a:r>
              <a:rPr lang="ru-RU" smtClean="0"/>
              <a:t>это изображение нескольких человек </a:t>
            </a:r>
          </a:p>
          <a:p>
            <a:pPr eaLnBrk="1" hangingPunct="1"/>
            <a:endParaRPr lang="ru-RU" sz="2200" smtClean="0"/>
          </a:p>
          <a:p>
            <a:pPr eaLnBrk="1" hangingPunct="1"/>
            <a:r>
              <a:rPr lang="ru-RU" sz="2200" smtClean="0"/>
              <a:t>К.П. Брюллов </a:t>
            </a:r>
          </a:p>
          <a:p>
            <a:pPr eaLnBrk="1" hangingPunct="1"/>
            <a:r>
              <a:rPr lang="ru-RU" sz="2200" smtClean="0"/>
              <a:t>«Графиня Ю.П.Самойлова, удаляющаяся с бала с приёмной </a:t>
            </a:r>
          </a:p>
          <a:p>
            <a:pPr eaLnBrk="1" hangingPunct="1"/>
            <a:r>
              <a:rPr lang="ru-RU" sz="2200" smtClean="0"/>
              <a:t>дочерью А. Паччини»</a:t>
            </a:r>
          </a:p>
          <a:p>
            <a:pPr eaLnBrk="1" hangingPunct="1"/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29700" name="Picture 2" descr="http://petroart.ru/art/b/brulovK/img/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1500188"/>
            <a:ext cx="3736975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Парный портрет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8229600" cy="2154238"/>
          </a:xfrm>
        </p:spPr>
        <p:txBody>
          <a:bodyPr rtlCol="0">
            <a:normAutofit fontScale="92500" lnSpcReduction="1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 Парными называют портреты, написанные на разных холстах, если они согласованы между собой по композиции,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2600" dirty="0" smtClean="0"/>
              <a:t>« Королева Виктория с мужем, принцем Альбертом» сер. 19 в формату и колориту.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ru-RU" dirty="0"/>
          </a:p>
        </p:txBody>
      </p:sp>
      <p:pic>
        <p:nvPicPr>
          <p:cNvPr id="30724" name="Picture 2" descr="http://900igr.net/up/datai/106346/0019-01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88" y="3786188"/>
            <a:ext cx="3357562" cy="260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Автопортрет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4686300" cy="3582988"/>
          </a:xfrm>
        </p:spPr>
        <p:txBody>
          <a:bodyPr rtlCol="0">
            <a:normAutofit fontScale="700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/>
              <a:t>Автопортрет, 1909 Автопортрет Изображение художником самого себя. Художник пытается оценить себя со стороны как личность, определить свое место в обществе, запечатлеть себя для потомков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ru-RU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Серебрякова Зинаида Евгеньевна (1884 - 1967)</a:t>
            </a:r>
            <a:endParaRPr lang="ru-RU" dirty="0"/>
          </a:p>
        </p:txBody>
      </p:sp>
      <p:pic>
        <p:nvPicPr>
          <p:cNvPr id="31748" name="Picture 2" descr="https://im2-tub-ru.yandex.net/i?id=346f84d9f3d18d7b5989b1ac67c78048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38" y="1643063"/>
            <a:ext cx="3357562" cy="488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Винсент Ван Гог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>
          <a:xfrm>
            <a:off x="4500563" y="1774825"/>
            <a:ext cx="3786187" cy="4625975"/>
          </a:xfrm>
        </p:spPr>
        <p:txBody>
          <a:bodyPr/>
          <a:lstStyle/>
          <a:p>
            <a:pPr eaLnBrk="1" hangingPunct="1"/>
            <a:r>
              <a:rPr lang="ru-RU" smtClean="0"/>
              <a:t>Винсент Ван Гог (1853-1890) Автопортрет с отрезанным ухом. 1889 год. Частное собрание. Чикаго.</a:t>
            </a:r>
          </a:p>
          <a:p>
            <a:pPr eaLnBrk="1" hangingPunct="1"/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32772" name="Picture 2" descr="http://www.xn--e1abcgakjmf3afc5c8g.xn--p1ai/upload/main/54f/54f0d4147b14072c685df87a1bc844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857375"/>
            <a:ext cx="40005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Р. </a:t>
            </a:r>
            <a:r>
              <a:rPr lang="ru-RU" dirty="0" err="1" smtClean="0">
                <a:solidFill>
                  <a:schemeClr val="accent1">
                    <a:satMod val="150000"/>
                  </a:schemeClr>
                </a:solidFill>
              </a:rPr>
              <a:t>Мангритт</a:t>
            </a: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 фальшивое зеркало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4043363" cy="4654550"/>
          </a:xfrm>
        </p:spPr>
        <p:txBody>
          <a:bodyPr/>
          <a:lstStyle/>
          <a:p>
            <a:pPr eaLnBrk="1" hangingPunct="1"/>
            <a:r>
              <a:rPr lang="ru-RU" smtClean="0"/>
              <a:t>Бельгийский художник вместо человеческого лица изображает только глаз, напоминающий оптический прибор</a:t>
            </a:r>
          </a:p>
        </p:txBody>
      </p:sp>
      <p:pic>
        <p:nvPicPr>
          <p:cNvPr id="33796" name="Picture 2" descr="http://ru.allpaintingsstore.com/Art.nsf/O/8XYU7V/$File/Rene-Magritte-The-false-mirr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2938" y="1714500"/>
            <a:ext cx="4379912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Э. </a:t>
            </a:r>
            <a:r>
              <a:rPr lang="ru-RU" dirty="0" err="1" smtClean="0">
                <a:solidFill>
                  <a:schemeClr val="accent1">
                    <a:satMod val="150000"/>
                  </a:schemeClr>
                </a:solidFill>
              </a:rPr>
              <a:t>Уорхолл</a:t>
            </a: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. Мэрилин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3543300" cy="4625975"/>
          </a:xfrm>
        </p:spPr>
        <p:txBody>
          <a:bodyPr rtlCol="0">
            <a:normAutofit fontScale="775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/>
              <a:t>Американский художник тиражировал изображение ее губ, утративших благодаря этой повторяемости свою оригинальность и ставших навязчивой рекламой, стандартным штампом.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 выполненное в стиле поп-арт.</a:t>
            </a:r>
            <a:endParaRPr lang="ru-RU" dirty="0"/>
          </a:p>
        </p:txBody>
      </p:sp>
      <p:pic>
        <p:nvPicPr>
          <p:cNvPr id="34820" name="Picture 2" descr="https://im0-tub-ru.yandex.net/i?id=f0ee0ec7e66020b29dd79039b9bcd37a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5" y="1928813"/>
            <a:ext cx="4362450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Пейзаж-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5843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4972050" cy="4511675"/>
          </a:xfrm>
        </p:spPr>
        <p:txBody>
          <a:bodyPr/>
          <a:lstStyle/>
          <a:p>
            <a:pPr eaLnBrk="1" hangingPunct="1"/>
            <a:r>
              <a:rPr lang="ru-RU" smtClean="0"/>
              <a:t>Пейзаж- это изображение естественной или изменённой человеком природы Куинджи Архип Иванович (1842 - 1910) «Ночь на Днепре», 1882</a:t>
            </a:r>
          </a:p>
        </p:txBody>
      </p:sp>
      <p:pic>
        <p:nvPicPr>
          <p:cNvPr id="35844" name="Picture 2" descr="http://900igr.net/up/datai/106346/0022-014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75" y="2286000"/>
            <a:ext cx="352425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Пейзаж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8229600" cy="1582738"/>
          </a:xfrm>
        </p:spPr>
        <p:txBody>
          <a:bodyPr rtlCol="0">
            <a:normAutofit fontScale="700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/>
              <a:t>Пейзаж Лирический («пейзаж настроения»)- соотнесен с переживаниями самого автора И.И.Левитан «Золотая осень» Эпический (монументальный)- воспевает мощь необъятных просторов, неподвластность природы течению времени. И.И. Шишкин «Лесные дали»</a:t>
            </a:r>
            <a:endParaRPr lang="ru-RU" b="1" dirty="0"/>
          </a:p>
        </p:txBody>
      </p:sp>
      <p:pic>
        <p:nvPicPr>
          <p:cNvPr id="36868" name="Picture 2" descr="https://im0-tub-ru.yandex.net/i?id=22c654ffaf60fd2a74da05d2a724c2df&amp;n=33&amp;h=215&amp;w=3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25" y="3786188"/>
            <a:ext cx="3830638" cy="248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4" descr="http://blog.ufa-lib.ru/assets/images/11_lichnost/24/1125415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9550" y="3286125"/>
            <a:ext cx="5124450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жанр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Как историческая категория относится к 17 веку</a:t>
            </a:r>
          </a:p>
          <a:p>
            <a:pPr eaLnBrk="1" hangingPunct="1"/>
            <a:r>
              <a:rPr lang="ru-RU" smtClean="0"/>
              <a:t>Система жанров:</a:t>
            </a:r>
          </a:p>
          <a:p>
            <a:pPr eaLnBrk="1" hangingPunct="1"/>
            <a:r>
              <a:rPr lang="ru-RU" smtClean="0"/>
              <a:t>Высокие – исторический, мифологический, религиозный.</a:t>
            </a:r>
          </a:p>
          <a:p>
            <a:pPr eaLnBrk="1" hangingPunct="1"/>
            <a:r>
              <a:rPr lang="ru-RU" smtClean="0"/>
              <a:t>Низкие или малые – пейзаж, портрет, натюрморт, бытовой .</a:t>
            </a:r>
          </a:p>
          <a:p>
            <a:pPr eaLnBrk="1" hangingPunct="1"/>
            <a:r>
              <a:rPr lang="ru-RU" smtClean="0"/>
              <a:t>18 век иерархия начала разрушаться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ГОРОДСКОЙ ПЕЙЗАЖ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8229600" cy="2297113"/>
          </a:xfrm>
        </p:spPr>
        <p:txBody>
          <a:bodyPr rtlCol="0">
            <a:normAutofit fontScale="925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/>
              <a:t>Городской пейзаж – изображение города (зданий, мостов, городских парков, улиц, набережных). </a:t>
            </a:r>
            <a:r>
              <a:rPr lang="ru-RU" sz="2800" dirty="0" smtClean="0"/>
              <a:t>Мастера городского пейзажа – ит.художник </a:t>
            </a:r>
            <a:r>
              <a:rPr lang="ru-RU" sz="2800" dirty="0" err="1" smtClean="0"/>
              <a:t>Каналетто</a:t>
            </a:r>
            <a:r>
              <a:rPr lang="ru-RU" sz="2800" dirty="0" smtClean="0"/>
              <a:t>, Ф.Я. Алексеев Ф. Алексеев. Вид на Воскресенские и Никольские ворота и </a:t>
            </a:r>
            <a:r>
              <a:rPr lang="ru-RU" sz="2800" dirty="0" err="1" smtClean="0"/>
              <a:t>Неглинный</a:t>
            </a:r>
            <a:r>
              <a:rPr lang="ru-RU" sz="2800" dirty="0" smtClean="0"/>
              <a:t> мост от Тверской улицы.</a:t>
            </a:r>
            <a:endParaRPr lang="ru-RU" sz="2800" dirty="0"/>
          </a:p>
        </p:txBody>
      </p:sp>
      <p:pic>
        <p:nvPicPr>
          <p:cNvPr id="37892" name="Picture 2" descr="https://im1-tub-ru.yandex.net/i?id=81396884549bf7d6167b2d8573ded245&amp;n=33&amp;h=215&amp;w=3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4000500"/>
            <a:ext cx="407035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AutoShape 4" descr="https://pastvu.com/_p/a/l/t/z/ltzumkfpbakltoqz3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orbel" pitchFamily="34" charset="0"/>
            </a:endParaRPr>
          </a:p>
        </p:txBody>
      </p:sp>
      <p:sp>
        <p:nvSpPr>
          <p:cNvPr id="37894" name="AutoShape 6" descr="https://pastvu.com/_p/a/l/t/z/ltzumkfpbakltoqz3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orbel" pitchFamily="34" charset="0"/>
            </a:endParaRPr>
          </a:p>
        </p:txBody>
      </p:sp>
      <p:sp>
        <p:nvSpPr>
          <p:cNvPr id="37895" name="AutoShape 8" descr="https://pastvu.com/_p/a/l/t/z/ltzumkfpbakltoqz3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orbel" pitchFamily="34" charset="0"/>
            </a:endParaRPr>
          </a:p>
        </p:txBody>
      </p:sp>
      <p:pic>
        <p:nvPicPr>
          <p:cNvPr id="37896" name="Picture 10" descr="http://ru.wahooart.com/Art.nsf/O/8YE7NF/$File/Fedor-Yakovlevich-Alekseev-View-of-the-Voskresenskie-and-Nikolskie-Gate-and-Negl...treet-in-Mosc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3" y="3786188"/>
            <a:ext cx="4119562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СЕЛЬСКИЙ ПЕЙЗАЖ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428750"/>
            <a:ext cx="8186737" cy="2428875"/>
          </a:xfrm>
        </p:spPr>
        <p:txBody>
          <a:bodyPr rtlCol="0">
            <a:normAutofit fontScale="925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/>
              <a:t>Сельский пейзаж – изображение деревень и сёл. Мастера сельского пейзажа – И.Левитан, К. </a:t>
            </a:r>
            <a:r>
              <a:rPr lang="ru-RU" b="1" dirty="0" err="1" smtClean="0"/>
              <a:t>Юон</a:t>
            </a:r>
            <a:r>
              <a:rPr lang="ru-RU" b="1" dirty="0" smtClean="0"/>
              <a:t>, А.Куинджи.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2800" dirty="0" smtClean="0"/>
              <a:t>И.</a:t>
            </a:r>
            <a:r>
              <a:rPr lang="ru-RU" dirty="0" smtClean="0"/>
              <a:t> </a:t>
            </a:r>
            <a:r>
              <a:rPr lang="ru-RU" sz="2800" dirty="0" smtClean="0"/>
              <a:t>Левитан. Саввинская слобода под Звенигородом.</a:t>
            </a:r>
            <a:endParaRPr lang="ru-RU" sz="2800" dirty="0"/>
          </a:p>
        </p:txBody>
      </p:sp>
      <p:pic>
        <p:nvPicPr>
          <p:cNvPr id="38916" name="Picture 2" descr="https://artchive.ru/res/media/img/ox800/work/2d8/30371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25" y="3286125"/>
            <a:ext cx="5216525" cy="333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0" dirty="0" smtClean="0">
                <a:solidFill>
                  <a:schemeClr val="accent1">
                    <a:satMod val="150000"/>
                  </a:schemeClr>
                </a:solidFill>
              </a:rPr>
              <a:t>Индустриальный пейзаж Пименов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9939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1471613" cy="46259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9940" name="Picture 2" descr="https://im3-tub-ru.yandex.net/i?id=ee8e6732a77d3ef93df8c6af5fb42adb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597025"/>
            <a:ext cx="7358063" cy="488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0" dirty="0" smtClean="0">
                <a:solidFill>
                  <a:schemeClr val="accent1">
                    <a:satMod val="150000"/>
                  </a:schemeClr>
                </a:solidFill>
              </a:rPr>
              <a:t>Космический пейзаж Соколов «Луноход»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40963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2043113" cy="46259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0964" name="Picture 2" descr="http://cs5.pikabu.ru/post_img/2015/12/30/9/14514876411528108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571625"/>
            <a:ext cx="3910013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4" descr="http://static.diary.ru/userdir/1/5/1/4/1514287/732733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286000"/>
            <a:ext cx="4059238" cy="276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0" dirty="0" smtClean="0">
                <a:solidFill>
                  <a:schemeClr val="accent1">
                    <a:satMod val="150000"/>
                  </a:schemeClr>
                </a:solidFill>
              </a:rPr>
              <a:t>Фантастический пейзаж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41987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3757613" cy="46259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1988" name="Picture 2" descr="https://im0-tub-ru.yandex.net/i?id=c6e271bfe8edc547dafa3abaa9bcde64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357313"/>
            <a:ext cx="728662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НАТЮРМОРТ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Это изображение различных предметов, вещей( домашней утвари, музыкальных инструментов, цветов, фруктов, овощей, дичи) и других неодушевленных предметов. В переводе с французского « мертвая тишина». Возник этот жанр в Голландии и Испании в 17 веке. Известные художники этого жанра: Б. Кустодиев, В.Перов, И. Грабарь, К. Коровин, Ж. Б. С. Шарден, Питер Класс.</a:t>
            </a:r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Натюрморт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44035" name="Содержимое 2"/>
          <p:cNvSpPr>
            <a:spLocks noGrp="1"/>
          </p:cNvSpPr>
          <p:nvPr>
            <p:ph idx="1"/>
          </p:nvPr>
        </p:nvSpPr>
        <p:spPr>
          <a:xfrm>
            <a:off x="428625" y="1500188"/>
            <a:ext cx="8258175" cy="1714500"/>
          </a:xfrm>
        </p:spPr>
        <p:txBody>
          <a:bodyPr/>
          <a:lstStyle/>
          <a:p>
            <a:pPr eaLnBrk="1" hangingPunct="1"/>
            <a:r>
              <a:rPr lang="ru-RU" smtClean="0"/>
              <a:t>Натюрморт- Родина натюрморта- Голландия, начало 17 века.. Виды натюрморта: парадный, камерный,</a:t>
            </a:r>
          </a:p>
        </p:txBody>
      </p:sp>
      <p:pic>
        <p:nvPicPr>
          <p:cNvPr id="44036" name="Picture 2" descr="http://www.artscroll.ru/Images/2008/p/Pieter_Claesz/000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88" y="3000375"/>
            <a:ext cx="4700587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229600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Парадный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8229600" cy="2154238"/>
          </a:xfrm>
        </p:spPr>
        <p:txBody>
          <a:bodyPr rtlCol="0">
            <a:normAutofit fontScale="850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Франс </a:t>
            </a:r>
            <a:r>
              <a:rPr lang="ru-RU" dirty="0" err="1" smtClean="0"/>
              <a:t>Снейдерс</a:t>
            </a:r>
            <a:r>
              <a:rPr lang="ru-RU" dirty="0" smtClean="0"/>
              <a:t> «Торговка с фруктами». Его натюрморты прославляли щедрость и богатство природы, ими украшали парадные интерьеры дворцов.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5060" name="Picture 2" descr="http://3.bp.blogspot.com/-9NZfY1iX38E/VGYMvGb6hEI/AAAAAAAACBs/pksWO7FYrqU/s1600/%D0%A4%D1%80%D0%B0%D0%BD%D1%81%2B%D0%A1%D0%BD%D0%B5%D0%B9%D0%B4%D0%B5%D1%80%D1%81%2B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25" y="2843213"/>
            <a:ext cx="5691188" cy="401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8115328" cy="836696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satMod val="150000"/>
                  </a:schemeClr>
                </a:solidFill>
              </a:rPr>
              <a:t>НАТЮРМОРТ  Питер Класс (Голландия). Завтрак с ветчиной</a:t>
            </a: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.</a:t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8229600" cy="153988"/>
          </a:xfrm>
        </p:spPr>
        <p:txBody>
          <a:bodyPr rtlCol="0">
            <a:normAutofit fontScale="250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6084" name="Picture 2" descr="https://im1-tub-ru.yandex.net/i?id=244fb78751ea5cd268e3fa07b7b8458e&amp;n=33&amp;h=215&amp;w=3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1571625"/>
            <a:ext cx="6929438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Русское искусство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4114800" cy="4625975"/>
          </a:xfrm>
        </p:spPr>
        <p:txBody>
          <a:bodyPr rtlCol="0">
            <a:normAutofit fontScale="850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Натюрморт в русском искусстве появился в 18 веке. Одновременно с утверждением светской живописи, появляется стремление правдиво и точно передать предметный мир.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И. </a:t>
            </a:r>
            <a:r>
              <a:rPr lang="ru-RU" dirty="0" err="1" smtClean="0"/>
              <a:t>Хруцкий</a:t>
            </a:r>
            <a:r>
              <a:rPr lang="ru-RU" dirty="0" smtClean="0"/>
              <a:t> «Цветы и плоды»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7108" name="Picture 2" descr="https://im2-tub-ru.yandex.net/i?id=cde2e962c0de219060962b82d6448313&amp;n=33&amp;h=215&amp;w=2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0" y="2857500"/>
            <a:ext cx="4286250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ИСТОРИЧЕСКИЙ ЖАНР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14500"/>
            <a:ext cx="5500688" cy="4686300"/>
          </a:xfrm>
        </p:spPr>
        <p:txBody>
          <a:bodyPr rtlCol="0">
            <a:normAutofit fontScale="700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/>
              <a:t>Исторический жанр, один из основных жанров изобразительного искусства, посвящен воссозданию событий прошлого и современности, имеющих историческое значение Быть историческим живописцем очень непросто. Нужно хорошо знать изображаемую эпоху, детали и приметы того времени. Художники: К. Брюллов, В. Суриков, А. Иванов.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/>
              <a:t>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/>
              <a:t>В. Суриков. Меньшиков в Берёзовке К. Брюллов «Последний день Помпеи».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1268" name="Picture 2" descr="https://im2-tub-ru.yandex.net/i?id=0af4024b058f3365d080c6c46df30380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13" y="1285875"/>
            <a:ext cx="2928937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4" descr="http://www.tanais.info/brulloff/brulloff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0" y="4143375"/>
            <a:ext cx="360997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0" dirty="0" smtClean="0">
                <a:solidFill>
                  <a:schemeClr val="accent1">
                    <a:satMod val="150000"/>
                  </a:schemeClr>
                </a:solidFill>
              </a:rPr>
              <a:t>Камерный натюрморт В.Стожаров «Чай калачами»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8229600" cy="82550"/>
          </a:xfrm>
        </p:spPr>
        <p:txBody>
          <a:bodyPr rtlCol="0">
            <a:normAutofit fontScale="250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ru-RU" dirty="0"/>
          </a:p>
        </p:txBody>
      </p:sp>
      <p:pic>
        <p:nvPicPr>
          <p:cNvPr id="48132" name="Picture 2" descr="http://www.na-vasilieva.ru/wp-content/uploads/2013/04/STOZHAROVVF-1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487488"/>
            <a:ext cx="7143750" cy="537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Б.М. Кустодиев «купчиха за чаем». 1918 г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49155" name="Содержимое 4"/>
          <p:cNvSpPr>
            <a:spLocks noGrp="1"/>
          </p:cNvSpPr>
          <p:nvPr>
            <p:ph idx="1"/>
          </p:nvPr>
        </p:nvSpPr>
        <p:spPr>
          <a:xfrm>
            <a:off x="457200" y="1774825"/>
            <a:ext cx="1757363" cy="46259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9156" name="Picture 4" descr="https://im3-tub-ru.yandex.net/i?id=3fd06cf7beb257d43114270178067378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500188"/>
            <a:ext cx="5715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ИНТЕРЬЕР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74825"/>
            <a:ext cx="4786313" cy="4625975"/>
          </a:xfrm>
        </p:spPr>
        <p:txBody>
          <a:bodyPr rtlCol="0">
            <a:normAutofit fontScale="775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Жанр интерьера посвящён изображению внутреннего пространства зданий или помещений – с их убранством, мебелью и вещами.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Мастера изображения интерьера – Питер де Хох, Я. Вермеер, Г. Сорока.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В России развитие жанра связано с именем А. Г. Венецианова.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0180" name="Picture 2" descr="http://artmight.com/albums/public-domain-art-images/Pieter-de-Hooch-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5" y="500063"/>
            <a:ext cx="4081463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accent1">
                    <a:satMod val="150000"/>
                  </a:schemeClr>
                </a:solidFill>
              </a:rPr>
              <a:t>КОНСТАНТИН ФЕДОРОВИЧ ЮОН. АВГУСТОВСКИЙ ВЕЧЕР.</a:t>
            </a:r>
            <a:r>
              <a:rPr lang="ru-RU" sz="2000" dirty="0" smtClean="0">
                <a:solidFill>
                  <a:schemeClr val="accent1">
                    <a:satMod val="150000"/>
                  </a:schemeClr>
                </a:solidFill>
              </a:rPr>
              <a:t> ПОСЛЕДНИЙ ЛУЧ. ЛИГАЧЕВО </a:t>
            </a:r>
            <a:r>
              <a:rPr lang="ru-RU" sz="2400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satMod val="150000"/>
                  </a:schemeClr>
                </a:solidFill>
              </a:rPr>
              <a:t> БОРИС МИХАЙЛОВИЧ КУСТОДИЕВ. В УСАДЬБЕ ВЫСОКОВО </a:t>
            </a:r>
            <a:endParaRPr lang="ru-RU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51203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8229600" cy="1868488"/>
          </a:xfrm>
        </p:spPr>
        <p:txBody>
          <a:bodyPr/>
          <a:lstStyle/>
          <a:p>
            <a:pPr eaLnBrk="1" hangingPunct="1"/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51204" name="Picture 2" descr="http://www.artscroll.ru/Images/2008/k/Kustodiev%20Boris%20Mihaylovich/0000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3363" y="1714500"/>
            <a:ext cx="383063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4" descr="https://im1-tub-ru.yandex.net/i?id=c3ad9321300aa9f0f7fd3c3f51793220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1928813"/>
            <a:ext cx="5105400" cy="418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>
                <a:solidFill>
                  <a:schemeClr val="accent1">
                    <a:satMod val="150000"/>
                  </a:schemeClr>
                </a:solidFill>
              </a:rPr>
              <a:t>Джорджо</a:t>
            </a: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 де </a:t>
            </a:r>
            <a:r>
              <a:rPr lang="ru-RU" dirty="0" err="1" smtClean="0">
                <a:solidFill>
                  <a:schemeClr val="accent1">
                    <a:satMod val="150000"/>
                  </a:schemeClr>
                </a:solidFill>
              </a:rPr>
              <a:t>Кирико</a:t>
            </a: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 «Большой метафизический интерьер»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52227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3543300" cy="4625975"/>
          </a:xfrm>
        </p:spPr>
        <p:txBody>
          <a:bodyPr/>
          <a:lstStyle/>
          <a:p>
            <a:pPr eaLnBrk="1" hangingPunct="1"/>
            <a:r>
              <a:rPr lang="ru-RU" smtClean="0"/>
              <a:t>Комната со стоящими</a:t>
            </a:r>
          </a:p>
          <a:p>
            <a:pPr eaLnBrk="1" hangingPunct="1"/>
            <a:r>
              <a:rPr lang="ru-RU" smtClean="0"/>
              <a:t>в плотную друг к другу ,два громадных мольберта с картинами</a:t>
            </a:r>
          </a:p>
        </p:txBody>
      </p:sp>
      <p:pic>
        <p:nvPicPr>
          <p:cNvPr id="52228" name="Picture 2" descr="https://im3-tub-ru.yandex.net/i?id=443f4d23c04eca0d8c7275cd98442c55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0" y="1341438"/>
            <a:ext cx="3727450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АНИМАЛИСТИЧЕСКИЙ ЖАНР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532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Это изображение животных «анимал» (лат.) « животное». Этот жанр возник ещё у первобытных художников. Они изображали сцены охоты на оленей, мамонтов, бизонов. В Россию анималистический жанр пришёл лишь в 19 веке. Художники :Суриков, А. Дюрер, В. Ватагин, В. Сутеев, Е. Чарушин. 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0" dirty="0" smtClean="0">
                <a:solidFill>
                  <a:schemeClr val="accent1">
                    <a:satMod val="150000"/>
                  </a:schemeClr>
                </a:solidFill>
              </a:rPr>
              <a:t>Анималистический жанр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54275" name="Содержимое 2"/>
          <p:cNvSpPr>
            <a:spLocks noGrp="1"/>
          </p:cNvSpPr>
          <p:nvPr>
            <p:ph idx="1"/>
          </p:nvPr>
        </p:nvSpPr>
        <p:spPr>
          <a:xfrm>
            <a:off x="6000750" y="1774825"/>
            <a:ext cx="2686050" cy="4625975"/>
          </a:xfrm>
        </p:spPr>
        <p:txBody>
          <a:bodyPr/>
          <a:lstStyle/>
          <a:p>
            <a:pPr eaLnBrk="1" hangingPunct="1"/>
            <a:r>
              <a:rPr lang="ru-RU" smtClean="0"/>
              <a:t>А. Дюрер. Кролик.</a:t>
            </a:r>
          </a:p>
          <a:p>
            <a:pPr eaLnBrk="1" hangingPunct="1"/>
            <a:r>
              <a:rPr lang="ru-RU" smtClean="0"/>
              <a:t>Чарушин</a:t>
            </a:r>
          </a:p>
        </p:txBody>
      </p:sp>
      <p:pic>
        <p:nvPicPr>
          <p:cNvPr id="54276" name="Picture 2" descr="https://im0-tub-ru.yandex.net/i?id=ec7ea7b5a45bfbf7080f2ed5e5297fca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309688"/>
            <a:ext cx="5000625" cy="554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4" descr="http://900igr.net/datai/literatura/E.CHarushin/0008-010-Na-stranitsakh-rasskazov-E.-I.-CHarushina-my-vstrechaem-shalovlivyk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25" y="3429000"/>
            <a:ext cx="29908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Домашнее задание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552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Подготовить </a:t>
            </a:r>
            <a:r>
              <a:rPr lang="ru-RU" dirty="0" smtClean="0"/>
              <a:t>проект, презентацию или сообщение по одной </a:t>
            </a:r>
            <a:r>
              <a:rPr lang="ru-RU" smtClean="0"/>
              <a:t>из </a:t>
            </a:r>
            <a:r>
              <a:rPr lang="ru-RU" smtClean="0"/>
              <a:t>тем</a:t>
            </a:r>
            <a:endParaRPr lang="ru-RU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>
                <a:solidFill>
                  <a:schemeClr val="accent1">
                    <a:satMod val="150000"/>
                  </a:schemeClr>
                </a:solidFill>
              </a:rPr>
              <a:t>Васи́лий</a:t>
            </a: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satMod val="150000"/>
                  </a:schemeClr>
                </a:solidFill>
              </a:rPr>
              <a:t>Ива́нович</a:t>
            </a: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satMod val="150000"/>
                  </a:schemeClr>
                </a:solidFill>
              </a:rPr>
              <a:t>Су́риков</a:t>
            </a: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  (24 января 1848  — 19 марта 1916)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8229600" cy="1082675"/>
          </a:xfrm>
        </p:spPr>
        <p:txBody>
          <a:bodyPr rtlCol="0">
            <a:normAutofit lnSpcReduction="1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  великий русский живописец, мастер масштабных исторических полотен. </a:t>
            </a:r>
            <a:endParaRPr lang="ru-RU" dirty="0"/>
          </a:p>
        </p:txBody>
      </p:sp>
      <p:pic>
        <p:nvPicPr>
          <p:cNvPr id="12292" name="Picture 2" descr="http://www.arthistory.ru/img/surikov/pokorenie_sibiri_ermak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2857500"/>
            <a:ext cx="6623050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401080" cy="112244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0" dirty="0" smtClean="0">
                <a:solidFill>
                  <a:schemeClr val="accent1">
                    <a:satMod val="150000"/>
                  </a:schemeClr>
                </a:solidFill>
              </a:rPr>
              <a:t>«</a:t>
            </a:r>
            <a:r>
              <a:rPr lang="ru-RU" sz="3100" b="0" dirty="0" smtClean="0">
                <a:solidFill>
                  <a:schemeClr val="accent1">
                    <a:satMod val="150000"/>
                  </a:schemeClr>
                </a:solidFill>
              </a:rPr>
              <a:t>Утро стрелецкой казни» - первая значительная работа художника  “Утро стрелецкой казни”</a:t>
            </a:r>
            <a:endParaRPr lang="ru-RU" sz="31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8229600" cy="153988"/>
          </a:xfrm>
        </p:spPr>
        <p:txBody>
          <a:bodyPr rtlCol="0">
            <a:normAutofit fontScale="250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ru-RU" dirty="0"/>
          </a:p>
        </p:txBody>
      </p:sp>
      <p:pic>
        <p:nvPicPr>
          <p:cNvPr id="13316" name="Picture 2" descr="https://im3-tub-ru.yandex.net/i?id=c875b83073a2a2df283280e5961276cc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571625"/>
            <a:ext cx="8501063" cy="477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БАТАЛЬНЫЙ ЖАНР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774825"/>
            <a:ext cx="8286750" cy="3082925"/>
          </a:xfrm>
        </p:spPr>
        <p:txBody>
          <a:bodyPr rtlCol="0">
            <a:normAutofit fontScale="625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>
                <a:latin typeface="Arial Black" pitchFamily="34" charset="0"/>
              </a:rPr>
              <a:t>В состав исторического жанра входит и батальный жанр, т.е. воссоздание военных действий. Он посвящён сценам сражений и военным походам. Сложился в Древнем Риме. От художника требуется точность в показе событий, обмундировании, оружия. « </a:t>
            </a:r>
            <a:r>
              <a:rPr lang="ru-RU" b="1" dirty="0" err="1" smtClean="0">
                <a:latin typeface="Arial Black" pitchFamily="34" charset="0"/>
              </a:rPr>
              <a:t>Батай</a:t>
            </a:r>
            <a:r>
              <a:rPr lang="ru-RU" b="1" dirty="0" smtClean="0">
                <a:latin typeface="Arial Black" pitchFamily="34" charset="0"/>
              </a:rPr>
              <a:t>» (</a:t>
            </a:r>
            <a:r>
              <a:rPr lang="ru-RU" b="1" dirty="0" err="1" smtClean="0">
                <a:latin typeface="Arial Black" pitchFamily="34" charset="0"/>
              </a:rPr>
              <a:t>фран</a:t>
            </a:r>
            <a:r>
              <a:rPr lang="ru-RU" b="1" dirty="0" smtClean="0">
                <a:latin typeface="Arial Black" pitchFamily="34" charset="0"/>
              </a:rPr>
              <a:t>). « битва». В России одним из самых замечательных баталистов был В. Верещагин, а также В. Суриков.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b="1" dirty="0" smtClean="0">
                <a:latin typeface="Arial Black" pitchFamily="34" charset="0"/>
              </a:rPr>
              <a:t>В. Суриков «Покорение Сибири Ермаком»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2600" b="1" dirty="0" smtClean="0">
                <a:latin typeface="Arial Black" pitchFamily="34" charset="0"/>
              </a:rPr>
              <a:t>Верещагин. </a:t>
            </a:r>
            <a:r>
              <a:rPr lang="ru-RU" sz="2600" dirty="0" smtClean="0">
                <a:latin typeface="Arial Black" pitchFamily="34" charset="0"/>
              </a:rPr>
              <a:t>Апофеоз войны.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4340" name="Picture 2" descr="https://im2-tub-ru.yandex.net/i?id=7651f0f0665012ae0df3f5416f7734d7&amp;n=33&amp;h=215&amp;w=3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0" y="4286250"/>
            <a:ext cx="3786188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6766" cy="97957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>
                <a:solidFill>
                  <a:schemeClr val="accent1">
                    <a:satMod val="150000"/>
                  </a:schemeClr>
                </a:solidFill>
              </a:rPr>
              <a:t>Васи́лий</a:t>
            </a: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satMod val="150000"/>
                  </a:schemeClr>
                </a:solidFill>
              </a:rPr>
              <a:t>Васи́льевич</a:t>
            </a: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satMod val="150000"/>
                  </a:schemeClr>
                </a:solidFill>
              </a:rPr>
              <a:t>Вереща́гин</a:t>
            </a: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  (1842—1904)</a:t>
            </a:r>
            <a:b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</a:b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8229600" cy="1725613"/>
          </a:xfrm>
        </p:spPr>
        <p:txBody>
          <a:bodyPr/>
          <a:lstStyle/>
          <a:p>
            <a:pPr eaLnBrk="1" hangingPunct="1"/>
            <a:r>
              <a:rPr lang="ru-RU" smtClean="0"/>
              <a:t> выдающийся русский живописец и литератор, один из наиболее известных художников-баталистов. </a:t>
            </a:r>
          </a:p>
        </p:txBody>
      </p:sp>
      <p:pic>
        <p:nvPicPr>
          <p:cNvPr id="15364" name="Picture 2" descr="http://www.pravchelny.ru/www/_video/Gallery/6190-006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63" y="3500438"/>
            <a:ext cx="3705225" cy="243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4" descr="http://old.pravchelny.ru/www/_video/Gallery/6190-013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13" y="3357563"/>
            <a:ext cx="2571750" cy="329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http://www.booksite.ru/vereschagin/picture/02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29063"/>
            <a:ext cx="3124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</a:rPr>
              <a:t>Советский период</a:t>
            </a: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4825"/>
            <a:ext cx="4186238" cy="1439863"/>
          </a:xfrm>
        </p:spPr>
        <p:txBody>
          <a:bodyPr rtlCol="0">
            <a:normAutofit fontScale="85000" lnSpcReduction="1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М.Б.Греков «Тачанка»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А.А. Дейнека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«Оборона Севастополя</a:t>
            </a:r>
            <a:endParaRPr lang="ru-RU" dirty="0"/>
          </a:p>
        </p:txBody>
      </p:sp>
      <p:pic>
        <p:nvPicPr>
          <p:cNvPr id="16388" name="Picture 2" descr="https://im0-tub-ru.yandex.net/i?id=e902ef7f20e4762526afd6a572dc8c32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0575" y="928688"/>
            <a:ext cx="45434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 descr="http://www.menswork.ru/sites/default/files/image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3929063"/>
            <a:ext cx="5792788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Модульная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Модульная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215</TotalTime>
  <Words>1386</Words>
  <Application>Microsoft Office PowerPoint</Application>
  <PresentationFormat>Экран (4:3)</PresentationFormat>
  <Paragraphs>134</Paragraphs>
  <Slides>47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5" baseType="lpstr">
      <vt:lpstr>Arial</vt:lpstr>
      <vt:lpstr>Corbel</vt:lpstr>
      <vt:lpstr>Wingdings 2</vt:lpstr>
      <vt:lpstr>Wingdings</vt:lpstr>
      <vt:lpstr>Wingdings 3</vt:lpstr>
      <vt:lpstr>Calibri</vt:lpstr>
      <vt:lpstr>Arial Black</vt:lpstr>
      <vt:lpstr>Модульная</vt:lpstr>
      <vt:lpstr>«Жанровое многообразие живописи»</vt:lpstr>
      <vt:lpstr>Жанр</vt:lpstr>
      <vt:lpstr>жанр</vt:lpstr>
      <vt:lpstr>ИСТОРИЧЕСКИЙ ЖАНР</vt:lpstr>
      <vt:lpstr>Васи́лий Ива́нович Су́риков  (24 января 1848  — 19 марта 1916)</vt:lpstr>
      <vt:lpstr>«Утро стрелецкой казни» - первая значительная работа художника  “Утро стрелецкой казни”</vt:lpstr>
      <vt:lpstr>БАТАЛЬНЫЙ ЖАНР</vt:lpstr>
      <vt:lpstr>Васи́лий Васи́льевич Вереща́гин  (1842—1904) </vt:lpstr>
      <vt:lpstr>Советский период</vt:lpstr>
      <vt:lpstr>Иван Константинович Айвазовский</vt:lpstr>
      <vt:lpstr>МИФОЛОГИЧЕСКИЙ ЖАНР</vt:lpstr>
      <vt:lpstr>РЕЛИГИОЗНЫЙ ЖАНР</vt:lpstr>
      <vt:lpstr>Рафаэль «Сикстинская мадонна»</vt:lpstr>
      <vt:lpstr>Алекса́ндр Андре́евич Ива́нов  (1806—1858</vt:lpstr>
      <vt:lpstr>БЫТОВОЙ ЖАНР</vt:lpstr>
      <vt:lpstr>Питер де Хох</vt:lpstr>
      <vt:lpstr>ПОРТРЕТ</vt:lpstr>
      <vt:lpstr>История портрета</vt:lpstr>
      <vt:lpstr>Портрет Виды портрета:</vt:lpstr>
      <vt:lpstr>Парадный портрет</vt:lpstr>
      <vt:lpstr>Камерный портрет</vt:lpstr>
      <vt:lpstr>Групповой портрет</vt:lpstr>
      <vt:lpstr>Парный портрет</vt:lpstr>
      <vt:lpstr>Автопортрет</vt:lpstr>
      <vt:lpstr>Винсент Ван Гог</vt:lpstr>
      <vt:lpstr>Р. Мангритт фальшивое зеркало</vt:lpstr>
      <vt:lpstr>Э. Уорхолл. Мэрилин</vt:lpstr>
      <vt:lpstr>Пейзаж-</vt:lpstr>
      <vt:lpstr>Пейзаж</vt:lpstr>
      <vt:lpstr>ГОРОДСКОЙ ПЕЙЗАЖ</vt:lpstr>
      <vt:lpstr>СЕЛЬСКИЙ ПЕЙЗАЖ</vt:lpstr>
      <vt:lpstr>Индустриальный пейзаж Пименов</vt:lpstr>
      <vt:lpstr>Космический пейзаж Соколов «Луноход»</vt:lpstr>
      <vt:lpstr>Фантастический пейзаж</vt:lpstr>
      <vt:lpstr>НАТЮРМОРТ</vt:lpstr>
      <vt:lpstr>Натюрморт</vt:lpstr>
      <vt:lpstr>Парадный</vt:lpstr>
      <vt:lpstr>НАТЮРМОРТ  Питер Класс (Голландия). Завтрак с ветчиной. </vt:lpstr>
      <vt:lpstr>Русское искусство</vt:lpstr>
      <vt:lpstr>Камерный натюрморт В.Стожаров «Чай калачами»</vt:lpstr>
      <vt:lpstr>Б.М. Кустодиев «купчиха за чаем». 1918 г</vt:lpstr>
      <vt:lpstr>ИНТЕРЬЕР</vt:lpstr>
      <vt:lpstr>КОНСТАНТИН ФЕДОРОВИЧ ЮОН. АВГУСТОВСКИЙ ВЕЧЕР. ПОСЛЕДНИЙ ЛУЧ. ЛИГАЧЕВО   БОРИС МИХАЙЛОВИЧ КУСТОДИЕВ. В УСАДЬБЕ ВЫСОКОВО </vt:lpstr>
      <vt:lpstr>Джорджо де Кирико «Большой метафизический интерьер»</vt:lpstr>
      <vt:lpstr>АНИМАЛИСТИЧЕСКИЙ ЖАНР</vt:lpstr>
      <vt:lpstr>Анималистический жанр</vt:lpstr>
      <vt:lpstr>Домашнее задание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«Жанровое многообразие живописи»</dc:title>
  <dc:creator>Admin</dc:creator>
  <cp:lastModifiedBy>Галина</cp:lastModifiedBy>
  <cp:revision>24</cp:revision>
  <dcterms:created xsi:type="dcterms:W3CDTF">2017-03-05T16:34:47Z</dcterms:created>
  <dcterms:modified xsi:type="dcterms:W3CDTF">2023-12-13T21:00:24Z</dcterms:modified>
</cp:coreProperties>
</file>