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420888"/>
            <a:ext cx="6858000" cy="990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Сравнение прилагательных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184086" cy="2319064"/>
          </a:xfrm>
        </p:spPr>
        <p:txBody>
          <a:bodyPr>
            <a:noAutofit/>
          </a:bodyPr>
          <a:lstStyle/>
          <a:p>
            <a:r>
              <a:rPr lang="en-US" sz="7200" dirty="0" smtClean="0"/>
              <a:t>Comparison of Adjectives</a:t>
            </a:r>
            <a:endParaRPr lang="ru-RU" sz="7200" dirty="0"/>
          </a:p>
        </p:txBody>
      </p:sp>
      <p:pic>
        <p:nvPicPr>
          <p:cNvPr id="1027" name="Picture 3" descr="C:\Users\ИСМАИЛ\Desktop\для презентации\ябло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61047"/>
            <a:ext cx="5976664" cy="277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3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                     Be careful </a:t>
            </a:r>
            <a:r>
              <a:rPr lang="en-US" b="1" dirty="0" smtClean="0">
                <a:latin typeface="Arial Rounded MT Bold" pitchFamily="34" charset="0"/>
              </a:rPr>
              <a:t>!</a:t>
            </a:r>
            <a:r>
              <a:rPr lang="en-US" dirty="0" smtClean="0">
                <a:latin typeface="Arial Rounded MT Bold" pitchFamily="34" charset="0"/>
              </a:rPr>
              <a:t/>
            </a:r>
            <a:br>
              <a:rPr lang="en-US" dirty="0" smtClean="0">
                <a:latin typeface="Arial Rounded MT Bold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6288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ood                           better </a:t>
            </a:r>
            <a:r>
              <a:rPr lang="en-US" sz="2400" dirty="0" smtClean="0">
                <a:solidFill>
                  <a:srgbClr val="FF0000"/>
                </a:solidFill>
              </a:rPr>
              <a:t>(than)</a:t>
            </a:r>
            <a:r>
              <a:rPr lang="en-US" sz="2400" dirty="0" smtClean="0"/>
              <a:t>                 </a:t>
            </a:r>
            <a:r>
              <a:rPr lang="en-US" sz="2400" dirty="0" smtClean="0">
                <a:solidFill>
                  <a:srgbClr val="FF0000"/>
                </a:solidFill>
              </a:rPr>
              <a:t> (the)</a:t>
            </a:r>
            <a:r>
              <a:rPr lang="en-US" sz="2400" dirty="0" smtClean="0"/>
              <a:t> best</a:t>
            </a:r>
          </a:p>
          <a:p>
            <a:r>
              <a:rPr lang="en-US" sz="2400" dirty="0"/>
              <a:t>b</a:t>
            </a:r>
            <a:r>
              <a:rPr lang="en-US" sz="2400" dirty="0" smtClean="0"/>
              <a:t>ad                             worse</a:t>
            </a:r>
            <a:r>
              <a:rPr lang="en-US" sz="2400" dirty="0" smtClean="0">
                <a:solidFill>
                  <a:srgbClr val="FF0000"/>
                </a:solidFill>
              </a:rPr>
              <a:t>(than)</a:t>
            </a:r>
            <a:r>
              <a:rPr lang="en-US" sz="2400" dirty="0" smtClean="0"/>
              <a:t>                  </a:t>
            </a:r>
            <a:r>
              <a:rPr lang="en-US" sz="2400" dirty="0" smtClean="0">
                <a:solidFill>
                  <a:srgbClr val="FF0000"/>
                </a:solidFill>
              </a:rPr>
              <a:t>(the) </a:t>
            </a:r>
            <a:r>
              <a:rPr lang="en-US" sz="2400" dirty="0" smtClean="0"/>
              <a:t>worst</a:t>
            </a:r>
          </a:p>
          <a:p>
            <a:r>
              <a:rPr lang="en-US" sz="2400" dirty="0" smtClean="0"/>
              <a:t>many</a:t>
            </a:r>
            <a:r>
              <a:rPr lang="ru-RU" sz="2400" dirty="0" smtClean="0"/>
              <a:t> / </a:t>
            </a:r>
            <a:r>
              <a:rPr lang="en-US" sz="2400" dirty="0" smtClean="0"/>
              <a:t>much               more </a:t>
            </a:r>
            <a:r>
              <a:rPr lang="ru-RU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than)</a:t>
            </a:r>
            <a:r>
              <a:rPr lang="en-US" sz="2400" dirty="0" smtClean="0"/>
              <a:t>                   </a:t>
            </a:r>
            <a:r>
              <a:rPr lang="en-US" sz="2400" dirty="0" smtClean="0">
                <a:solidFill>
                  <a:srgbClr val="FF0000"/>
                </a:solidFill>
              </a:rPr>
              <a:t>(the) </a:t>
            </a:r>
            <a:r>
              <a:rPr lang="en-US" sz="2400" dirty="0" smtClean="0"/>
              <a:t>most</a:t>
            </a:r>
          </a:p>
          <a:p>
            <a:r>
              <a:rPr lang="en-US" sz="2400" dirty="0"/>
              <a:t>l</a:t>
            </a:r>
            <a:r>
              <a:rPr lang="en-US" sz="2400" dirty="0" smtClean="0"/>
              <a:t>ittle                             less </a:t>
            </a:r>
            <a:r>
              <a:rPr lang="en-US" sz="2400" dirty="0" smtClean="0">
                <a:solidFill>
                  <a:srgbClr val="FF0000"/>
                </a:solidFill>
              </a:rPr>
              <a:t>(than)</a:t>
            </a:r>
            <a:r>
              <a:rPr lang="en-US" sz="2400" dirty="0" smtClean="0"/>
              <a:t>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(the) </a:t>
            </a:r>
            <a:r>
              <a:rPr lang="en-US" sz="2400" dirty="0" smtClean="0"/>
              <a:t>least      </a:t>
            </a:r>
          </a:p>
          <a:p>
            <a:r>
              <a:rPr lang="en-US" sz="2400" dirty="0"/>
              <a:t>f</a:t>
            </a:r>
            <a:r>
              <a:rPr lang="en-US" sz="2400" dirty="0" smtClean="0"/>
              <a:t>ar                               farther </a:t>
            </a:r>
            <a:r>
              <a:rPr lang="en-US" sz="2400" dirty="0" smtClean="0">
                <a:solidFill>
                  <a:srgbClr val="FF0000"/>
                </a:solidFill>
              </a:rPr>
              <a:t>(than)</a:t>
            </a:r>
            <a:r>
              <a:rPr lang="en-US" sz="2400" dirty="0" smtClean="0"/>
              <a:t>                 </a:t>
            </a:r>
            <a:r>
              <a:rPr lang="en-US" sz="2400" dirty="0" smtClean="0">
                <a:solidFill>
                  <a:srgbClr val="FF0000"/>
                </a:solidFill>
              </a:rPr>
              <a:t>(the) </a:t>
            </a:r>
            <a:r>
              <a:rPr lang="en-US" sz="2400" dirty="0" smtClean="0"/>
              <a:t>farthest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          further </a:t>
            </a:r>
            <a:r>
              <a:rPr lang="en-US" sz="2400" dirty="0" smtClean="0">
                <a:solidFill>
                  <a:srgbClr val="FF0000"/>
                </a:solidFill>
              </a:rPr>
              <a:t>(than)</a:t>
            </a:r>
            <a:r>
              <a:rPr lang="en-US" sz="2400" dirty="0" smtClean="0"/>
              <a:t>                    </a:t>
            </a:r>
            <a:r>
              <a:rPr lang="en-US" sz="2400" dirty="0" smtClean="0">
                <a:solidFill>
                  <a:srgbClr val="FF0000"/>
                </a:solidFill>
              </a:rPr>
              <a:t> (the)</a:t>
            </a:r>
            <a:r>
              <a:rPr lang="en-US" sz="2400" dirty="0" smtClean="0"/>
              <a:t> furthest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47664" y="3861048"/>
            <a:ext cx="1656184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835696" y="3429000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547664" y="3861048"/>
            <a:ext cx="19442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555776" y="2924944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619672" y="2348880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763688" y="1844824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148064" y="184482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148064" y="2348880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034332" y="2942096"/>
            <a:ext cx="11938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220072" y="342900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220072" y="39707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220072" y="443711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3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/>
          <a:lstStyle/>
          <a:p>
            <a:r>
              <a:rPr lang="ru-RU" dirty="0" smtClean="0"/>
              <a:t>         Богатые прилагательные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7924800" cy="466226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         </a:t>
            </a:r>
            <a:r>
              <a:rPr lang="ru-RU" sz="2400" dirty="0" smtClean="0"/>
              <a:t>В английском языке есть  прилагательные, у которых есть и дом и</a:t>
            </a:r>
            <a:r>
              <a:rPr lang="en-US" sz="2400" dirty="0" smtClean="0"/>
              <a:t> </a:t>
            </a:r>
            <a:r>
              <a:rPr lang="ru-RU" sz="2400" dirty="0" smtClean="0"/>
              <a:t>дача!)</a:t>
            </a:r>
            <a:r>
              <a:rPr lang="en-US" sz="2400" dirty="0" smtClean="0"/>
              <a:t>)))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Двусложные прилагательные, заканчивающиеся на –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C000"/>
                </a:solidFill>
              </a:rPr>
              <a:t>er</a:t>
            </a:r>
            <a:r>
              <a:rPr lang="en-US" sz="2400" dirty="0" smtClean="0">
                <a:solidFill>
                  <a:srgbClr val="FFC000"/>
                </a:solidFill>
              </a:rPr>
              <a:t>,</a:t>
            </a:r>
            <a:r>
              <a:rPr lang="en-US" sz="2400" dirty="0" smtClean="0"/>
              <a:t>               - </a:t>
            </a:r>
            <a:r>
              <a:rPr lang="en-US" sz="2400" dirty="0" err="1" smtClean="0">
                <a:solidFill>
                  <a:srgbClr val="FFC000"/>
                </a:solidFill>
              </a:rPr>
              <a:t>ow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могут образовывать степени сравнения и с помощью </a:t>
            </a:r>
            <a:r>
              <a:rPr lang="en-US" sz="2400" dirty="0" smtClean="0"/>
              <a:t>        </a:t>
            </a:r>
            <a:r>
              <a:rPr lang="ru-RU" sz="2400" dirty="0" err="1" smtClean="0"/>
              <a:t>суффиков</a:t>
            </a:r>
            <a:r>
              <a:rPr lang="ru-RU" sz="2400" dirty="0" smtClean="0"/>
              <a:t> –</a:t>
            </a:r>
            <a:r>
              <a:rPr lang="en-US" sz="2400" dirty="0" smtClean="0"/>
              <a:t> </a:t>
            </a:r>
            <a:r>
              <a:rPr lang="ru-RU" sz="2400" dirty="0" smtClean="0"/>
              <a:t>помощников </a:t>
            </a:r>
            <a:r>
              <a:rPr lang="en-US" sz="2400" dirty="0">
                <a:solidFill>
                  <a:srgbClr val="FFC000"/>
                </a:solidFill>
              </a:rPr>
              <a:t>-</a:t>
            </a:r>
            <a:r>
              <a:rPr lang="en-US" sz="2400" dirty="0" err="1" smtClean="0">
                <a:solidFill>
                  <a:srgbClr val="FFC000"/>
                </a:solidFill>
              </a:rPr>
              <a:t>er</a:t>
            </a:r>
            <a:r>
              <a:rPr lang="en-US" sz="2400" dirty="0" smtClean="0">
                <a:solidFill>
                  <a:srgbClr val="FFC000"/>
                </a:solidFill>
              </a:rPr>
              <a:t>, -</a:t>
            </a:r>
            <a:r>
              <a:rPr lang="en-US" sz="2400" dirty="0" err="1" smtClean="0">
                <a:solidFill>
                  <a:srgbClr val="FFC000"/>
                </a:solidFill>
              </a:rPr>
              <a:t>est</a:t>
            </a:r>
            <a:r>
              <a:rPr lang="en-US" sz="2400" dirty="0" smtClean="0"/>
              <a:t> </a:t>
            </a:r>
            <a:r>
              <a:rPr lang="ru-RU" sz="2400" dirty="0" smtClean="0"/>
              <a:t> и с помощью слов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ru-RU" sz="2400" dirty="0" smtClean="0"/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more, most</a:t>
            </a:r>
            <a:r>
              <a:rPr lang="ru-RU" sz="2400" dirty="0" smtClean="0">
                <a:solidFill>
                  <a:srgbClr val="FFFF00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en-US" sz="2000" dirty="0" smtClean="0"/>
              <a:t>clever                         clever</a:t>
            </a:r>
            <a:r>
              <a:rPr lang="en-US" sz="2000" dirty="0" smtClean="0">
                <a:solidFill>
                  <a:srgbClr val="FFC000"/>
                </a:solidFill>
              </a:rPr>
              <a:t>er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(than)</a:t>
            </a:r>
            <a:r>
              <a:rPr lang="en-US" sz="2000" dirty="0" smtClean="0"/>
              <a:t> 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(the) </a:t>
            </a:r>
            <a:r>
              <a:rPr lang="en-US" sz="2000" dirty="0" smtClean="0"/>
              <a:t>clever</a:t>
            </a:r>
            <a:r>
              <a:rPr lang="en-US" sz="2000" dirty="0" smtClean="0">
                <a:solidFill>
                  <a:srgbClr val="FFC0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</a:t>
            </a:r>
            <a:r>
              <a:rPr lang="en-US" sz="2000" dirty="0" smtClean="0">
                <a:solidFill>
                  <a:srgbClr val="FFFF00"/>
                </a:solidFill>
              </a:rPr>
              <a:t>more</a:t>
            </a:r>
            <a:r>
              <a:rPr lang="en-US" sz="2000" dirty="0" smtClean="0"/>
              <a:t> clever </a:t>
            </a:r>
            <a:r>
              <a:rPr lang="en-US" sz="2000" dirty="0" smtClean="0">
                <a:solidFill>
                  <a:srgbClr val="FF0000"/>
                </a:solidFill>
              </a:rPr>
              <a:t>(than)</a:t>
            </a:r>
            <a:r>
              <a:rPr lang="en-US" sz="2000" dirty="0" smtClean="0"/>
              <a:t>  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(the) </a:t>
            </a:r>
            <a:r>
              <a:rPr lang="en-US" sz="2000" dirty="0" smtClean="0">
                <a:solidFill>
                  <a:srgbClr val="FFFF00"/>
                </a:solidFill>
              </a:rPr>
              <a:t>most</a:t>
            </a:r>
            <a:r>
              <a:rPr lang="en-US" sz="2000" dirty="0" smtClean="0"/>
              <a:t> clever</a:t>
            </a:r>
          </a:p>
          <a:p>
            <a:pPr marL="0" indent="0">
              <a:buNone/>
            </a:pPr>
            <a:r>
              <a:rPr lang="en-US" sz="2000" dirty="0"/>
              <a:t>n</a:t>
            </a:r>
            <a:r>
              <a:rPr lang="en-US" sz="2000" dirty="0" smtClean="0"/>
              <a:t>arrow                          narrow</a:t>
            </a:r>
            <a:r>
              <a:rPr lang="en-US" sz="2000" dirty="0" smtClean="0">
                <a:solidFill>
                  <a:srgbClr val="FFC000"/>
                </a:solidFill>
              </a:rPr>
              <a:t>er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(than)</a:t>
            </a:r>
            <a:r>
              <a:rPr lang="en-US" sz="2000" dirty="0" smtClean="0"/>
              <a:t>   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(the) </a:t>
            </a:r>
            <a:r>
              <a:rPr lang="en-US" sz="2000" dirty="0" smtClean="0"/>
              <a:t>narrow</a:t>
            </a:r>
            <a:r>
              <a:rPr lang="en-US" sz="2000" dirty="0" smtClean="0">
                <a:solidFill>
                  <a:srgbClr val="FFC0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</a:t>
            </a:r>
            <a:r>
              <a:rPr lang="en-US" sz="2000" dirty="0" smtClean="0">
                <a:solidFill>
                  <a:srgbClr val="FFFF00"/>
                </a:solidFill>
              </a:rPr>
              <a:t>more</a:t>
            </a:r>
            <a:r>
              <a:rPr lang="en-US" sz="2000" dirty="0" smtClean="0"/>
              <a:t> narrow </a:t>
            </a:r>
            <a:r>
              <a:rPr lang="en-US" sz="2000" dirty="0" smtClean="0">
                <a:solidFill>
                  <a:srgbClr val="FF0000"/>
                </a:solidFill>
              </a:rPr>
              <a:t>(than)</a:t>
            </a:r>
            <a:r>
              <a:rPr lang="en-US" sz="2000" dirty="0" smtClean="0"/>
              <a:t>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(the) </a:t>
            </a:r>
            <a:r>
              <a:rPr lang="en-US" sz="2000" dirty="0" smtClean="0">
                <a:solidFill>
                  <a:srgbClr val="FFFF00"/>
                </a:solidFill>
              </a:rPr>
              <a:t>most</a:t>
            </a:r>
            <a:r>
              <a:rPr lang="en-US" sz="2000" dirty="0" smtClean="0"/>
              <a:t> narrow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419116" y="377646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355976" y="3776464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347116" y="3789040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211960" y="4202224"/>
            <a:ext cx="1656184" cy="17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475656" y="4654216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543992" y="4683380"/>
            <a:ext cx="1684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475656" y="4654216"/>
            <a:ext cx="79208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355976" y="5157192"/>
            <a:ext cx="1640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95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                   </a:t>
            </a:r>
            <a:r>
              <a:rPr lang="en-US" sz="4800" dirty="0" smtClean="0">
                <a:latin typeface="Arial Rounded MT Bold" pitchFamily="34" charset="0"/>
              </a:rPr>
              <a:t>Remember!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  We use comparatives and superlatives to compare things and to say which thing is top in a group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9636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смаил\Desktop\ЛР\жанна\akfu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94448"/>
            <a:ext cx="5771195" cy="409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5115" y="5301208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The greatest country in the world!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68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THANKS</a:t>
            </a:r>
            <a:endParaRPr lang="ru-RU" dirty="0"/>
          </a:p>
        </p:txBody>
      </p:sp>
      <p:pic>
        <p:nvPicPr>
          <p:cNvPr id="2050" name="Picture 2" descr="C:\Users\исмаил\Desktop\ЛР\жанна\WhatsApp Image 2023-03-13 at 15.47.06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989" y="1600200"/>
            <a:ext cx="414802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3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-1683568"/>
            <a:ext cx="7924800" cy="720080"/>
          </a:xfrm>
        </p:spPr>
        <p:txBody>
          <a:bodyPr/>
          <a:lstStyle/>
          <a:p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764704"/>
            <a:ext cx="7924800" cy="4950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An  adjective- (</a:t>
            </a:r>
            <a:r>
              <a:rPr lang="ru-RU" sz="4800" dirty="0" smtClean="0"/>
              <a:t>прилагательное) 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 smtClean="0"/>
              <a:t>is a part of speech that describes a person, an object, a place or an animal.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115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2866330"/>
            <a:ext cx="7924800" cy="28663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32656"/>
            <a:ext cx="7924800" cy="3384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В английском языке  есть три степени сравнения прилагательных</a:t>
            </a:r>
            <a:r>
              <a:rPr lang="en-US" sz="4000" dirty="0" smtClean="0"/>
              <a:t> (degrees of comparison)</a:t>
            </a:r>
            <a:r>
              <a:rPr lang="ru-RU" sz="4000" dirty="0" smtClean="0"/>
              <a:t>:</a:t>
            </a:r>
            <a:endParaRPr lang="en-US" sz="4000" dirty="0" smtClean="0"/>
          </a:p>
          <a:p>
            <a:r>
              <a:rPr lang="ru-RU" sz="4000" dirty="0" smtClean="0"/>
              <a:t>Положительная </a:t>
            </a:r>
            <a:r>
              <a:rPr lang="en-US" sz="4000" dirty="0" smtClean="0"/>
              <a:t> - positive degree</a:t>
            </a:r>
            <a:endParaRPr lang="ru-RU" sz="4000" dirty="0" smtClean="0"/>
          </a:p>
          <a:p>
            <a:r>
              <a:rPr lang="ru-RU" sz="4000" dirty="0" smtClean="0"/>
              <a:t>Сравнительная - </a:t>
            </a:r>
            <a:r>
              <a:rPr lang="en-US" sz="4000" dirty="0" smtClean="0"/>
              <a:t> comparative degree</a:t>
            </a:r>
            <a:endParaRPr lang="ru-RU" sz="4000" dirty="0" smtClean="0"/>
          </a:p>
          <a:p>
            <a:r>
              <a:rPr lang="ru-RU" sz="4000" dirty="0" smtClean="0"/>
              <a:t>Превосходная - </a:t>
            </a:r>
            <a:r>
              <a:rPr lang="en-US" sz="4000" dirty="0" smtClean="0"/>
              <a:t> superlative degree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8064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52" y="0"/>
            <a:ext cx="7924800" cy="1196752"/>
          </a:xfrm>
        </p:spPr>
        <p:txBody>
          <a:bodyPr/>
          <a:lstStyle/>
          <a:p>
            <a:pPr algn="ctr"/>
            <a:r>
              <a:rPr lang="ru-RU" sz="2800" dirty="0" smtClean="0">
                <a:latin typeface="Bahnschrift Light SemiCondensed" pitchFamily="34" charset="0"/>
              </a:rPr>
              <a:t>Положительная  степень прилагательного</a:t>
            </a:r>
            <a:br>
              <a:rPr lang="ru-RU" sz="2800" dirty="0" smtClean="0">
                <a:latin typeface="Bahnschrift Light SemiCondensed" pitchFamily="34" charset="0"/>
              </a:rPr>
            </a:br>
            <a:r>
              <a:rPr lang="en-US" sz="2800" b="1" dirty="0" smtClean="0">
                <a:latin typeface="Bahnschrift Light SemiCondensed" pitchFamily="34" charset="0"/>
              </a:rPr>
              <a:t>(</a:t>
            </a:r>
            <a:r>
              <a:rPr lang="en-US" sz="2800" b="1" dirty="0" smtClean="0">
                <a:latin typeface="Arial Rounded MT Bold" pitchFamily="34" charset="0"/>
              </a:rPr>
              <a:t>positive  </a:t>
            </a:r>
            <a:r>
              <a:rPr lang="en-US" sz="2800" dirty="0" smtClean="0">
                <a:latin typeface="Arial Rounded MT Bold" pitchFamily="34" charset="0"/>
              </a:rPr>
              <a:t>DEGREE)</a:t>
            </a:r>
            <a:endParaRPr lang="ru-RU" sz="2800" dirty="0">
              <a:latin typeface="Bahnschrift Light Semi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0649" y="1052736"/>
            <a:ext cx="8712968" cy="6310382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-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sz="3000" dirty="0" smtClean="0"/>
              <a:t>Обозначает качество предмета, без его</a:t>
            </a:r>
            <a:r>
              <a:rPr lang="en-US" sz="3000" dirty="0" smtClean="0"/>
              <a:t> </a:t>
            </a:r>
            <a:r>
              <a:rPr lang="ru-RU" sz="3000" dirty="0" smtClean="0"/>
              <a:t> сравнения.</a:t>
            </a:r>
          </a:p>
          <a:p>
            <a:pPr marL="0" indent="0" algn="ctr">
              <a:buNone/>
            </a:pPr>
            <a:endParaRPr lang="ru-RU" sz="3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ИСМАИЛ\Desktop\для презентации\cnfh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5948"/>
            <a:ext cx="1728192" cy="228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СМАИЛ\Desktop\для презентации\cma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56060"/>
            <a:ext cx="1966808" cy="228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СМАИЛ\Desktop\для презентации\WhatsApp Image 2023-03-13 at 11.17.2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65734"/>
            <a:ext cx="2102475" cy="210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53672" y="1484784"/>
            <a:ext cx="522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ig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446008" y="368094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old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01376" y="4279287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17149" y="3922257"/>
            <a:ext cx="1020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dirty="0" smtClean="0"/>
              <a:t>appy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2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Сравнительная степень</a:t>
            </a:r>
            <a:br>
              <a:rPr lang="ru-RU" dirty="0" smtClean="0"/>
            </a:br>
            <a:r>
              <a:rPr lang="en-US" dirty="0" smtClean="0"/>
              <a:t>    </a:t>
            </a:r>
            <a:r>
              <a:rPr lang="ru-RU" dirty="0" smtClean="0"/>
              <a:t>          </a:t>
            </a:r>
            <a:r>
              <a:rPr lang="en-US" dirty="0" smtClean="0"/>
              <a:t> </a:t>
            </a:r>
            <a:r>
              <a:rPr lang="ru-RU" b="1" dirty="0" smtClean="0"/>
              <a:t>(</a:t>
            </a:r>
            <a:r>
              <a:rPr lang="en-US" b="1" dirty="0" smtClean="0"/>
              <a:t>comparative degree)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05331"/>
            <a:ext cx="7924800" cy="421813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8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7"/>
            <a:r>
              <a:rPr lang="en-US" sz="2400" dirty="0"/>
              <a:t>y</a:t>
            </a:r>
            <a:r>
              <a:rPr lang="en-US" sz="2400" dirty="0" smtClean="0"/>
              <a:t>ounger</a:t>
            </a:r>
          </a:p>
          <a:p>
            <a:pPr lvl="8"/>
            <a:endParaRPr lang="en-US" dirty="0"/>
          </a:p>
          <a:p>
            <a:endParaRPr lang="en-US" dirty="0" smtClean="0"/>
          </a:p>
          <a:p>
            <a:pPr lvl="1"/>
            <a:r>
              <a:rPr lang="en-US" sz="2400" dirty="0"/>
              <a:t>y</a:t>
            </a:r>
            <a:r>
              <a:rPr lang="en-US" sz="2400" dirty="0" smtClean="0"/>
              <a:t>oung</a:t>
            </a:r>
            <a:endParaRPr lang="en-US" sz="2400" dirty="0"/>
          </a:p>
          <a:p>
            <a:endParaRPr lang="en-US" dirty="0" smtClean="0"/>
          </a:p>
          <a:p>
            <a:pPr marL="0" indent="0">
              <a:buNone/>
            </a:pPr>
            <a:r>
              <a:rPr lang="ru-RU" sz="2000" dirty="0" smtClean="0"/>
              <a:t>Используется, когда  сравнивают характеристики двух или более предметов</a:t>
            </a:r>
            <a:endParaRPr lang="ru-RU" sz="2000" dirty="0"/>
          </a:p>
        </p:txBody>
      </p:sp>
      <p:pic>
        <p:nvPicPr>
          <p:cNvPr id="3076" name="Picture 4" descr="C:\Users\ИСМАИЛ\Desktop\для презентации\5b85b6c7-cb89-44e8-99ec-264c801fc44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915" y="1505331"/>
            <a:ext cx="1398904" cy="261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СМАИЛ\Desktop\для презентации\565db9cd-24aa-4e6c-a406-5af372e3d26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1" t="25390" r="17309" b="7514"/>
          <a:stretch/>
        </p:blipFill>
        <p:spPr bwMode="auto">
          <a:xfrm>
            <a:off x="5508104" y="1628799"/>
            <a:ext cx="2012597" cy="31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7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               Comparative degree</a:t>
            </a:r>
            <a:br>
              <a:rPr lang="en-US" b="1" dirty="0" smtClean="0"/>
            </a:br>
            <a:r>
              <a:rPr lang="ru-RU" dirty="0" smtClean="0"/>
              <a:t>                 Как  ее  образовать?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</a:t>
            </a:r>
            <a:r>
              <a:rPr lang="ru-RU" sz="2800" dirty="0" smtClean="0"/>
              <a:t>Прилагательное + </a:t>
            </a:r>
            <a:r>
              <a:rPr lang="en-US" sz="2800" dirty="0" err="1" smtClean="0">
                <a:solidFill>
                  <a:srgbClr val="FFFF00"/>
                </a:solidFill>
              </a:rPr>
              <a:t>er</a:t>
            </a:r>
            <a:r>
              <a:rPr lang="en-US" sz="2800" dirty="0" smtClean="0"/>
              <a:t>    [</a:t>
            </a:r>
            <a:r>
              <a:rPr lang="ru-RU" sz="2800" dirty="0" smtClean="0"/>
              <a:t>э</a:t>
            </a:r>
            <a:r>
              <a:rPr lang="en-US" sz="2800" dirty="0" smtClean="0"/>
              <a:t>]</a:t>
            </a:r>
          </a:p>
          <a:p>
            <a:pPr marL="0" indent="0">
              <a:buNone/>
            </a:pPr>
            <a:r>
              <a:rPr lang="en-US" sz="2400" dirty="0" smtClean="0"/>
              <a:t>       Old –old</a:t>
            </a:r>
            <a:r>
              <a:rPr lang="en-US" sz="2400" dirty="0" smtClean="0">
                <a:solidFill>
                  <a:srgbClr val="FFFF00"/>
                </a:solidFill>
              </a:rPr>
              <a:t>er</a:t>
            </a:r>
          </a:p>
          <a:p>
            <a:pPr marL="0" indent="0">
              <a:buNone/>
            </a:pPr>
            <a:r>
              <a:rPr lang="en-US" sz="2400" dirty="0" smtClean="0"/>
              <a:t>       Long – long</a:t>
            </a:r>
            <a:r>
              <a:rPr lang="en-US" sz="2400" dirty="0" smtClean="0">
                <a:solidFill>
                  <a:srgbClr val="FFFF00"/>
                </a:solidFill>
              </a:rPr>
              <a:t>er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   </a:t>
            </a:r>
            <a:r>
              <a:rPr lang="en-US" sz="2800" dirty="0" smtClean="0"/>
              <a:t> </a:t>
            </a:r>
            <a:r>
              <a:rPr lang="en-US" sz="2800" dirty="0" smtClean="0"/>
              <a:t>But  !</a:t>
            </a:r>
            <a:endParaRPr lang="ru-RU" sz="2800" dirty="0" smtClean="0"/>
          </a:p>
          <a:p>
            <a:r>
              <a:rPr lang="en-US" sz="2400" dirty="0" smtClean="0"/>
              <a:t>Big –bi</a:t>
            </a:r>
            <a:r>
              <a:rPr lang="en-US" sz="2400" u="sng" dirty="0" smtClean="0"/>
              <a:t>gg</a:t>
            </a:r>
            <a:r>
              <a:rPr lang="en-US" sz="2400" dirty="0" smtClean="0">
                <a:solidFill>
                  <a:srgbClr val="FFFF00"/>
                </a:solidFill>
              </a:rPr>
              <a:t>er</a:t>
            </a:r>
            <a:r>
              <a:rPr lang="en-US" sz="2400" dirty="0" smtClean="0"/>
              <a:t> </a:t>
            </a:r>
            <a:r>
              <a:rPr lang="ru-RU" sz="2400" dirty="0" smtClean="0"/>
              <a:t>( согласная буква удваивается)</a:t>
            </a:r>
            <a:endParaRPr lang="en-US" sz="2400" dirty="0" smtClean="0"/>
          </a:p>
          <a:p>
            <a:r>
              <a:rPr lang="en-US" sz="2400" dirty="0" smtClean="0"/>
              <a:t>Cute – cut</a:t>
            </a:r>
            <a:r>
              <a:rPr lang="en-US" sz="2400" dirty="0" smtClean="0">
                <a:solidFill>
                  <a:srgbClr val="FFFF00"/>
                </a:solidFill>
              </a:rPr>
              <a:t>er</a:t>
            </a:r>
            <a:r>
              <a:rPr lang="ru-RU" sz="2400" dirty="0" smtClean="0"/>
              <a:t> (немая гласная</a:t>
            </a:r>
            <a:r>
              <a:rPr lang="en-US" sz="2400" dirty="0" smtClean="0"/>
              <a:t> </a:t>
            </a:r>
            <a:r>
              <a:rPr lang="ru-RU" sz="2400" dirty="0" smtClean="0"/>
              <a:t> уступает место  суффиксу </a:t>
            </a:r>
            <a:r>
              <a:rPr lang="en-US" sz="2400" dirty="0" smtClean="0"/>
              <a:t>–</a:t>
            </a:r>
            <a:r>
              <a:rPr lang="en-US" sz="2400" dirty="0" err="1" smtClean="0">
                <a:solidFill>
                  <a:srgbClr val="FFFF00"/>
                </a:solidFill>
              </a:rPr>
              <a:t>er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Happy – happ</a:t>
            </a:r>
            <a:r>
              <a:rPr lang="en-US" sz="2400" u="sng" dirty="0" smtClean="0"/>
              <a:t>i</a:t>
            </a:r>
            <a:r>
              <a:rPr lang="en-US" sz="2400" dirty="0" smtClean="0">
                <a:solidFill>
                  <a:srgbClr val="FFFF00"/>
                </a:solidFill>
              </a:rPr>
              <a:t>er</a:t>
            </a:r>
            <a:r>
              <a:rPr lang="en-US" sz="2400" dirty="0" smtClean="0"/>
              <a:t> (y </a:t>
            </a:r>
            <a:r>
              <a:rPr lang="ru-RU" sz="2400" b="1" dirty="0" smtClean="0"/>
              <a:t>→</a:t>
            </a:r>
            <a:r>
              <a:rPr lang="en-US" sz="2400" dirty="0"/>
              <a:t> </a:t>
            </a:r>
            <a:r>
              <a:rPr lang="en-US" sz="2400" dirty="0" smtClean="0"/>
              <a:t>i)+ </a:t>
            </a:r>
            <a:r>
              <a:rPr lang="en-US" sz="2400" dirty="0" err="1" smtClean="0">
                <a:solidFill>
                  <a:srgbClr val="FFFF00"/>
                </a:solidFill>
              </a:rPr>
              <a:t>er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963488"/>
            <a:ext cx="7924800" cy="11430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88640"/>
            <a:ext cx="7924800" cy="55263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sz="2800" dirty="0" smtClean="0"/>
              <a:t>     </a:t>
            </a:r>
            <a:r>
              <a:rPr lang="ru-RU" sz="3600" dirty="0" smtClean="0"/>
              <a:t>Если прилагательное состоит из 2х и более слогов, наш  суффикс – помощник    </a:t>
            </a:r>
            <a:r>
              <a:rPr lang="en-US" sz="3600" dirty="0" smtClean="0"/>
              <a:t>-</a:t>
            </a:r>
            <a:r>
              <a:rPr lang="en-US" sz="3600" dirty="0" err="1" smtClean="0">
                <a:solidFill>
                  <a:srgbClr val="FFFF00"/>
                </a:solidFill>
              </a:rPr>
              <a:t>er</a:t>
            </a:r>
            <a:r>
              <a:rPr lang="en-US" sz="3600" dirty="0" smtClean="0"/>
              <a:t>  </a:t>
            </a:r>
            <a:r>
              <a:rPr lang="ru-RU" sz="3600" dirty="0" smtClean="0"/>
              <a:t>не справляется </a:t>
            </a:r>
            <a:r>
              <a:rPr lang="en-US" sz="3600" dirty="0"/>
              <a:t>.</a:t>
            </a:r>
            <a:r>
              <a:rPr lang="ru-RU" sz="3600" dirty="0" smtClean="0"/>
              <a:t>                                </a:t>
            </a:r>
          </a:p>
          <a:p>
            <a:pPr marL="0" indent="0">
              <a:buNone/>
            </a:pPr>
            <a:r>
              <a:rPr lang="ru-RU" sz="3600" dirty="0" smtClean="0"/>
              <a:t>       Поэтому  зовём на помощь слово </a:t>
            </a:r>
            <a:r>
              <a:rPr lang="en-US" sz="3600" dirty="0" smtClean="0">
                <a:solidFill>
                  <a:srgbClr val="FFFF00"/>
                </a:solidFill>
              </a:rPr>
              <a:t>more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modern  -    </a:t>
            </a:r>
            <a:r>
              <a:rPr lang="en-US" sz="2800" dirty="0" smtClean="0">
                <a:solidFill>
                  <a:srgbClr val="FFFF00"/>
                </a:solidFill>
              </a:rPr>
              <a:t>more</a:t>
            </a:r>
            <a:r>
              <a:rPr lang="en-US" sz="2800" dirty="0" smtClean="0"/>
              <a:t> modern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comfortable -  </a:t>
            </a:r>
            <a:r>
              <a:rPr lang="en-US" sz="2800" dirty="0" smtClean="0">
                <a:solidFill>
                  <a:srgbClr val="FFFF00"/>
                </a:solidFill>
              </a:rPr>
              <a:t>more</a:t>
            </a:r>
            <a:r>
              <a:rPr lang="en-US" sz="2800" dirty="0" smtClean="0"/>
              <a:t> comfortable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714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r>
              <a:rPr lang="ru-RU" dirty="0" smtClean="0"/>
              <a:t>Превосходная степень</a:t>
            </a:r>
            <a:br>
              <a:rPr lang="ru-RU" dirty="0" smtClean="0"/>
            </a:br>
            <a:r>
              <a:rPr lang="en-US" dirty="0" smtClean="0"/>
              <a:t>            </a:t>
            </a:r>
            <a:r>
              <a:rPr lang="en-US" dirty="0" smtClean="0">
                <a:latin typeface="Arial Rounded MT Bold" pitchFamily="34" charset="0"/>
              </a:rPr>
              <a:t>superlative degree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052736"/>
            <a:ext cx="7924800" cy="466226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sz="3600" dirty="0" smtClean="0"/>
              <a:t>  </a:t>
            </a:r>
            <a:r>
              <a:rPr lang="en-US" sz="2600" dirty="0"/>
              <a:t>.</a:t>
            </a:r>
            <a:r>
              <a:rPr lang="ru-RU" sz="2600" dirty="0" smtClean="0"/>
              <a:t> </a:t>
            </a:r>
            <a:r>
              <a:rPr lang="en-US" sz="2600" dirty="0" smtClean="0"/>
              <a:t>strong</a:t>
            </a:r>
            <a:r>
              <a:rPr lang="en-US" dirty="0" smtClean="0"/>
              <a:t>				</a:t>
            </a:r>
            <a:r>
              <a:rPr lang="en-US" sz="2600" dirty="0" smtClean="0"/>
              <a:t>     . the strongest </a:t>
            </a:r>
            <a:endParaRPr lang="ru-RU" sz="2600" dirty="0"/>
          </a:p>
          <a:p>
            <a:pPr marL="0" indent="0">
              <a:buNone/>
            </a:pPr>
            <a:r>
              <a:rPr lang="ru-RU" sz="2000" dirty="0" smtClean="0"/>
              <a:t>Используется  для выделения одного предмета от всех остальных</a:t>
            </a:r>
            <a:r>
              <a:rPr lang="en-US" sz="2000" dirty="0" smtClean="0"/>
              <a:t> 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94" y="1196752"/>
            <a:ext cx="312127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3137480" cy="313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2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dirty="0" smtClean="0">
                <a:latin typeface="Arial Rounded MT Bold" pitchFamily="34" charset="0"/>
              </a:rPr>
              <a:t>Superlative degree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		</a:t>
            </a:r>
            <a:r>
              <a:rPr lang="ru-RU" dirty="0" smtClean="0"/>
              <a:t>как её образовать?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8066856" cy="4374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ru-RU" sz="2800" dirty="0" smtClean="0"/>
              <a:t>Прилагательное + </a:t>
            </a:r>
            <a:r>
              <a:rPr lang="en-US" sz="2800" dirty="0" err="1" smtClean="0">
                <a:solidFill>
                  <a:srgbClr val="FFFF00"/>
                </a:solidFill>
              </a:rPr>
              <a:t>est</a:t>
            </a:r>
            <a:r>
              <a:rPr lang="en-US" sz="2800" dirty="0" smtClean="0"/>
              <a:t>    [</a:t>
            </a:r>
            <a:r>
              <a:rPr lang="en-US" sz="2800" dirty="0" err="1" smtClean="0"/>
              <a:t>ist</a:t>
            </a:r>
            <a:r>
              <a:rPr lang="en-US" sz="2800" dirty="0" smtClean="0"/>
              <a:t>]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000" dirty="0" smtClean="0"/>
              <a:t>Small</a:t>
            </a:r>
            <a:r>
              <a:rPr lang="ru-RU" sz="2000" dirty="0" smtClean="0"/>
              <a:t> –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/>
              <a:t> small</a:t>
            </a:r>
            <a:r>
              <a:rPr lang="en-US" sz="2000" dirty="0" smtClean="0">
                <a:solidFill>
                  <a:srgbClr val="FFFF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sz="2000" dirty="0" smtClean="0"/>
              <a:t>  High –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high</a:t>
            </a:r>
            <a:r>
              <a:rPr lang="en-US" sz="2000" dirty="0" smtClean="0">
                <a:solidFill>
                  <a:srgbClr val="FFFF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en-US" sz="2400" dirty="0" smtClean="0"/>
              <a:t>But</a:t>
            </a:r>
            <a:r>
              <a:rPr lang="ru-RU" sz="2400" dirty="0" smtClean="0"/>
              <a:t> !</a:t>
            </a: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   Hot </a:t>
            </a:r>
            <a:r>
              <a:rPr lang="ru-RU" sz="2000" dirty="0" smtClean="0"/>
              <a:t>–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 smtClean="0"/>
              <a:t>ho</a:t>
            </a:r>
            <a:r>
              <a:rPr lang="en-US" sz="2000" u="sng" dirty="0" smtClean="0"/>
              <a:t>tt</a:t>
            </a:r>
            <a:r>
              <a:rPr lang="en-US" sz="2000" dirty="0" smtClean="0">
                <a:solidFill>
                  <a:srgbClr val="FFFF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sz="2000" dirty="0" smtClean="0"/>
              <a:t>   Nice </a:t>
            </a:r>
            <a:r>
              <a:rPr lang="ru-RU" sz="2000" dirty="0" smtClean="0"/>
              <a:t>–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/>
              <a:t> nic</a:t>
            </a:r>
            <a:r>
              <a:rPr lang="en-US" sz="2000" dirty="0" smtClean="0">
                <a:solidFill>
                  <a:srgbClr val="FFFF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sz="2000" dirty="0" smtClean="0"/>
              <a:t>   Funny</a:t>
            </a:r>
            <a:r>
              <a:rPr lang="ru-RU" sz="2000" dirty="0" smtClean="0"/>
              <a:t> –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funn</a:t>
            </a:r>
            <a:r>
              <a:rPr lang="en-US" sz="2000" u="sng" dirty="0" smtClean="0"/>
              <a:t>i</a:t>
            </a:r>
            <a:r>
              <a:rPr lang="en-US" sz="2000" dirty="0" smtClean="0">
                <a:solidFill>
                  <a:srgbClr val="FFFF00"/>
                </a:solidFill>
              </a:rPr>
              <a:t>est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ru-RU" sz="2400" dirty="0" smtClean="0"/>
              <a:t>Там, где суффикс – помощник –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est</a:t>
            </a:r>
            <a:r>
              <a:rPr lang="en-US" sz="2400" dirty="0" smtClean="0"/>
              <a:t> </a:t>
            </a:r>
            <a:r>
              <a:rPr lang="ru-RU" sz="2400" dirty="0" smtClean="0"/>
              <a:t> не в силах справиться , зовём на помощь слово </a:t>
            </a:r>
            <a:r>
              <a:rPr lang="en-US" sz="2400" dirty="0" smtClean="0">
                <a:solidFill>
                  <a:srgbClr val="FFFF00"/>
                </a:solidFill>
              </a:rPr>
              <a:t>most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sz="2000" dirty="0" smtClean="0"/>
              <a:t>Beautiful </a:t>
            </a:r>
            <a:r>
              <a:rPr lang="ru-RU" sz="2000" dirty="0" smtClean="0"/>
              <a:t>–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the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FF00"/>
                </a:solidFill>
              </a:rPr>
              <a:t> most </a:t>
            </a:r>
            <a:r>
              <a:rPr lang="en-US" sz="2000" dirty="0" smtClean="0"/>
              <a:t>beautiful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41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432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Comparison of Adjectives</vt:lpstr>
      <vt:lpstr>Презентация PowerPoint</vt:lpstr>
      <vt:lpstr>Презентация PowerPoint</vt:lpstr>
      <vt:lpstr>Положительная  степень прилагательного (positive  DEGREE)</vt:lpstr>
      <vt:lpstr>            Сравнительная степень                (comparative degree)</vt:lpstr>
      <vt:lpstr>                Comparative degree                  Как  ее  образовать?</vt:lpstr>
      <vt:lpstr>.</vt:lpstr>
      <vt:lpstr>            Превосходная степень             superlative degree </vt:lpstr>
      <vt:lpstr>  Superlative degree    как её образовать?</vt:lpstr>
      <vt:lpstr>                     Be careful ! </vt:lpstr>
      <vt:lpstr>         Богатые прилагательные</vt:lpstr>
      <vt:lpstr>                   Remember!</vt:lpstr>
      <vt:lpstr>Презентация PowerPoint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ИСМАИЛ</dc:creator>
  <cp:lastModifiedBy>ИСМАИЛ</cp:lastModifiedBy>
  <cp:revision>41</cp:revision>
  <dcterms:modified xsi:type="dcterms:W3CDTF">2023-03-13T18:07:36Z</dcterms:modified>
</cp:coreProperties>
</file>