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5143500" type="screen16x9"/>
  <p:notesSz cx="6858000" cy="9144000"/>
  <p:embeddedFontLst>
    <p:embeddedFont>
      <p:font typeface="Comfortaa" charset="0"/>
      <p:regular r:id="rId23"/>
      <p:bold r:id="rId24"/>
    </p:embeddedFont>
    <p:embeddedFont>
      <p:font typeface="Comfortaa SemiBold" charset="0"/>
      <p:regular r:id="rId25"/>
      <p:bold r:id="rId26"/>
    </p:embeddedFont>
    <p:embeddedFont>
      <p:font typeface="Comfortaa Medium" charset="0"/>
      <p:regular r:id="rId27"/>
      <p:bold r:id="rId28"/>
    </p:embeddedFont>
    <p:embeddedFont>
      <p:font typeface="Oswald Medium" charset="-52"/>
      <p:regular r:id="rId29"/>
      <p:bold r:id="rId30"/>
    </p:embeddedFont>
    <p:embeddedFont>
      <p:font typeface="Oswald" charset="-52"/>
      <p:regular r:id="rId31"/>
      <p:bold r:id="rId32"/>
    </p:embeddedFont>
    <p:embeddedFont>
      <p:font typeface="Oswald SemiBold" charset="-52"/>
      <p:regular r:id="rId33"/>
      <p:bold r:id="rId34"/>
    </p:embeddedFont>
    <p:embeddedFont>
      <p:font typeface="Oswald Light" charset="-52"/>
      <p:regular r:id="rId35"/>
      <p:bold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7" d="100"/>
          <a:sy n="117" d="100"/>
        </p:scale>
        <p:origin x="-120" y="-49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12d621396bf_5_1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12d621396bf_5_1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12d621396bf_5_1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12d621396bf_5_1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12d621396bf_5_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Google Shape;237;g12d621396bf_5_1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12d621396bf_5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12d621396bf_5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12dbcc2eaf5_3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12dbcc2eaf5_3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12dbcc2eaf5_3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12dbcc2eaf5_3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12dbcc2eaf5_3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" name="Google Shape;296;g12dbcc2eaf5_3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12dbcc2eaf5_3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5" name="Google Shape;315;g12dbcc2eaf5_3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12dbcc2eaf5_3_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Google Shape;342;g12dbcc2eaf5_3_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12dbcc2eaf5_3_1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12dbcc2eaf5_3_1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12d621396bf_1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12d621396bf_1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12dbcc2eaf5_3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0" name="Google Shape;380;g12dbcc2eaf5_3_1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2d621396bf_2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12d621396bf_2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12d621396bf_5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12d621396bf_5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12d621396bf_5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12d621396bf_5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2d621396bf_5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12d621396bf_5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12dbcc2eaf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12dbcc2eaf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12d621396bf_5_1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12d621396bf_5_1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12d621396bf_5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12d621396bf_5_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mc:AlternateContent xmlns:mc="http://schemas.openxmlformats.org/markup-compatibility/2006">
    <mc:Choice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Requires="p14">
      <p:transition spd="slow" p14:dur="1000">
        <p:fade/>
      </p:transition>
    </mc:Choice>
    <mc:Fallback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4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10" Type="http://schemas.openxmlformats.org/officeDocument/2006/relationships/image" Target="../media/image33.jpeg"/><Relationship Id="rId4" Type="http://schemas.openxmlformats.org/officeDocument/2006/relationships/image" Target="../media/image5.png"/><Relationship Id="rId9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4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7.png"/><Relationship Id="rId4" Type="http://schemas.openxmlformats.org/officeDocument/2006/relationships/image" Target="../media/image5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78825" y="665875"/>
            <a:ext cx="4286100" cy="3740100"/>
          </a:xfrm>
          <a:prstGeom prst="ellipse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13"/>
          <p:cNvSpPr/>
          <p:nvPr/>
        </p:nvSpPr>
        <p:spPr>
          <a:xfrm>
            <a:off x="447361" y="974204"/>
            <a:ext cx="3542100" cy="3128100"/>
          </a:xfrm>
          <a:prstGeom prst="ellipse">
            <a:avLst/>
          </a:prstGeom>
          <a:solidFill>
            <a:srgbClr val="FFFFFF">
              <a:alpha val="37560"/>
            </a:srgbClr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p13"/>
          <p:cNvSpPr/>
          <p:nvPr/>
        </p:nvSpPr>
        <p:spPr>
          <a:xfrm>
            <a:off x="178066" y="767544"/>
            <a:ext cx="4080600" cy="3541500"/>
          </a:xfrm>
          <a:prstGeom prst="ellipse">
            <a:avLst/>
          </a:prstGeom>
          <a:noFill/>
          <a:ln w="381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p13"/>
          <p:cNvSpPr txBox="1"/>
          <p:nvPr/>
        </p:nvSpPr>
        <p:spPr>
          <a:xfrm>
            <a:off x="256230" y="1635169"/>
            <a:ext cx="3931500" cy="17235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solidFill>
                <a:srgbClr val="271400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300" dirty="0">
                <a:solidFill>
                  <a:srgbClr val="2A1600"/>
                </a:solidFill>
                <a:latin typeface="Comfortaa SemiBold"/>
                <a:ea typeface="Comfortaa SemiBold"/>
                <a:cs typeface="Comfortaa SemiBold"/>
                <a:sym typeface="Comfortaa SemiBold"/>
              </a:rPr>
              <a:t>ОХРАНА</a:t>
            </a:r>
            <a:endParaRPr sz="3300" dirty="0">
              <a:solidFill>
                <a:srgbClr val="2A1600"/>
              </a:solidFill>
              <a:latin typeface="Comfortaa SemiBold"/>
              <a:ea typeface="Comfortaa SemiBold"/>
              <a:cs typeface="Comfortaa SemiBold"/>
              <a:sym typeface="Comfortaa SemiBol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300" dirty="0">
                <a:solidFill>
                  <a:srgbClr val="2A1600"/>
                </a:solidFill>
                <a:latin typeface="Comfortaa SemiBold"/>
                <a:ea typeface="Comfortaa SemiBold"/>
                <a:cs typeface="Comfortaa SemiBold"/>
                <a:sym typeface="Comfortaa SemiBold"/>
              </a:rPr>
              <a:t>ЖИВОТНЫХ</a:t>
            </a:r>
            <a:endParaRPr sz="3300" dirty="0">
              <a:solidFill>
                <a:srgbClr val="2A1600"/>
              </a:solidFill>
              <a:latin typeface="Comfortaa SemiBold"/>
              <a:ea typeface="Comfortaa SemiBold"/>
              <a:cs typeface="Comfortaa SemiBold"/>
              <a:sym typeface="Comfortaa SemiBol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dirty="0">
              <a:solidFill>
                <a:srgbClr val="2A1600"/>
              </a:solidFill>
              <a:latin typeface="Comfortaa Medium"/>
              <a:ea typeface="Comfortaa Medium"/>
              <a:cs typeface="Comfortaa Medium"/>
              <a:sym typeface="Comfortaa Medium"/>
            </a:endParaRPr>
          </a:p>
        </p:txBody>
      </p:sp>
      <p:sp>
        <p:nvSpPr>
          <p:cNvPr id="58" name="Google Shape;58;p13"/>
          <p:cNvSpPr/>
          <p:nvPr/>
        </p:nvSpPr>
        <p:spPr>
          <a:xfrm>
            <a:off x="3731779" y="1219375"/>
            <a:ext cx="382800" cy="415800"/>
          </a:xfrm>
          <a:prstGeom prst="ellipse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13"/>
          <p:cNvSpPr/>
          <p:nvPr/>
        </p:nvSpPr>
        <p:spPr>
          <a:xfrm>
            <a:off x="4051905" y="1719000"/>
            <a:ext cx="250200" cy="290700"/>
          </a:xfrm>
          <a:prstGeom prst="ellipse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60;p13"/>
          <p:cNvSpPr/>
          <p:nvPr/>
        </p:nvSpPr>
        <p:spPr>
          <a:xfrm>
            <a:off x="4187451" y="2148950"/>
            <a:ext cx="205200" cy="235800"/>
          </a:xfrm>
          <a:prstGeom prst="ellipse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13"/>
          <p:cNvSpPr txBox="1"/>
          <p:nvPr/>
        </p:nvSpPr>
        <p:spPr>
          <a:xfrm>
            <a:off x="4229100" y="4026047"/>
            <a:ext cx="4743450" cy="8771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i="1" dirty="0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Выполнила: </a:t>
            </a:r>
            <a:r>
              <a:rPr lang="ru" sz="1500" i="1" dirty="0" smtClean="0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 учитель начальных классов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i="1" dirty="0" smtClean="0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МБОУ «СШ №33» г. </a:t>
            </a:r>
            <a:r>
              <a:rPr lang="ru" sz="1500" i="1" smtClean="0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Дзержинска</a:t>
            </a:r>
            <a:endParaRPr lang="ru" sz="1500" i="1" dirty="0" smtClean="0">
              <a:solidFill>
                <a:srgbClr val="FFFFFF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i="1" dirty="0" smtClean="0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Бочарова Полина Сергеевна</a:t>
            </a:r>
            <a:endParaRPr sz="1500" i="1" dirty="0">
              <a:solidFill>
                <a:srgbClr val="FFFFFF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2"/>
          <p:cNvSpPr/>
          <p:nvPr/>
        </p:nvSpPr>
        <p:spPr>
          <a:xfrm>
            <a:off x="0" y="286650"/>
            <a:ext cx="9144000" cy="652200"/>
          </a:xfrm>
          <a:prstGeom prst="rect">
            <a:avLst/>
          </a:prstGeom>
          <a:gradFill>
            <a:gsLst>
              <a:gs pos="0">
                <a:srgbClr val="3C78D8"/>
              </a:gs>
              <a:gs pos="100000">
                <a:srgbClr val="1155CC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22"/>
          <p:cNvSpPr txBox="1"/>
          <p:nvPr/>
        </p:nvSpPr>
        <p:spPr>
          <a:xfrm>
            <a:off x="207825" y="235650"/>
            <a:ext cx="4127700" cy="75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700" b="1">
                <a:solidFill>
                  <a:srgbClr val="FFB724"/>
                </a:solidFill>
                <a:latin typeface="Comfortaa"/>
                <a:ea typeface="Comfortaa"/>
                <a:cs typeface="Comfortaa"/>
                <a:sym typeface="Comfortaa"/>
              </a:rPr>
              <a:t>@</a:t>
            </a:r>
            <a:r>
              <a:rPr lang="ru" sz="3700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mail</a:t>
            </a:r>
            <a:r>
              <a:rPr lang="ru" sz="3700" b="1">
                <a:solidFill>
                  <a:srgbClr val="FFB724"/>
                </a:solidFill>
                <a:latin typeface="Comfortaa"/>
                <a:ea typeface="Comfortaa"/>
                <a:cs typeface="Comfortaa"/>
                <a:sym typeface="Comfortaa"/>
              </a:rPr>
              <a:t>.ru</a:t>
            </a:r>
            <a:endParaRPr sz="3700" b="1">
              <a:solidFill>
                <a:srgbClr val="FFB724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11" name="Google Shape;211;p22"/>
          <p:cNvSpPr txBox="1"/>
          <p:nvPr/>
        </p:nvSpPr>
        <p:spPr>
          <a:xfrm>
            <a:off x="3153100" y="401275"/>
            <a:ext cx="49518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FFFFFF"/>
                </a:solidFill>
              </a:rPr>
              <a:t>Письма   Контакты  Файлы   Темы   Еще</a:t>
            </a:r>
            <a:endParaRPr sz="2000">
              <a:solidFill>
                <a:srgbClr val="FFFFFF"/>
              </a:solidFill>
            </a:endParaRPr>
          </a:p>
        </p:txBody>
      </p:sp>
      <p:sp>
        <p:nvSpPr>
          <p:cNvPr id="212" name="Google Shape;212;p22"/>
          <p:cNvSpPr/>
          <p:nvPr/>
        </p:nvSpPr>
        <p:spPr>
          <a:xfrm>
            <a:off x="458625" y="1189575"/>
            <a:ext cx="5546400" cy="3712200"/>
          </a:xfrm>
          <a:prstGeom prst="roundRect">
            <a:avLst>
              <a:gd name="adj" fmla="val 3861"/>
            </a:avLst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22"/>
          <p:cNvSpPr/>
          <p:nvPr/>
        </p:nvSpPr>
        <p:spPr>
          <a:xfrm>
            <a:off x="601950" y="1311400"/>
            <a:ext cx="680700" cy="7239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p22"/>
          <p:cNvSpPr/>
          <p:nvPr/>
        </p:nvSpPr>
        <p:spPr>
          <a:xfrm>
            <a:off x="680700" y="1669700"/>
            <a:ext cx="523200" cy="258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215;p22"/>
          <p:cNvSpPr/>
          <p:nvPr/>
        </p:nvSpPr>
        <p:spPr>
          <a:xfrm>
            <a:off x="795450" y="1361575"/>
            <a:ext cx="293700" cy="372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22"/>
          <p:cNvSpPr/>
          <p:nvPr/>
        </p:nvSpPr>
        <p:spPr>
          <a:xfrm>
            <a:off x="6492550" y="1716375"/>
            <a:ext cx="2149800" cy="2658600"/>
          </a:xfrm>
          <a:prstGeom prst="rect">
            <a:avLst/>
          </a:prstGeom>
          <a:gradFill>
            <a:gsLst>
              <a:gs pos="0">
                <a:srgbClr val="7DBAF2"/>
              </a:gs>
              <a:gs pos="100000">
                <a:srgbClr val="6FA8DC"/>
              </a:gs>
            </a:gsLst>
            <a:lin ang="5400012" scaled="0"/>
          </a:gradFill>
          <a:ln w="76200" cap="flat" cmpd="sng">
            <a:solidFill>
              <a:srgbClr val="9FC5E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0">
                <a:solidFill>
                  <a:srgbClr val="FFFFFF"/>
                </a:solidFill>
              </a:rPr>
              <a:t>?</a:t>
            </a:r>
            <a:endParaRPr sz="15000">
              <a:solidFill>
                <a:srgbClr val="FFFFFF"/>
              </a:solidFill>
            </a:endParaRPr>
          </a:p>
        </p:txBody>
      </p:sp>
      <p:sp>
        <p:nvSpPr>
          <p:cNvPr id="217" name="Google Shape;217;p22"/>
          <p:cNvSpPr txBox="1"/>
          <p:nvPr/>
        </p:nvSpPr>
        <p:spPr>
          <a:xfrm>
            <a:off x="1347225" y="1361575"/>
            <a:ext cx="41277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/>
              <a:t>от </a:t>
            </a:r>
            <a:r>
              <a:rPr lang="ru" sz="1800" b="1" u="sng">
                <a:solidFill>
                  <a:srgbClr val="E69138"/>
                </a:solidFill>
              </a:rPr>
              <a:t>Животного из красной книги</a:t>
            </a:r>
            <a:r>
              <a:rPr lang="ru" sz="1800"/>
              <a:t> - вторник, 24 мая, 2022, 08:30</a:t>
            </a:r>
            <a:endParaRPr sz="1800"/>
          </a:p>
        </p:txBody>
      </p:sp>
      <p:sp>
        <p:nvSpPr>
          <p:cNvPr id="218" name="Google Shape;218;p22"/>
          <p:cNvSpPr txBox="1"/>
          <p:nvPr/>
        </p:nvSpPr>
        <p:spPr>
          <a:xfrm>
            <a:off x="601950" y="2261475"/>
            <a:ext cx="5152500" cy="250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</a:rPr>
              <a:t>Здравствуйте, дорогие третьеклассники! Вам пишет близкий родственник домашних кошек. Длина моего тела (без хвоста) - около трёх метров. Я силён, ловок и безумно красив. Живу в лесу на востоке страны. </a:t>
            </a:r>
            <a:endParaRPr sz="1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22"/>
          <p:cNvSpPr txBox="1"/>
          <p:nvPr/>
        </p:nvSpPr>
        <p:spPr>
          <a:xfrm>
            <a:off x="601950" y="4337450"/>
            <a:ext cx="4127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 u="sng">
                <a:solidFill>
                  <a:srgbClr val="E69138"/>
                </a:solidFill>
              </a:rPr>
              <a:t>Ответить</a:t>
            </a:r>
            <a:endParaRPr sz="18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3"/>
          <p:cNvSpPr/>
          <p:nvPr/>
        </p:nvSpPr>
        <p:spPr>
          <a:xfrm>
            <a:off x="0" y="286650"/>
            <a:ext cx="9144000" cy="652200"/>
          </a:xfrm>
          <a:prstGeom prst="rect">
            <a:avLst/>
          </a:prstGeom>
          <a:gradFill>
            <a:gsLst>
              <a:gs pos="0">
                <a:srgbClr val="3C78D8"/>
              </a:gs>
              <a:gs pos="100000">
                <a:srgbClr val="1155CC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23"/>
          <p:cNvSpPr txBox="1"/>
          <p:nvPr/>
        </p:nvSpPr>
        <p:spPr>
          <a:xfrm>
            <a:off x="207825" y="235650"/>
            <a:ext cx="4127700" cy="75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700" b="1">
                <a:solidFill>
                  <a:srgbClr val="FFB724"/>
                </a:solidFill>
                <a:latin typeface="Comfortaa"/>
                <a:ea typeface="Comfortaa"/>
                <a:cs typeface="Comfortaa"/>
                <a:sym typeface="Comfortaa"/>
              </a:rPr>
              <a:t>@</a:t>
            </a:r>
            <a:r>
              <a:rPr lang="ru" sz="3700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mail</a:t>
            </a:r>
            <a:r>
              <a:rPr lang="ru" sz="3700" b="1">
                <a:solidFill>
                  <a:srgbClr val="FFB724"/>
                </a:solidFill>
                <a:latin typeface="Comfortaa"/>
                <a:ea typeface="Comfortaa"/>
                <a:cs typeface="Comfortaa"/>
                <a:sym typeface="Comfortaa"/>
              </a:rPr>
              <a:t>.ru</a:t>
            </a:r>
            <a:endParaRPr sz="3700" b="1">
              <a:solidFill>
                <a:srgbClr val="FFB724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26" name="Google Shape;226;p23"/>
          <p:cNvSpPr txBox="1"/>
          <p:nvPr/>
        </p:nvSpPr>
        <p:spPr>
          <a:xfrm>
            <a:off x="3153100" y="401275"/>
            <a:ext cx="49518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FFFFFF"/>
                </a:solidFill>
              </a:rPr>
              <a:t>Письма   Контакты  Файлы   Темы   Еще</a:t>
            </a:r>
            <a:endParaRPr sz="2000">
              <a:solidFill>
                <a:srgbClr val="FFFFFF"/>
              </a:solidFill>
            </a:endParaRPr>
          </a:p>
        </p:txBody>
      </p:sp>
      <p:sp>
        <p:nvSpPr>
          <p:cNvPr id="227" name="Google Shape;227;p23"/>
          <p:cNvSpPr/>
          <p:nvPr/>
        </p:nvSpPr>
        <p:spPr>
          <a:xfrm>
            <a:off x="458625" y="1189575"/>
            <a:ext cx="5546400" cy="3712200"/>
          </a:xfrm>
          <a:prstGeom prst="roundRect">
            <a:avLst>
              <a:gd name="adj" fmla="val 3861"/>
            </a:avLst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p23"/>
          <p:cNvSpPr/>
          <p:nvPr/>
        </p:nvSpPr>
        <p:spPr>
          <a:xfrm>
            <a:off x="601950" y="1311400"/>
            <a:ext cx="680700" cy="7239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p23"/>
          <p:cNvSpPr/>
          <p:nvPr/>
        </p:nvSpPr>
        <p:spPr>
          <a:xfrm>
            <a:off x="680700" y="1669700"/>
            <a:ext cx="523200" cy="258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23"/>
          <p:cNvSpPr/>
          <p:nvPr/>
        </p:nvSpPr>
        <p:spPr>
          <a:xfrm>
            <a:off x="795450" y="1361575"/>
            <a:ext cx="293700" cy="372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p23"/>
          <p:cNvSpPr txBox="1"/>
          <p:nvPr/>
        </p:nvSpPr>
        <p:spPr>
          <a:xfrm>
            <a:off x="1347225" y="1361575"/>
            <a:ext cx="41277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/>
              <a:t>от </a:t>
            </a:r>
            <a:r>
              <a:rPr lang="ru" sz="1800" b="1" u="sng">
                <a:solidFill>
                  <a:srgbClr val="E69138"/>
                </a:solidFill>
              </a:rPr>
              <a:t>Животного из красной книги</a:t>
            </a:r>
            <a:r>
              <a:rPr lang="ru" sz="1800"/>
              <a:t> - вторник, 24 мая, 2022, 08:30</a:t>
            </a:r>
            <a:endParaRPr sz="1800"/>
          </a:p>
        </p:txBody>
      </p:sp>
      <p:sp>
        <p:nvSpPr>
          <p:cNvPr id="232" name="Google Shape;232;p23"/>
          <p:cNvSpPr txBox="1"/>
          <p:nvPr/>
        </p:nvSpPr>
        <p:spPr>
          <a:xfrm>
            <a:off x="601950" y="2261475"/>
            <a:ext cx="5152500" cy="250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</a:rPr>
              <a:t>Здравствуйте, дорогие третьеклассники! Вам пишет близкий родственник домашних кошек. Длина моего тела (без хвоста) - около трёх метров. Я силён, ловок и безумно красив. Живу в лесу на востоке страны. </a:t>
            </a:r>
            <a:endParaRPr sz="1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23"/>
          <p:cNvSpPr txBox="1"/>
          <p:nvPr/>
        </p:nvSpPr>
        <p:spPr>
          <a:xfrm>
            <a:off x="601950" y="4337450"/>
            <a:ext cx="4127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 u="sng">
                <a:solidFill>
                  <a:srgbClr val="E69138"/>
                </a:solidFill>
              </a:rPr>
              <a:t>Ответить</a:t>
            </a:r>
            <a:endParaRPr sz="1800"/>
          </a:p>
        </p:txBody>
      </p:sp>
      <p:pic>
        <p:nvPicPr>
          <p:cNvPr id="234" name="Google Shape;234;p23"/>
          <p:cNvPicPr preferRelativeResize="0"/>
          <p:nvPr/>
        </p:nvPicPr>
        <p:blipFill rotWithShape="1">
          <a:blip r:embed="rId3">
            <a:alphaModFix/>
          </a:blip>
          <a:srcRect b="14089"/>
          <a:stretch/>
        </p:blipFill>
        <p:spPr>
          <a:xfrm>
            <a:off x="6474625" y="1669700"/>
            <a:ext cx="2185650" cy="2705275"/>
          </a:xfrm>
          <a:prstGeom prst="rect">
            <a:avLst/>
          </a:prstGeom>
          <a:noFill/>
          <a:ln w="76200" cap="flat" cmpd="sng">
            <a:solidFill>
              <a:srgbClr val="9FC5E8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4"/>
          <p:cNvSpPr/>
          <p:nvPr/>
        </p:nvSpPr>
        <p:spPr>
          <a:xfrm>
            <a:off x="0" y="286650"/>
            <a:ext cx="9144000" cy="652200"/>
          </a:xfrm>
          <a:prstGeom prst="rect">
            <a:avLst/>
          </a:prstGeom>
          <a:gradFill>
            <a:gsLst>
              <a:gs pos="0">
                <a:srgbClr val="3C78D8"/>
              </a:gs>
              <a:gs pos="100000">
                <a:srgbClr val="1155CC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4"/>
          <p:cNvSpPr txBox="1"/>
          <p:nvPr/>
        </p:nvSpPr>
        <p:spPr>
          <a:xfrm>
            <a:off x="207825" y="235650"/>
            <a:ext cx="4127700" cy="75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700" b="1">
                <a:solidFill>
                  <a:srgbClr val="FFB724"/>
                </a:solidFill>
                <a:latin typeface="Comfortaa"/>
                <a:ea typeface="Comfortaa"/>
                <a:cs typeface="Comfortaa"/>
                <a:sym typeface="Comfortaa"/>
              </a:rPr>
              <a:t>@</a:t>
            </a:r>
            <a:r>
              <a:rPr lang="ru" sz="3700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mail</a:t>
            </a:r>
            <a:r>
              <a:rPr lang="ru" sz="3700" b="1">
                <a:solidFill>
                  <a:srgbClr val="FFB724"/>
                </a:solidFill>
                <a:latin typeface="Comfortaa"/>
                <a:ea typeface="Comfortaa"/>
                <a:cs typeface="Comfortaa"/>
                <a:sym typeface="Comfortaa"/>
              </a:rPr>
              <a:t>.ru</a:t>
            </a:r>
            <a:endParaRPr sz="3700" b="1">
              <a:solidFill>
                <a:srgbClr val="FFB724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41" name="Google Shape;241;p24"/>
          <p:cNvSpPr txBox="1"/>
          <p:nvPr/>
        </p:nvSpPr>
        <p:spPr>
          <a:xfrm>
            <a:off x="3153100" y="401275"/>
            <a:ext cx="49518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FFFFFF"/>
                </a:solidFill>
              </a:rPr>
              <a:t>Письма   Контакты  Файлы   Темы   Еще</a:t>
            </a:r>
            <a:endParaRPr sz="2000">
              <a:solidFill>
                <a:srgbClr val="FFFFFF"/>
              </a:solidFill>
            </a:endParaRPr>
          </a:p>
        </p:txBody>
      </p:sp>
      <p:sp>
        <p:nvSpPr>
          <p:cNvPr id="242" name="Google Shape;242;p24"/>
          <p:cNvSpPr/>
          <p:nvPr/>
        </p:nvSpPr>
        <p:spPr>
          <a:xfrm>
            <a:off x="458625" y="1189575"/>
            <a:ext cx="5546400" cy="3712200"/>
          </a:xfrm>
          <a:prstGeom prst="roundRect">
            <a:avLst>
              <a:gd name="adj" fmla="val 3861"/>
            </a:avLst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24"/>
          <p:cNvSpPr/>
          <p:nvPr/>
        </p:nvSpPr>
        <p:spPr>
          <a:xfrm>
            <a:off x="601950" y="1311400"/>
            <a:ext cx="680700" cy="7239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p24"/>
          <p:cNvSpPr/>
          <p:nvPr/>
        </p:nvSpPr>
        <p:spPr>
          <a:xfrm>
            <a:off x="680700" y="1669700"/>
            <a:ext cx="523200" cy="258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24"/>
          <p:cNvSpPr/>
          <p:nvPr/>
        </p:nvSpPr>
        <p:spPr>
          <a:xfrm>
            <a:off x="795450" y="1361575"/>
            <a:ext cx="293700" cy="372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p24"/>
          <p:cNvSpPr/>
          <p:nvPr/>
        </p:nvSpPr>
        <p:spPr>
          <a:xfrm>
            <a:off x="6492550" y="1716375"/>
            <a:ext cx="2149800" cy="2658600"/>
          </a:xfrm>
          <a:prstGeom prst="rect">
            <a:avLst/>
          </a:prstGeom>
          <a:gradFill>
            <a:gsLst>
              <a:gs pos="0">
                <a:srgbClr val="7DBAF2"/>
              </a:gs>
              <a:gs pos="100000">
                <a:srgbClr val="6FA8DC"/>
              </a:gs>
            </a:gsLst>
            <a:lin ang="5400012" scaled="0"/>
          </a:gradFill>
          <a:ln w="76200" cap="flat" cmpd="sng">
            <a:solidFill>
              <a:srgbClr val="9FC5E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0">
                <a:solidFill>
                  <a:srgbClr val="FFFFFF"/>
                </a:solidFill>
              </a:rPr>
              <a:t>?</a:t>
            </a:r>
            <a:endParaRPr sz="15000">
              <a:solidFill>
                <a:srgbClr val="FFFFFF"/>
              </a:solidFill>
            </a:endParaRPr>
          </a:p>
        </p:txBody>
      </p:sp>
      <p:sp>
        <p:nvSpPr>
          <p:cNvPr id="247" name="Google Shape;247;p24"/>
          <p:cNvSpPr txBox="1"/>
          <p:nvPr/>
        </p:nvSpPr>
        <p:spPr>
          <a:xfrm>
            <a:off x="1347225" y="1361575"/>
            <a:ext cx="41277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/>
              <a:t>от </a:t>
            </a:r>
            <a:r>
              <a:rPr lang="ru" sz="1800" b="1" u="sng">
                <a:solidFill>
                  <a:srgbClr val="E69138"/>
                </a:solidFill>
              </a:rPr>
              <a:t>Животного из красной книги</a:t>
            </a:r>
            <a:r>
              <a:rPr lang="ru" sz="1800"/>
              <a:t> - вторник, 24 мая, 2022, 08:30</a:t>
            </a:r>
            <a:endParaRPr sz="1800"/>
          </a:p>
        </p:txBody>
      </p:sp>
      <p:sp>
        <p:nvSpPr>
          <p:cNvPr id="248" name="Google Shape;248;p24"/>
          <p:cNvSpPr txBox="1"/>
          <p:nvPr/>
        </p:nvSpPr>
        <p:spPr>
          <a:xfrm>
            <a:off x="601950" y="2261475"/>
            <a:ext cx="5152500" cy="31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</a:rPr>
              <a:t>Добрый день! </a:t>
            </a:r>
            <a:endParaRPr sz="1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</a:rPr>
              <a:t>Какая нежность, смотрю в зеркало и любуюсь. Вам пишет птица, живущая у воды. Тонкие ноги, гибкая шея. Цвет моего оперения - розовый. Фотографию прикладывать не стала: и так догадаетесь. </a:t>
            </a:r>
            <a:endParaRPr sz="1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24"/>
          <p:cNvSpPr txBox="1"/>
          <p:nvPr/>
        </p:nvSpPr>
        <p:spPr>
          <a:xfrm>
            <a:off x="601950" y="4337450"/>
            <a:ext cx="4127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 u="sng">
                <a:solidFill>
                  <a:srgbClr val="E69138"/>
                </a:solidFill>
              </a:rPr>
              <a:t>Ответить</a:t>
            </a:r>
            <a:endParaRPr sz="18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5"/>
          <p:cNvSpPr/>
          <p:nvPr/>
        </p:nvSpPr>
        <p:spPr>
          <a:xfrm>
            <a:off x="0" y="286650"/>
            <a:ext cx="9144000" cy="652200"/>
          </a:xfrm>
          <a:prstGeom prst="rect">
            <a:avLst/>
          </a:prstGeom>
          <a:gradFill>
            <a:gsLst>
              <a:gs pos="0">
                <a:srgbClr val="3C78D8"/>
              </a:gs>
              <a:gs pos="100000">
                <a:srgbClr val="1155CC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25"/>
          <p:cNvSpPr txBox="1"/>
          <p:nvPr/>
        </p:nvSpPr>
        <p:spPr>
          <a:xfrm>
            <a:off x="207825" y="235650"/>
            <a:ext cx="4127700" cy="75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700" b="1">
                <a:solidFill>
                  <a:srgbClr val="FFB724"/>
                </a:solidFill>
                <a:latin typeface="Comfortaa"/>
                <a:ea typeface="Comfortaa"/>
                <a:cs typeface="Comfortaa"/>
                <a:sym typeface="Comfortaa"/>
              </a:rPr>
              <a:t>@</a:t>
            </a:r>
            <a:r>
              <a:rPr lang="ru" sz="3700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mail</a:t>
            </a:r>
            <a:r>
              <a:rPr lang="ru" sz="3700" b="1">
                <a:solidFill>
                  <a:srgbClr val="FFB724"/>
                </a:solidFill>
                <a:latin typeface="Comfortaa"/>
                <a:ea typeface="Comfortaa"/>
                <a:cs typeface="Comfortaa"/>
                <a:sym typeface="Comfortaa"/>
              </a:rPr>
              <a:t>.ru</a:t>
            </a:r>
            <a:endParaRPr sz="3700" b="1">
              <a:solidFill>
                <a:srgbClr val="FFB724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56" name="Google Shape;256;p25"/>
          <p:cNvSpPr txBox="1"/>
          <p:nvPr/>
        </p:nvSpPr>
        <p:spPr>
          <a:xfrm>
            <a:off x="3153100" y="401275"/>
            <a:ext cx="49518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FFFFFF"/>
                </a:solidFill>
              </a:rPr>
              <a:t>Письма   Контакты  Файлы   Темы   Еще</a:t>
            </a:r>
            <a:endParaRPr sz="2000">
              <a:solidFill>
                <a:srgbClr val="FFFFFF"/>
              </a:solidFill>
            </a:endParaRPr>
          </a:p>
        </p:txBody>
      </p:sp>
      <p:sp>
        <p:nvSpPr>
          <p:cNvPr id="257" name="Google Shape;257;p25"/>
          <p:cNvSpPr/>
          <p:nvPr/>
        </p:nvSpPr>
        <p:spPr>
          <a:xfrm>
            <a:off x="458625" y="1189575"/>
            <a:ext cx="5546400" cy="3712200"/>
          </a:xfrm>
          <a:prstGeom prst="roundRect">
            <a:avLst>
              <a:gd name="adj" fmla="val 3861"/>
            </a:avLst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p25"/>
          <p:cNvSpPr/>
          <p:nvPr/>
        </p:nvSpPr>
        <p:spPr>
          <a:xfrm>
            <a:off x="601950" y="1311400"/>
            <a:ext cx="680700" cy="7239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25"/>
          <p:cNvSpPr/>
          <p:nvPr/>
        </p:nvSpPr>
        <p:spPr>
          <a:xfrm>
            <a:off x="680700" y="1669700"/>
            <a:ext cx="523200" cy="258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p25"/>
          <p:cNvSpPr/>
          <p:nvPr/>
        </p:nvSpPr>
        <p:spPr>
          <a:xfrm>
            <a:off x="795450" y="1361575"/>
            <a:ext cx="293700" cy="372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25"/>
          <p:cNvSpPr txBox="1"/>
          <p:nvPr/>
        </p:nvSpPr>
        <p:spPr>
          <a:xfrm>
            <a:off x="1347225" y="1361575"/>
            <a:ext cx="41277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/>
              <a:t>от </a:t>
            </a:r>
            <a:r>
              <a:rPr lang="ru" sz="1800" b="1" u="sng">
                <a:solidFill>
                  <a:srgbClr val="E69138"/>
                </a:solidFill>
              </a:rPr>
              <a:t>Животного из красной книги</a:t>
            </a:r>
            <a:r>
              <a:rPr lang="ru" sz="1800"/>
              <a:t> - вторник, 24 мая, 2022, 08:30</a:t>
            </a:r>
            <a:endParaRPr sz="1800"/>
          </a:p>
        </p:txBody>
      </p:sp>
      <p:sp>
        <p:nvSpPr>
          <p:cNvPr id="262" name="Google Shape;262;p25"/>
          <p:cNvSpPr txBox="1"/>
          <p:nvPr/>
        </p:nvSpPr>
        <p:spPr>
          <a:xfrm>
            <a:off x="601950" y="2261475"/>
            <a:ext cx="5152500" cy="31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</a:rPr>
              <a:t>Добрый день! </a:t>
            </a:r>
            <a:endParaRPr sz="1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</a:rPr>
              <a:t>Какая нежность, смотрю в зеркало и любуюсь. Вам пишет птица, живущая у воды. Тонкие ноги, гибкая шея. Цвет моего оперения - розовый. Фотографию вкладывать не стала - и так догадаетесь. </a:t>
            </a:r>
            <a:endParaRPr sz="1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25"/>
          <p:cNvSpPr txBox="1"/>
          <p:nvPr/>
        </p:nvSpPr>
        <p:spPr>
          <a:xfrm>
            <a:off x="601950" y="4337450"/>
            <a:ext cx="4127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 u="sng">
                <a:solidFill>
                  <a:srgbClr val="E69138"/>
                </a:solidFill>
              </a:rPr>
              <a:t>Ответить</a:t>
            </a:r>
            <a:endParaRPr sz="1800"/>
          </a:p>
        </p:txBody>
      </p:sp>
      <p:pic>
        <p:nvPicPr>
          <p:cNvPr id="264" name="Google Shape;264;p25"/>
          <p:cNvPicPr preferRelativeResize="0"/>
          <p:nvPr/>
        </p:nvPicPr>
        <p:blipFill rotWithShape="1">
          <a:blip r:embed="rId3">
            <a:alphaModFix/>
          </a:blip>
          <a:srcRect l="18575" r="36284"/>
          <a:stretch/>
        </p:blipFill>
        <p:spPr>
          <a:xfrm>
            <a:off x="6492550" y="1696112"/>
            <a:ext cx="2149800" cy="2678862"/>
          </a:xfrm>
          <a:prstGeom prst="rect">
            <a:avLst/>
          </a:prstGeom>
          <a:noFill/>
          <a:ln w="76200" cap="flat" cmpd="sng">
            <a:solidFill>
              <a:srgbClr val="9FC5E8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26"/>
          <p:cNvSpPr/>
          <p:nvPr/>
        </p:nvSpPr>
        <p:spPr>
          <a:xfrm>
            <a:off x="724985" y="538524"/>
            <a:ext cx="7693800" cy="4066500"/>
          </a:xfrm>
          <a:prstGeom prst="roundRect">
            <a:avLst>
              <a:gd name="adj" fmla="val 8613"/>
            </a:avLst>
          </a:prstGeom>
          <a:solidFill>
            <a:srgbClr val="EEEEEE">
              <a:alpha val="61420"/>
            </a:srgbClr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" name="Google Shape;270;p26"/>
          <p:cNvSpPr/>
          <p:nvPr/>
        </p:nvSpPr>
        <p:spPr>
          <a:xfrm>
            <a:off x="540750" y="365475"/>
            <a:ext cx="8062500" cy="4409400"/>
          </a:xfrm>
          <a:prstGeom prst="roundRect">
            <a:avLst>
              <a:gd name="adj" fmla="val 8613"/>
            </a:avLst>
          </a:prstGeom>
          <a:noFill/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1" name="Google Shape;271;p26"/>
          <p:cNvPicPr preferRelativeResize="0"/>
          <p:nvPr/>
        </p:nvPicPr>
        <p:blipFill rotWithShape="1">
          <a:blip r:embed="rId4">
            <a:alphaModFix amt="81000"/>
          </a:blip>
          <a:srcRect l="9267" t="-1342" r="16773" b="41928"/>
          <a:stretch/>
        </p:blipFill>
        <p:spPr>
          <a:xfrm>
            <a:off x="4262375" y="2187825"/>
            <a:ext cx="4106225" cy="1889724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26"/>
          <p:cNvSpPr/>
          <p:nvPr/>
        </p:nvSpPr>
        <p:spPr>
          <a:xfrm flipH="1">
            <a:off x="669700" y="308150"/>
            <a:ext cx="8137500" cy="795300"/>
          </a:xfrm>
          <a:prstGeom prst="chevron">
            <a:avLst>
              <a:gd name="adj" fmla="val 50000"/>
            </a:avLst>
          </a:prstGeom>
          <a:solidFill>
            <a:srgbClr val="FFD760">
              <a:alpha val="89850"/>
            </a:srgbClr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400" b="1">
                <a:solidFill>
                  <a:srgbClr val="503C00"/>
                </a:solidFill>
                <a:latin typeface="Comfortaa"/>
                <a:ea typeface="Comfortaa"/>
                <a:cs typeface="Comfortaa"/>
                <a:sym typeface="Comfortaa"/>
              </a:rPr>
              <a:t>ПРАВИЛА ДРУЗЕЙ ПРИРОДЫ</a:t>
            </a:r>
            <a:endParaRPr sz="3400" b="1">
              <a:solidFill>
                <a:srgbClr val="503C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73" name="Google Shape;273;p26"/>
          <p:cNvSpPr/>
          <p:nvPr/>
        </p:nvSpPr>
        <p:spPr>
          <a:xfrm>
            <a:off x="440425" y="254450"/>
            <a:ext cx="915000" cy="920700"/>
          </a:xfrm>
          <a:prstGeom prst="flowChartConnector">
            <a:avLst/>
          </a:prstGeom>
          <a:solidFill>
            <a:schemeClr val="lt2"/>
          </a:solidFill>
          <a:ln w="76200" cap="flat" cmpd="sng">
            <a:solidFill>
              <a:srgbClr val="FFD14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26"/>
          <p:cNvSpPr/>
          <p:nvPr/>
        </p:nvSpPr>
        <p:spPr>
          <a:xfrm>
            <a:off x="582625" y="401150"/>
            <a:ext cx="630600" cy="702300"/>
          </a:xfrm>
          <a:prstGeom prst="heart">
            <a:avLst/>
          </a:prstGeom>
          <a:gradFill>
            <a:gsLst>
              <a:gs pos="0">
                <a:srgbClr val="6AB24C"/>
              </a:gs>
              <a:gs pos="100000">
                <a:srgbClr val="427D2A"/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5" name="Google Shape;275;p26"/>
          <p:cNvPicPr preferRelativeResize="0"/>
          <p:nvPr/>
        </p:nvPicPr>
        <p:blipFill rotWithShape="1">
          <a:blip r:embed="rId5">
            <a:alphaModFix/>
          </a:blip>
          <a:srcRect l="3888" t="8309" r="52118" b="5942"/>
          <a:stretch/>
        </p:blipFill>
        <p:spPr>
          <a:xfrm>
            <a:off x="1175250" y="1390225"/>
            <a:ext cx="3046827" cy="1340075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26"/>
          <p:cNvSpPr/>
          <p:nvPr/>
        </p:nvSpPr>
        <p:spPr>
          <a:xfrm>
            <a:off x="4349850" y="1390225"/>
            <a:ext cx="3891300" cy="587700"/>
          </a:xfrm>
          <a:prstGeom prst="roundRect">
            <a:avLst>
              <a:gd name="adj" fmla="val 29527"/>
            </a:avLst>
          </a:prstGeom>
          <a:solidFill>
            <a:srgbClr val="BEEA20">
              <a:alpha val="44160"/>
            </a:srgbClr>
          </a:solidFill>
          <a:ln w="76200" cap="flat" cmpd="sng">
            <a:solidFill>
              <a:srgbClr val="C8E68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Сформулируй правила. Дополни своими. Зарисуй.</a:t>
            </a:r>
            <a:endParaRPr sz="1500"/>
          </a:p>
        </p:txBody>
      </p:sp>
      <p:pic>
        <p:nvPicPr>
          <p:cNvPr id="277" name="Google Shape;277;p26"/>
          <p:cNvPicPr preferRelativeResize="0"/>
          <p:nvPr/>
        </p:nvPicPr>
        <p:blipFill rotWithShape="1">
          <a:blip r:embed="rId4">
            <a:alphaModFix amt="81000"/>
          </a:blip>
          <a:srcRect l="7382" t="61213" r="21836" b="-2568"/>
          <a:stretch/>
        </p:blipFill>
        <p:spPr>
          <a:xfrm>
            <a:off x="3733650" y="3812400"/>
            <a:ext cx="4507500" cy="1046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169375" y="1841701"/>
            <a:ext cx="3362200" cy="2763325"/>
          </a:xfrm>
          <a:prstGeom prst="rect">
            <a:avLst/>
          </a:prstGeom>
          <a:noFill/>
          <a:ln>
            <a:noFill/>
          </a:ln>
          <a:effectLst>
            <a:outerShdw blurRad="228600" dist="152400" dir="18900000" algn="bl" rotWithShape="0">
              <a:srgbClr val="FFFFFF">
                <a:alpha val="50000"/>
              </a:srgbClr>
            </a:outerShdw>
          </a:effectLst>
        </p:spPr>
      </p:pic>
      <p:pic>
        <p:nvPicPr>
          <p:cNvPr id="279" name="Google Shape;279;p26"/>
          <p:cNvPicPr preferRelativeResize="0"/>
          <p:nvPr/>
        </p:nvPicPr>
        <p:blipFill rotWithShape="1">
          <a:blip r:embed="rId4">
            <a:alphaModFix amt="81000"/>
          </a:blip>
          <a:srcRect l="29283" t="-1342" r="5425" b="41928"/>
          <a:stretch/>
        </p:blipFill>
        <p:spPr>
          <a:xfrm>
            <a:off x="760825" y="2571750"/>
            <a:ext cx="3624873" cy="1889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26"/>
          <p:cNvPicPr preferRelativeResize="0"/>
          <p:nvPr/>
        </p:nvPicPr>
        <p:blipFill rotWithShape="1">
          <a:blip r:embed="rId5">
            <a:alphaModFix/>
          </a:blip>
          <a:srcRect l="52602" t="8832" r="3405" b="5419"/>
          <a:stretch/>
        </p:blipFill>
        <p:spPr>
          <a:xfrm>
            <a:off x="1175250" y="2730300"/>
            <a:ext cx="3046823" cy="1340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27"/>
          <p:cNvSpPr/>
          <p:nvPr/>
        </p:nvSpPr>
        <p:spPr>
          <a:xfrm>
            <a:off x="724985" y="538524"/>
            <a:ext cx="7693800" cy="4066500"/>
          </a:xfrm>
          <a:prstGeom prst="roundRect">
            <a:avLst>
              <a:gd name="adj" fmla="val 8613"/>
            </a:avLst>
          </a:prstGeom>
          <a:solidFill>
            <a:srgbClr val="EEEEEE">
              <a:alpha val="61420"/>
            </a:srgbClr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27"/>
          <p:cNvSpPr/>
          <p:nvPr/>
        </p:nvSpPr>
        <p:spPr>
          <a:xfrm>
            <a:off x="540750" y="365475"/>
            <a:ext cx="8062500" cy="4409400"/>
          </a:xfrm>
          <a:prstGeom prst="roundRect">
            <a:avLst>
              <a:gd name="adj" fmla="val 8613"/>
            </a:avLst>
          </a:prstGeom>
          <a:noFill/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87" name="Google Shape;287;p27"/>
          <p:cNvPicPr preferRelativeResize="0"/>
          <p:nvPr/>
        </p:nvPicPr>
        <p:blipFill rotWithShape="1">
          <a:blip r:embed="rId4">
            <a:alphaModFix amt="81000"/>
          </a:blip>
          <a:srcRect l="7382" t="61213" r="21836" b="-2568"/>
          <a:stretch/>
        </p:blipFill>
        <p:spPr>
          <a:xfrm>
            <a:off x="3733650" y="3812400"/>
            <a:ext cx="4507500" cy="1046251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p27"/>
          <p:cNvSpPr/>
          <p:nvPr/>
        </p:nvSpPr>
        <p:spPr>
          <a:xfrm flipH="1">
            <a:off x="669650" y="308150"/>
            <a:ext cx="4970100" cy="795300"/>
          </a:xfrm>
          <a:prstGeom prst="chevron">
            <a:avLst>
              <a:gd name="adj" fmla="val 50000"/>
            </a:avLst>
          </a:prstGeom>
          <a:solidFill>
            <a:srgbClr val="FFD760">
              <a:alpha val="89850"/>
            </a:srgbClr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400" b="1">
                <a:solidFill>
                  <a:srgbClr val="503C00"/>
                </a:solidFill>
                <a:latin typeface="Comfortaa"/>
                <a:ea typeface="Comfortaa"/>
                <a:cs typeface="Comfortaa"/>
                <a:sym typeface="Comfortaa"/>
              </a:rPr>
              <a:t>ЗАКРЕПЛЕНИЕ</a:t>
            </a:r>
            <a:endParaRPr sz="3400" b="1">
              <a:solidFill>
                <a:srgbClr val="503C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89" name="Google Shape;289;p27"/>
          <p:cNvSpPr/>
          <p:nvPr/>
        </p:nvSpPr>
        <p:spPr>
          <a:xfrm>
            <a:off x="440425" y="254450"/>
            <a:ext cx="915000" cy="920700"/>
          </a:xfrm>
          <a:prstGeom prst="flowChartConnector">
            <a:avLst/>
          </a:prstGeom>
          <a:solidFill>
            <a:schemeClr val="lt2"/>
          </a:solidFill>
          <a:ln w="76200" cap="flat" cmpd="sng">
            <a:solidFill>
              <a:srgbClr val="FFD14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0" name="Google Shape;290;p27"/>
          <p:cNvSpPr/>
          <p:nvPr/>
        </p:nvSpPr>
        <p:spPr>
          <a:xfrm>
            <a:off x="582625" y="401150"/>
            <a:ext cx="630600" cy="702300"/>
          </a:xfrm>
          <a:prstGeom prst="heart">
            <a:avLst/>
          </a:prstGeom>
          <a:gradFill>
            <a:gsLst>
              <a:gs pos="0">
                <a:srgbClr val="6AB24C"/>
              </a:gs>
              <a:gs pos="100000">
                <a:srgbClr val="427D2A"/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91" name="Google Shape;291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2750" y="1309950"/>
            <a:ext cx="4807825" cy="3062100"/>
          </a:xfrm>
          <a:prstGeom prst="rect">
            <a:avLst/>
          </a:prstGeom>
          <a:noFill/>
          <a:ln w="38100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92" name="Google Shape;292;p27"/>
          <p:cNvSpPr/>
          <p:nvPr/>
        </p:nvSpPr>
        <p:spPr>
          <a:xfrm>
            <a:off x="6091225" y="1309950"/>
            <a:ext cx="2121300" cy="1246800"/>
          </a:xfrm>
          <a:prstGeom prst="snip1Rect">
            <a:avLst>
              <a:gd name="adj" fmla="val 16667"/>
            </a:avLst>
          </a:prstGeom>
          <a:solidFill>
            <a:srgbClr val="BEEA20">
              <a:alpha val="44160"/>
            </a:srgbClr>
          </a:solidFill>
          <a:ln w="76200" cap="flat" cmpd="sng">
            <a:solidFill>
              <a:srgbClr val="C8E68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latin typeface="Comfortaa"/>
                <a:ea typeface="Comfortaa"/>
                <a:cs typeface="Comfortaa"/>
                <a:sym typeface="Comfortaa"/>
              </a:rPr>
              <a:t>Найди слова, связанные с нашей темой</a:t>
            </a:r>
            <a:endParaRPr sz="1900"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293" name="Google Shape;293;p27"/>
          <p:cNvPicPr preferRelativeResize="0"/>
          <p:nvPr/>
        </p:nvPicPr>
        <p:blipFill rotWithShape="1">
          <a:blip r:embed="rId6">
            <a:alphaModFix/>
          </a:blip>
          <a:srcRect l="15883" t="17589" r="19101" b="16233"/>
          <a:stretch/>
        </p:blipFill>
        <p:spPr>
          <a:xfrm>
            <a:off x="5826175" y="2938125"/>
            <a:ext cx="2456451" cy="1666901"/>
          </a:xfrm>
          <a:prstGeom prst="rect">
            <a:avLst/>
          </a:prstGeom>
          <a:noFill/>
          <a:ln>
            <a:noFill/>
          </a:ln>
          <a:effectLst>
            <a:outerShdw blurRad="200025" dist="142875" dir="19980000" algn="bl" rotWithShape="0">
              <a:srgbClr val="FFFFFF">
                <a:alpha val="55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28"/>
          <p:cNvSpPr/>
          <p:nvPr/>
        </p:nvSpPr>
        <p:spPr>
          <a:xfrm>
            <a:off x="724985" y="538524"/>
            <a:ext cx="7693800" cy="4066500"/>
          </a:xfrm>
          <a:prstGeom prst="roundRect">
            <a:avLst>
              <a:gd name="adj" fmla="val 8613"/>
            </a:avLst>
          </a:prstGeom>
          <a:solidFill>
            <a:srgbClr val="EEEEEE">
              <a:alpha val="61420"/>
            </a:srgbClr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28"/>
          <p:cNvSpPr/>
          <p:nvPr/>
        </p:nvSpPr>
        <p:spPr>
          <a:xfrm>
            <a:off x="540750" y="365475"/>
            <a:ext cx="8062500" cy="4409400"/>
          </a:xfrm>
          <a:prstGeom prst="roundRect">
            <a:avLst>
              <a:gd name="adj" fmla="val 8613"/>
            </a:avLst>
          </a:prstGeom>
          <a:noFill/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0" name="Google Shape;300;p28"/>
          <p:cNvPicPr preferRelativeResize="0"/>
          <p:nvPr/>
        </p:nvPicPr>
        <p:blipFill rotWithShape="1">
          <a:blip r:embed="rId4">
            <a:alphaModFix amt="81000"/>
          </a:blip>
          <a:srcRect l="7382" t="61213" r="21836" b="-2568"/>
          <a:stretch/>
        </p:blipFill>
        <p:spPr>
          <a:xfrm>
            <a:off x="3733650" y="3812400"/>
            <a:ext cx="4507500" cy="1046251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28"/>
          <p:cNvSpPr/>
          <p:nvPr/>
        </p:nvSpPr>
        <p:spPr>
          <a:xfrm flipH="1">
            <a:off x="669650" y="308150"/>
            <a:ext cx="4970100" cy="795300"/>
          </a:xfrm>
          <a:prstGeom prst="chevron">
            <a:avLst>
              <a:gd name="adj" fmla="val 50000"/>
            </a:avLst>
          </a:prstGeom>
          <a:solidFill>
            <a:srgbClr val="FFD760">
              <a:alpha val="89850"/>
            </a:srgbClr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400" b="1">
                <a:solidFill>
                  <a:srgbClr val="503C00"/>
                </a:solidFill>
                <a:latin typeface="Comfortaa"/>
                <a:ea typeface="Comfortaa"/>
                <a:cs typeface="Comfortaa"/>
                <a:sym typeface="Comfortaa"/>
              </a:rPr>
              <a:t>ЗАКРЕПЛЕНИЕ</a:t>
            </a:r>
            <a:endParaRPr sz="3400" b="1">
              <a:solidFill>
                <a:srgbClr val="503C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02" name="Google Shape;302;p28"/>
          <p:cNvSpPr/>
          <p:nvPr/>
        </p:nvSpPr>
        <p:spPr>
          <a:xfrm>
            <a:off x="440425" y="254450"/>
            <a:ext cx="915000" cy="920700"/>
          </a:xfrm>
          <a:prstGeom prst="flowChartConnector">
            <a:avLst/>
          </a:prstGeom>
          <a:solidFill>
            <a:schemeClr val="lt2"/>
          </a:solidFill>
          <a:ln w="76200" cap="flat" cmpd="sng">
            <a:solidFill>
              <a:srgbClr val="FFD14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303;p28"/>
          <p:cNvSpPr/>
          <p:nvPr/>
        </p:nvSpPr>
        <p:spPr>
          <a:xfrm>
            <a:off x="582625" y="401150"/>
            <a:ext cx="630600" cy="702300"/>
          </a:xfrm>
          <a:prstGeom prst="heart">
            <a:avLst/>
          </a:prstGeom>
          <a:gradFill>
            <a:gsLst>
              <a:gs pos="0">
                <a:srgbClr val="6AB24C"/>
              </a:gs>
              <a:gs pos="100000">
                <a:srgbClr val="427D2A"/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4" name="Google Shape;304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2750" y="1309950"/>
            <a:ext cx="4807825" cy="3062100"/>
          </a:xfrm>
          <a:prstGeom prst="rect">
            <a:avLst/>
          </a:prstGeom>
          <a:noFill/>
          <a:ln w="38100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05" name="Google Shape;305;p28"/>
          <p:cNvSpPr/>
          <p:nvPr/>
        </p:nvSpPr>
        <p:spPr>
          <a:xfrm>
            <a:off x="6091225" y="1309950"/>
            <a:ext cx="2121300" cy="1246800"/>
          </a:xfrm>
          <a:prstGeom prst="snip1Rect">
            <a:avLst>
              <a:gd name="adj" fmla="val 16667"/>
            </a:avLst>
          </a:prstGeom>
          <a:solidFill>
            <a:srgbClr val="BEEA20">
              <a:alpha val="44160"/>
            </a:srgbClr>
          </a:solidFill>
          <a:ln w="76200" cap="flat" cmpd="sng">
            <a:solidFill>
              <a:srgbClr val="C8E68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latin typeface="Comfortaa"/>
                <a:ea typeface="Comfortaa"/>
                <a:cs typeface="Comfortaa"/>
                <a:sym typeface="Comfortaa"/>
              </a:rPr>
              <a:t>Найди слова, связанные с нашей темой</a:t>
            </a:r>
            <a:endParaRPr sz="1900"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306" name="Google Shape;306;p28"/>
          <p:cNvPicPr preferRelativeResize="0"/>
          <p:nvPr/>
        </p:nvPicPr>
        <p:blipFill rotWithShape="1">
          <a:blip r:embed="rId6">
            <a:alphaModFix/>
          </a:blip>
          <a:srcRect l="15883" t="17589" r="19101" b="16233"/>
          <a:stretch/>
        </p:blipFill>
        <p:spPr>
          <a:xfrm>
            <a:off x="5826175" y="2938125"/>
            <a:ext cx="2456451" cy="1666901"/>
          </a:xfrm>
          <a:prstGeom prst="rect">
            <a:avLst/>
          </a:prstGeom>
          <a:noFill/>
          <a:ln>
            <a:noFill/>
          </a:ln>
          <a:effectLst>
            <a:outerShdw blurRad="200025" dist="142875" dir="19980000" algn="bl" rotWithShape="0">
              <a:srgbClr val="FFFFFF">
                <a:alpha val="55000"/>
              </a:srgbClr>
            </a:outerShdw>
          </a:effectLst>
        </p:spPr>
      </p:pic>
      <p:sp>
        <p:nvSpPr>
          <p:cNvPr id="307" name="Google Shape;307;p28"/>
          <p:cNvSpPr/>
          <p:nvPr/>
        </p:nvSpPr>
        <p:spPr>
          <a:xfrm>
            <a:off x="1132575" y="1440400"/>
            <a:ext cx="4708200" cy="93000"/>
          </a:xfrm>
          <a:prstGeom prst="rect">
            <a:avLst/>
          </a:prstGeom>
          <a:solidFill>
            <a:srgbClr val="B6D7A8">
              <a:alpha val="802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28"/>
          <p:cNvSpPr/>
          <p:nvPr/>
        </p:nvSpPr>
        <p:spPr>
          <a:xfrm>
            <a:off x="1132575" y="1829275"/>
            <a:ext cx="2823000" cy="93000"/>
          </a:xfrm>
          <a:prstGeom prst="rect">
            <a:avLst/>
          </a:prstGeom>
          <a:solidFill>
            <a:srgbClr val="B6D7A8">
              <a:alpha val="802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28"/>
          <p:cNvSpPr/>
          <p:nvPr/>
        </p:nvSpPr>
        <p:spPr>
          <a:xfrm>
            <a:off x="1578775" y="2571750"/>
            <a:ext cx="3781500" cy="93000"/>
          </a:xfrm>
          <a:prstGeom prst="rect">
            <a:avLst/>
          </a:prstGeom>
          <a:solidFill>
            <a:srgbClr val="B6D7A8">
              <a:alpha val="802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0" name="Google Shape;310;p28"/>
          <p:cNvSpPr/>
          <p:nvPr/>
        </p:nvSpPr>
        <p:spPr>
          <a:xfrm>
            <a:off x="2103850" y="3768075"/>
            <a:ext cx="2360700" cy="93000"/>
          </a:xfrm>
          <a:prstGeom prst="rect">
            <a:avLst/>
          </a:prstGeom>
          <a:solidFill>
            <a:srgbClr val="B6D7A8">
              <a:alpha val="802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" name="Google Shape;311;p28"/>
          <p:cNvSpPr/>
          <p:nvPr/>
        </p:nvSpPr>
        <p:spPr>
          <a:xfrm>
            <a:off x="1589775" y="2286475"/>
            <a:ext cx="2823000" cy="93000"/>
          </a:xfrm>
          <a:prstGeom prst="rect">
            <a:avLst/>
          </a:prstGeom>
          <a:solidFill>
            <a:srgbClr val="B6D7A8">
              <a:alpha val="802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2" name="Google Shape;312;p28"/>
          <p:cNvSpPr/>
          <p:nvPr/>
        </p:nvSpPr>
        <p:spPr>
          <a:xfrm>
            <a:off x="3651700" y="4133050"/>
            <a:ext cx="1708500" cy="93000"/>
          </a:xfrm>
          <a:prstGeom prst="rect">
            <a:avLst/>
          </a:prstGeom>
          <a:solidFill>
            <a:srgbClr val="B6D7A8">
              <a:alpha val="802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29"/>
          <p:cNvSpPr/>
          <p:nvPr/>
        </p:nvSpPr>
        <p:spPr>
          <a:xfrm>
            <a:off x="724985" y="538524"/>
            <a:ext cx="7693800" cy="4066500"/>
          </a:xfrm>
          <a:prstGeom prst="roundRect">
            <a:avLst>
              <a:gd name="adj" fmla="val 8613"/>
            </a:avLst>
          </a:prstGeom>
          <a:solidFill>
            <a:srgbClr val="EEEEEE">
              <a:alpha val="61420"/>
            </a:srgbClr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" name="Google Shape;318;p29"/>
          <p:cNvSpPr/>
          <p:nvPr/>
        </p:nvSpPr>
        <p:spPr>
          <a:xfrm>
            <a:off x="540750" y="365475"/>
            <a:ext cx="8062500" cy="4409400"/>
          </a:xfrm>
          <a:prstGeom prst="roundRect">
            <a:avLst>
              <a:gd name="adj" fmla="val 8613"/>
            </a:avLst>
          </a:prstGeom>
          <a:noFill/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19" name="Google Shape;319;p29"/>
          <p:cNvPicPr preferRelativeResize="0"/>
          <p:nvPr/>
        </p:nvPicPr>
        <p:blipFill rotWithShape="1">
          <a:blip r:embed="rId4">
            <a:alphaModFix amt="81000"/>
          </a:blip>
          <a:srcRect l="29283" t="-1342" r="5425" b="41928"/>
          <a:stretch/>
        </p:blipFill>
        <p:spPr>
          <a:xfrm>
            <a:off x="760825" y="2571750"/>
            <a:ext cx="3624873" cy="1889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29"/>
          <p:cNvPicPr preferRelativeResize="0"/>
          <p:nvPr/>
        </p:nvPicPr>
        <p:blipFill rotWithShape="1">
          <a:blip r:embed="rId4">
            <a:alphaModFix amt="81000"/>
          </a:blip>
          <a:srcRect l="7382" t="61213" r="21836" b="-2568"/>
          <a:stretch/>
        </p:blipFill>
        <p:spPr>
          <a:xfrm>
            <a:off x="3733650" y="3812400"/>
            <a:ext cx="4507500" cy="1046251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Google Shape;321;p29"/>
          <p:cNvSpPr/>
          <p:nvPr/>
        </p:nvSpPr>
        <p:spPr>
          <a:xfrm flipH="1">
            <a:off x="669650" y="308150"/>
            <a:ext cx="4970100" cy="795300"/>
          </a:xfrm>
          <a:prstGeom prst="chevron">
            <a:avLst>
              <a:gd name="adj" fmla="val 50000"/>
            </a:avLst>
          </a:prstGeom>
          <a:solidFill>
            <a:srgbClr val="FFD760">
              <a:alpha val="89850"/>
            </a:srgbClr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400" b="1">
                <a:solidFill>
                  <a:srgbClr val="503C00"/>
                </a:solidFill>
                <a:latin typeface="Comfortaa"/>
                <a:ea typeface="Comfortaa"/>
                <a:cs typeface="Comfortaa"/>
                <a:sym typeface="Comfortaa"/>
              </a:rPr>
              <a:t>ЗАКРЕПЛЕНИЕ</a:t>
            </a:r>
            <a:endParaRPr sz="3400" b="1">
              <a:solidFill>
                <a:srgbClr val="503C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22" name="Google Shape;322;p29"/>
          <p:cNvSpPr/>
          <p:nvPr/>
        </p:nvSpPr>
        <p:spPr>
          <a:xfrm>
            <a:off x="440425" y="254450"/>
            <a:ext cx="915000" cy="920700"/>
          </a:xfrm>
          <a:prstGeom prst="flowChartConnector">
            <a:avLst/>
          </a:prstGeom>
          <a:solidFill>
            <a:schemeClr val="lt2"/>
          </a:solidFill>
          <a:ln w="76200" cap="flat" cmpd="sng">
            <a:solidFill>
              <a:srgbClr val="FFD14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3" name="Google Shape;323;p29"/>
          <p:cNvSpPr/>
          <p:nvPr/>
        </p:nvSpPr>
        <p:spPr>
          <a:xfrm>
            <a:off x="582625" y="401150"/>
            <a:ext cx="630600" cy="702300"/>
          </a:xfrm>
          <a:prstGeom prst="heart">
            <a:avLst/>
          </a:prstGeom>
          <a:gradFill>
            <a:gsLst>
              <a:gs pos="0">
                <a:srgbClr val="6AB24C"/>
              </a:gs>
              <a:gs pos="100000">
                <a:srgbClr val="427D2A"/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24" name="Google Shape;324;p29"/>
          <p:cNvPicPr preferRelativeResize="0"/>
          <p:nvPr/>
        </p:nvPicPr>
        <p:blipFill rotWithShape="1">
          <a:blip r:embed="rId5">
            <a:alphaModFix/>
          </a:blip>
          <a:srcRect l="21222" t="13171"/>
          <a:stretch/>
        </p:blipFill>
        <p:spPr>
          <a:xfrm>
            <a:off x="1172525" y="3002450"/>
            <a:ext cx="1955326" cy="1348650"/>
          </a:xfrm>
          <a:prstGeom prst="rect">
            <a:avLst/>
          </a:prstGeom>
          <a:noFill/>
          <a:ln w="381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25" name="Google Shape;325;p29"/>
          <p:cNvPicPr preferRelativeResize="0"/>
          <p:nvPr/>
        </p:nvPicPr>
        <p:blipFill rotWithShape="1">
          <a:blip r:embed="rId6">
            <a:alphaModFix/>
          </a:blip>
          <a:srcRect l="25456" t="13360" b="9592"/>
          <a:stretch/>
        </p:blipFill>
        <p:spPr>
          <a:xfrm>
            <a:off x="3542376" y="1365575"/>
            <a:ext cx="1955325" cy="1348675"/>
          </a:xfrm>
          <a:prstGeom prst="rect">
            <a:avLst/>
          </a:prstGeom>
          <a:noFill/>
          <a:ln w="381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26" name="Google Shape;326;p29"/>
          <p:cNvPicPr preferRelativeResize="0"/>
          <p:nvPr/>
        </p:nvPicPr>
        <p:blipFill rotWithShape="1">
          <a:blip r:embed="rId7">
            <a:alphaModFix/>
          </a:blip>
          <a:srcRect l="13845"/>
          <a:stretch/>
        </p:blipFill>
        <p:spPr>
          <a:xfrm>
            <a:off x="1172526" y="1378613"/>
            <a:ext cx="1955323" cy="1348676"/>
          </a:xfrm>
          <a:prstGeom prst="rect">
            <a:avLst/>
          </a:prstGeom>
          <a:noFill/>
          <a:ln w="381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27" name="Google Shape;327;p29"/>
          <p:cNvPicPr preferRelativeResize="0"/>
          <p:nvPr/>
        </p:nvPicPr>
        <p:blipFill rotWithShape="1">
          <a:blip r:embed="rId8">
            <a:alphaModFix/>
          </a:blip>
          <a:srcRect l="15883" t="17589" r="19101" b="16233"/>
          <a:stretch/>
        </p:blipFill>
        <p:spPr>
          <a:xfrm>
            <a:off x="5826175" y="2938125"/>
            <a:ext cx="2456451" cy="1666901"/>
          </a:xfrm>
          <a:prstGeom prst="rect">
            <a:avLst/>
          </a:prstGeom>
          <a:noFill/>
          <a:ln>
            <a:noFill/>
          </a:ln>
          <a:effectLst>
            <a:outerShdw blurRad="200025" dist="142875" dir="19980000" algn="bl" rotWithShape="0">
              <a:srgbClr val="FFFFFF">
                <a:alpha val="55000"/>
              </a:srgbClr>
            </a:outerShdw>
          </a:effectLst>
        </p:spPr>
      </p:pic>
      <p:pic>
        <p:nvPicPr>
          <p:cNvPr id="328" name="Google Shape;328;p29"/>
          <p:cNvPicPr preferRelativeResize="0"/>
          <p:nvPr/>
        </p:nvPicPr>
        <p:blipFill rotWithShape="1">
          <a:blip r:embed="rId9">
            <a:alphaModFix/>
          </a:blip>
          <a:srcRect l="14564" r="7003"/>
          <a:stretch/>
        </p:blipFill>
        <p:spPr>
          <a:xfrm>
            <a:off x="3520850" y="2976375"/>
            <a:ext cx="1955324" cy="1400799"/>
          </a:xfrm>
          <a:prstGeom prst="rect">
            <a:avLst/>
          </a:prstGeom>
          <a:noFill/>
          <a:ln w="381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29" name="Google Shape;329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912225" y="1378625"/>
            <a:ext cx="2023515" cy="1348676"/>
          </a:xfrm>
          <a:prstGeom prst="rect">
            <a:avLst/>
          </a:prstGeom>
          <a:noFill/>
          <a:ln w="381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30" name="Google Shape;330;p29"/>
          <p:cNvSpPr/>
          <p:nvPr/>
        </p:nvSpPr>
        <p:spPr>
          <a:xfrm>
            <a:off x="953125" y="1246900"/>
            <a:ext cx="465900" cy="473100"/>
          </a:xfrm>
          <a:prstGeom prst="ellipse">
            <a:avLst/>
          </a:prstGeom>
          <a:solidFill>
            <a:schemeClr val="lt2"/>
          </a:solidFill>
          <a:ln w="381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1" name="Google Shape;331;p29"/>
          <p:cNvSpPr/>
          <p:nvPr/>
        </p:nvSpPr>
        <p:spPr>
          <a:xfrm>
            <a:off x="3304100" y="2855925"/>
            <a:ext cx="465900" cy="473100"/>
          </a:xfrm>
          <a:prstGeom prst="ellipse">
            <a:avLst/>
          </a:prstGeom>
          <a:solidFill>
            <a:schemeClr val="lt2"/>
          </a:solidFill>
          <a:ln w="381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2" name="Google Shape;332;p29"/>
          <p:cNvSpPr/>
          <p:nvPr/>
        </p:nvSpPr>
        <p:spPr>
          <a:xfrm>
            <a:off x="953125" y="2855925"/>
            <a:ext cx="465900" cy="473100"/>
          </a:xfrm>
          <a:prstGeom prst="ellipse">
            <a:avLst/>
          </a:prstGeom>
          <a:solidFill>
            <a:schemeClr val="lt2"/>
          </a:solidFill>
          <a:ln w="381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3" name="Google Shape;333;p29"/>
          <p:cNvSpPr/>
          <p:nvPr/>
        </p:nvSpPr>
        <p:spPr>
          <a:xfrm>
            <a:off x="5754450" y="1246900"/>
            <a:ext cx="465900" cy="473100"/>
          </a:xfrm>
          <a:prstGeom prst="ellipse">
            <a:avLst/>
          </a:prstGeom>
          <a:solidFill>
            <a:schemeClr val="lt2"/>
          </a:solidFill>
          <a:ln w="381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" name="Google Shape;334;p29"/>
          <p:cNvSpPr/>
          <p:nvPr/>
        </p:nvSpPr>
        <p:spPr>
          <a:xfrm>
            <a:off x="3304100" y="1246900"/>
            <a:ext cx="465900" cy="473100"/>
          </a:xfrm>
          <a:prstGeom prst="ellipse">
            <a:avLst/>
          </a:prstGeom>
          <a:solidFill>
            <a:schemeClr val="lt2"/>
          </a:solidFill>
          <a:ln w="381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5" name="Google Shape;335;p29"/>
          <p:cNvSpPr/>
          <p:nvPr/>
        </p:nvSpPr>
        <p:spPr>
          <a:xfrm>
            <a:off x="931675" y="2802225"/>
            <a:ext cx="508800" cy="580500"/>
          </a:xfrm>
          <a:prstGeom prst="mathPlus">
            <a:avLst>
              <a:gd name="adj1" fmla="val 16922"/>
            </a:avLst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6" name="Google Shape;336;p29"/>
          <p:cNvSpPr/>
          <p:nvPr/>
        </p:nvSpPr>
        <p:spPr>
          <a:xfrm>
            <a:off x="3282650" y="1193200"/>
            <a:ext cx="508800" cy="580500"/>
          </a:xfrm>
          <a:prstGeom prst="mathPlus">
            <a:avLst>
              <a:gd name="adj1" fmla="val 16922"/>
            </a:avLst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7" name="Google Shape;337;p29"/>
          <p:cNvSpPr/>
          <p:nvPr/>
        </p:nvSpPr>
        <p:spPr>
          <a:xfrm>
            <a:off x="953125" y="1264900"/>
            <a:ext cx="465900" cy="437100"/>
          </a:xfrm>
          <a:prstGeom prst="mathMinus">
            <a:avLst>
              <a:gd name="adj1" fmla="val 23520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8" name="Google Shape;338;p29"/>
          <p:cNvSpPr/>
          <p:nvPr/>
        </p:nvSpPr>
        <p:spPr>
          <a:xfrm>
            <a:off x="5754450" y="1264900"/>
            <a:ext cx="465900" cy="437100"/>
          </a:xfrm>
          <a:prstGeom prst="mathMinus">
            <a:avLst>
              <a:gd name="adj1" fmla="val 23520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9" name="Google Shape;339;p29"/>
          <p:cNvSpPr/>
          <p:nvPr/>
        </p:nvSpPr>
        <p:spPr>
          <a:xfrm>
            <a:off x="3304100" y="2873925"/>
            <a:ext cx="465900" cy="437100"/>
          </a:xfrm>
          <a:prstGeom prst="mathMinus">
            <a:avLst>
              <a:gd name="adj1" fmla="val 23520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30"/>
          <p:cNvSpPr/>
          <p:nvPr/>
        </p:nvSpPr>
        <p:spPr>
          <a:xfrm>
            <a:off x="724985" y="538524"/>
            <a:ext cx="7693800" cy="4066500"/>
          </a:xfrm>
          <a:prstGeom prst="roundRect">
            <a:avLst>
              <a:gd name="adj" fmla="val 8613"/>
            </a:avLst>
          </a:prstGeom>
          <a:solidFill>
            <a:srgbClr val="EEEEEE">
              <a:alpha val="61420"/>
            </a:srgbClr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5" name="Google Shape;345;p30"/>
          <p:cNvSpPr/>
          <p:nvPr/>
        </p:nvSpPr>
        <p:spPr>
          <a:xfrm>
            <a:off x="540750" y="365475"/>
            <a:ext cx="8062500" cy="4409400"/>
          </a:xfrm>
          <a:prstGeom prst="roundRect">
            <a:avLst>
              <a:gd name="adj" fmla="val 8613"/>
            </a:avLst>
          </a:prstGeom>
          <a:noFill/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46" name="Google Shape;346;p30"/>
          <p:cNvPicPr preferRelativeResize="0"/>
          <p:nvPr/>
        </p:nvPicPr>
        <p:blipFill rotWithShape="1">
          <a:blip r:embed="rId4">
            <a:alphaModFix amt="81000"/>
          </a:blip>
          <a:srcRect l="29283" t="-1342" r="5425" b="41928"/>
          <a:stretch/>
        </p:blipFill>
        <p:spPr>
          <a:xfrm>
            <a:off x="760825" y="2571750"/>
            <a:ext cx="3624873" cy="1889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" name="Google Shape;347;p30"/>
          <p:cNvPicPr preferRelativeResize="0"/>
          <p:nvPr/>
        </p:nvPicPr>
        <p:blipFill rotWithShape="1">
          <a:blip r:embed="rId4">
            <a:alphaModFix amt="81000"/>
          </a:blip>
          <a:srcRect l="7382" t="61213" r="21836" b="-2568"/>
          <a:stretch/>
        </p:blipFill>
        <p:spPr>
          <a:xfrm>
            <a:off x="3733650" y="3812400"/>
            <a:ext cx="4507500" cy="1046251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Google Shape;348;p30"/>
          <p:cNvSpPr/>
          <p:nvPr/>
        </p:nvSpPr>
        <p:spPr>
          <a:xfrm flipH="1">
            <a:off x="724975" y="315300"/>
            <a:ext cx="4970100" cy="734400"/>
          </a:xfrm>
          <a:prstGeom prst="chevron">
            <a:avLst>
              <a:gd name="adj" fmla="val 50000"/>
            </a:avLst>
          </a:prstGeom>
          <a:solidFill>
            <a:srgbClr val="FFD760">
              <a:alpha val="89850"/>
            </a:srgbClr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400" b="1">
                <a:solidFill>
                  <a:srgbClr val="503C00"/>
                </a:solidFill>
                <a:latin typeface="Comfortaa"/>
                <a:ea typeface="Comfortaa"/>
                <a:cs typeface="Comfortaa"/>
                <a:sym typeface="Comfortaa"/>
              </a:rPr>
              <a:t>ЗАКРЕПЛЕНИЕ</a:t>
            </a:r>
            <a:endParaRPr sz="3400" b="1">
              <a:solidFill>
                <a:srgbClr val="503C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49" name="Google Shape;349;p30"/>
          <p:cNvSpPr/>
          <p:nvPr/>
        </p:nvSpPr>
        <p:spPr>
          <a:xfrm>
            <a:off x="440425" y="254450"/>
            <a:ext cx="915000" cy="920700"/>
          </a:xfrm>
          <a:prstGeom prst="flowChartConnector">
            <a:avLst/>
          </a:prstGeom>
          <a:solidFill>
            <a:schemeClr val="lt2"/>
          </a:solidFill>
          <a:ln w="76200" cap="flat" cmpd="sng">
            <a:solidFill>
              <a:srgbClr val="FFD14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0" name="Google Shape;350;p30"/>
          <p:cNvSpPr/>
          <p:nvPr/>
        </p:nvSpPr>
        <p:spPr>
          <a:xfrm>
            <a:off x="582625" y="401150"/>
            <a:ext cx="630600" cy="702300"/>
          </a:xfrm>
          <a:prstGeom prst="heart">
            <a:avLst/>
          </a:prstGeom>
          <a:gradFill>
            <a:gsLst>
              <a:gs pos="0">
                <a:srgbClr val="6AB24C"/>
              </a:gs>
              <a:gs pos="100000">
                <a:srgbClr val="427D2A"/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1" name="Google Shape;351;p30"/>
          <p:cNvSpPr/>
          <p:nvPr/>
        </p:nvSpPr>
        <p:spPr>
          <a:xfrm>
            <a:off x="1250425" y="1267525"/>
            <a:ext cx="6642900" cy="2738400"/>
          </a:xfrm>
          <a:prstGeom prst="rect">
            <a:avLst/>
          </a:prstGeom>
          <a:solidFill>
            <a:srgbClr val="F9CB9C">
              <a:alpha val="83250"/>
            </a:srgbClr>
          </a:solidFill>
          <a:ln w="76200" cap="flat" cmpd="sng">
            <a:solidFill>
              <a:srgbClr val="FCE5C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52" name="Google Shape;352;p30"/>
          <p:cNvPicPr preferRelativeResize="0"/>
          <p:nvPr/>
        </p:nvPicPr>
        <p:blipFill rotWithShape="1">
          <a:blip r:embed="rId5">
            <a:alphaModFix/>
          </a:blip>
          <a:srcRect l="15883" t="17589" r="19101" b="16233"/>
          <a:stretch/>
        </p:blipFill>
        <p:spPr>
          <a:xfrm>
            <a:off x="5826175" y="2938125"/>
            <a:ext cx="2456451" cy="1666901"/>
          </a:xfrm>
          <a:prstGeom prst="rect">
            <a:avLst/>
          </a:prstGeom>
          <a:noFill/>
          <a:ln>
            <a:noFill/>
          </a:ln>
          <a:effectLst>
            <a:outerShdw blurRad="200025" dist="142875" dir="19980000" algn="bl" rotWithShape="0">
              <a:srgbClr val="FFFFFF">
                <a:alpha val="55000"/>
              </a:srgbClr>
            </a:outerShdw>
          </a:effectLst>
        </p:spPr>
      </p:pic>
      <p:sp>
        <p:nvSpPr>
          <p:cNvPr id="353" name="Google Shape;353;p30"/>
          <p:cNvSpPr txBox="1"/>
          <p:nvPr/>
        </p:nvSpPr>
        <p:spPr>
          <a:xfrm>
            <a:off x="1988550" y="1267525"/>
            <a:ext cx="51669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500" b="1">
                <a:solidFill>
                  <a:srgbClr val="271400"/>
                </a:solidFill>
                <a:latin typeface="Comfortaa"/>
                <a:ea typeface="Comfortaa"/>
                <a:cs typeface="Comfortaa"/>
                <a:sym typeface="Comfortaa"/>
              </a:rPr>
              <a:t>ПАМЯТКА ДРУГА ПРИРОДЫ</a:t>
            </a:r>
            <a:endParaRPr sz="2500" b="1">
              <a:solidFill>
                <a:srgbClr val="2714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54" name="Google Shape;354;p30"/>
          <p:cNvSpPr/>
          <p:nvPr/>
        </p:nvSpPr>
        <p:spPr>
          <a:xfrm>
            <a:off x="2155800" y="1727100"/>
            <a:ext cx="4832400" cy="21600"/>
          </a:xfrm>
          <a:prstGeom prst="rect">
            <a:avLst/>
          </a:prstGeom>
          <a:solidFill>
            <a:srgbClr val="271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5" name="Google Shape;355;p30"/>
          <p:cNvSpPr txBox="1"/>
          <p:nvPr/>
        </p:nvSpPr>
        <p:spPr>
          <a:xfrm>
            <a:off x="1683925" y="1821625"/>
            <a:ext cx="6209400" cy="21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latin typeface="Comfortaa Medium"/>
                <a:ea typeface="Comfortaa Medium"/>
                <a:cs typeface="Comfortaa Medium"/>
                <a:sym typeface="Comfortaa Medium"/>
              </a:rPr>
              <a:t>Животные играют важную роль в природе и в жизни человека.</a:t>
            </a:r>
            <a:endParaRPr sz="1800">
              <a:latin typeface="Comfortaa Medium"/>
              <a:ea typeface="Comfortaa Medium"/>
              <a:cs typeface="Comfortaa Medium"/>
              <a:sym typeface="Comfortaa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omfortaa Medium"/>
              <a:ea typeface="Comfortaa Medium"/>
              <a:cs typeface="Comfortaa Medium"/>
              <a:sym typeface="Comfortaa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latin typeface="Comfortaa Medium"/>
                <a:ea typeface="Comfortaa Medium"/>
                <a:cs typeface="Comfortaa Medium"/>
                <a:sym typeface="Comfortaa Medium"/>
              </a:rPr>
              <a:t>Бегать в лесу, лазать по деревьям можно. Главное, будь осторожен!</a:t>
            </a:r>
            <a:endParaRPr sz="1800">
              <a:latin typeface="Comfortaa Medium"/>
              <a:ea typeface="Comfortaa Medium"/>
              <a:cs typeface="Comfortaa Medium"/>
              <a:sym typeface="Comfortaa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omfortaa Medium"/>
              <a:ea typeface="Comfortaa Medium"/>
              <a:cs typeface="Comfortaa Medium"/>
              <a:sym typeface="Comfortaa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latin typeface="Comfortaa Medium"/>
                <a:ea typeface="Comfortaa Medium"/>
                <a:cs typeface="Comfortaa Medium"/>
                <a:sym typeface="Comfortaa Medium"/>
              </a:rPr>
              <a:t>Нужно беречь редких животных!</a:t>
            </a:r>
            <a:endParaRPr sz="1800">
              <a:latin typeface="Comfortaa Medium"/>
              <a:ea typeface="Comfortaa Medium"/>
              <a:cs typeface="Comfortaa Medium"/>
              <a:sym typeface="Comfortaa Medium"/>
            </a:endParaRPr>
          </a:p>
        </p:txBody>
      </p:sp>
      <p:sp>
        <p:nvSpPr>
          <p:cNvPr id="356" name="Google Shape;356;p30"/>
          <p:cNvSpPr/>
          <p:nvPr/>
        </p:nvSpPr>
        <p:spPr>
          <a:xfrm>
            <a:off x="1298125" y="1949200"/>
            <a:ext cx="385800" cy="387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latin typeface="Comfortaa SemiBold"/>
                <a:ea typeface="Comfortaa SemiBold"/>
                <a:cs typeface="Comfortaa SemiBold"/>
                <a:sym typeface="Comfortaa SemiBold"/>
              </a:rPr>
              <a:t>1</a:t>
            </a:r>
            <a:endParaRPr sz="2000">
              <a:latin typeface="Comfortaa SemiBold"/>
              <a:ea typeface="Comfortaa SemiBold"/>
              <a:cs typeface="Comfortaa SemiBold"/>
              <a:sym typeface="Comfortaa SemiBold"/>
            </a:endParaRPr>
          </a:p>
        </p:txBody>
      </p:sp>
      <p:sp>
        <p:nvSpPr>
          <p:cNvPr id="357" name="Google Shape;357;p30"/>
          <p:cNvSpPr/>
          <p:nvPr/>
        </p:nvSpPr>
        <p:spPr>
          <a:xfrm>
            <a:off x="1298125" y="2825375"/>
            <a:ext cx="385800" cy="387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latin typeface="Comfortaa SemiBold"/>
                <a:ea typeface="Comfortaa SemiBold"/>
                <a:cs typeface="Comfortaa SemiBold"/>
                <a:sym typeface="Comfortaa SemiBold"/>
              </a:rPr>
              <a:t>2</a:t>
            </a:r>
            <a:endParaRPr sz="2000">
              <a:latin typeface="Comfortaa SemiBold"/>
              <a:ea typeface="Comfortaa SemiBold"/>
              <a:cs typeface="Comfortaa SemiBold"/>
              <a:sym typeface="Comfortaa SemiBold"/>
            </a:endParaRPr>
          </a:p>
        </p:txBody>
      </p:sp>
      <p:sp>
        <p:nvSpPr>
          <p:cNvPr id="358" name="Google Shape;358;p30"/>
          <p:cNvSpPr/>
          <p:nvPr/>
        </p:nvSpPr>
        <p:spPr>
          <a:xfrm>
            <a:off x="1298125" y="3500925"/>
            <a:ext cx="385800" cy="387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latin typeface="Comfortaa SemiBold"/>
                <a:ea typeface="Comfortaa SemiBold"/>
                <a:cs typeface="Comfortaa SemiBold"/>
                <a:sym typeface="Comfortaa SemiBold"/>
              </a:rPr>
              <a:t>3</a:t>
            </a:r>
            <a:endParaRPr sz="2000">
              <a:latin typeface="Comfortaa SemiBold"/>
              <a:ea typeface="Comfortaa SemiBold"/>
              <a:cs typeface="Comfortaa SemiBold"/>
              <a:sym typeface="Comfortaa SemiBold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31"/>
          <p:cNvSpPr/>
          <p:nvPr/>
        </p:nvSpPr>
        <p:spPr>
          <a:xfrm>
            <a:off x="724985" y="538524"/>
            <a:ext cx="7693800" cy="4066500"/>
          </a:xfrm>
          <a:prstGeom prst="roundRect">
            <a:avLst>
              <a:gd name="adj" fmla="val 8613"/>
            </a:avLst>
          </a:prstGeom>
          <a:solidFill>
            <a:srgbClr val="EEEEEE">
              <a:alpha val="61420"/>
            </a:srgbClr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4" name="Google Shape;364;p31"/>
          <p:cNvSpPr/>
          <p:nvPr/>
        </p:nvSpPr>
        <p:spPr>
          <a:xfrm>
            <a:off x="540750" y="365475"/>
            <a:ext cx="8062500" cy="4409400"/>
          </a:xfrm>
          <a:prstGeom prst="roundRect">
            <a:avLst>
              <a:gd name="adj" fmla="val 8613"/>
            </a:avLst>
          </a:prstGeom>
          <a:noFill/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65" name="Google Shape;365;p31"/>
          <p:cNvPicPr preferRelativeResize="0"/>
          <p:nvPr/>
        </p:nvPicPr>
        <p:blipFill rotWithShape="1">
          <a:blip r:embed="rId4">
            <a:alphaModFix amt="81000"/>
          </a:blip>
          <a:srcRect l="29283" t="-1342" r="5425" b="41928"/>
          <a:stretch/>
        </p:blipFill>
        <p:spPr>
          <a:xfrm>
            <a:off x="760825" y="2571750"/>
            <a:ext cx="3624873" cy="1889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" name="Google Shape;366;p31"/>
          <p:cNvPicPr preferRelativeResize="0"/>
          <p:nvPr/>
        </p:nvPicPr>
        <p:blipFill rotWithShape="1">
          <a:blip r:embed="rId4">
            <a:alphaModFix amt="81000"/>
          </a:blip>
          <a:srcRect l="7382" t="61213" r="21836" b="-2568"/>
          <a:stretch/>
        </p:blipFill>
        <p:spPr>
          <a:xfrm>
            <a:off x="3733650" y="3812400"/>
            <a:ext cx="4507500" cy="1046251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Google Shape;367;p31"/>
          <p:cNvSpPr/>
          <p:nvPr/>
        </p:nvSpPr>
        <p:spPr>
          <a:xfrm flipH="1">
            <a:off x="724975" y="315300"/>
            <a:ext cx="4970100" cy="734400"/>
          </a:xfrm>
          <a:prstGeom prst="chevron">
            <a:avLst>
              <a:gd name="adj" fmla="val 50000"/>
            </a:avLst>
          </a:prstGeom>
          <a:solidFill>
            <a:srgbClr val="FFD760">
              <a:alpha val="89850"/>
            </a:srgbClr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400" b="1">
                <a:solidFill>
                  <a:srgbClr val="503C00"/>
                </a:solidFill>
                <a:latin typeface="Comfortaa"/>
                <a:ea typeface="Comfortaa"/>
                <a:cs typeface="Comfortaa"/>
                <a:sym typeface="Comfortaa"/>
              </a:rPr>
              <a:t>ЗАКРЕПЛЕНИЕ</a:t>
            </a:r>
            <a:endParaRPr sz="3400" b="1">
              <a:solidFill>
                <a:srgbClr val="503C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68" name="Google Shape;368;p31"/>
          <p:cNvSpPr/>
          <p:nvPr/>
        </p:nvSpPr>
        <p:spPr>
          <a:xfrm>
            <a:off x="440425" y="254450"/>
            <a:ext cx="915000" cy="920700"/>
          </a:xfrm>
          <a:prstGeom prst="flowChartConnector">
            <a:avLst/>
          </a:prstGeom>
          <a:solidFill>
            <a:schemeClr val="lt2"/>
          </a:solidFill>
          <a:ln w="76200" cap="flat" cmpd="sng">
            <a:solidFill>
              <a:srgbClr val="FFD14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9" name="Google Shape;369;p31"/>
          <p:cNvSpPr/>
          <p:nvPr/>
        </p:nvSpPr>
        <p:spPr>
          <a:xfrm>
            <a:off x="582625" y="401150"/>
            <a:ext cx="630600" cy="702300"/>
          </a:xfrm>
          <a:prstGeom prst="heart">
            <a:avLst/>
          </a:prstGeom>
          <a:gradFill>
            <a:gsLst>
              <a:gs pos="0">
                <a:srgbClr val="6AB24C"/>
              </a:gs>
              <a:gs pos="100000">
                <a:srgbClr val="427D2A"/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p31"/>
          <p:cNvSpPr/>
          <p:nvPr/>
        </p:nvSpPr>
        <p:spPr>
          <a:xfrm>
            <a:off x="1250425" y="1267525"/>
            <a:ext cx="6642900" cy="2802900"/>
          </a:xfrm>
          <a:prstGeom prst="rect">
            <a:avLst/>
          </a:prstGeom>
          <a:solidFill>
            <a:srgbClr val="F9CB9C">
              <a:alpha val="83250"/>
            </a:srgbClr>
          </a:solidFill>
          <a:ln w="76200" cap="flat" cmpd="sng">
            <a:solidFill>
              <a:srgbClr val="FCE5C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71" name="Google Shape;371;p31"/>
          <p:cNvPicPr preferRelativeResize="0"/>
          <p:nvPr/>
        </p:nvPicPr>
        <p:blipFill rotWithShape="1">
          <a:blip r:embed="rId5">
            <a:alphaModFix/>
          </a:blip>
          <a:srcRect l="15883" t="17589" r="19101" b="16233"/>
          <a:stretch/>
        </p:blipFill>
        <p:spPr>
          <a:xfrm>
            <a:off x="5826175" y="2938125"/>
            <a:ext cx="2456451" cy="1666901"/>
          </a:xfrm>
          <a:prstGeom prst="rect">
            <a:avLst/>
          </a:prstGeom>
          <a:noFill/>
          <a:ln>
            <a:noFill/>
          </a:ln>
          <a:effectLst>
            <a:outerShdw blurRad="200025" dist="142875" dir="19980000" algn="bl" rotWithShape="0">
              <a:srgbClr val="FFFFFF">
                <a:alpha val="55000"/>
              </a:srgbClr>
            </a:outerShdw>
          </a:effectLst>
        </p:spPr>
      </p:pic>
      <p:sp>
        <p:nvSpPr>
          <p:cNvPr id="372" name="Google Shape;372;p31"/>
          <p:cNvSpPr txBox="1"/>
          <p:nvPr/>
        </p:nvSpPr>
        <p:spPr>
          <a:xfrm>
            <a:off x="1988550" y="1267525"/>
            <a:ext cx="51669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500" b="1">
                <a:solidFill>
                  <a:srgbClr val="271400"/>
                </a:solidFill>
                <a:latin typeface="Comfortaa"/>
                <a:ea typeface="Comfortaa"/>
                <a:cs typeface="Comfortaa"/>
                <a:sym typeface="Comfortaa"/>
              </a:rPr>
              <a:t>ПАМЯТКА ДРУГА ПРИРОДЫ</a:t>
            </a:r>
            <a:endParaRPr sz="2500" b="1">
              <a:solidFill>
                <a:srgbClr val="2714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73" name="Google Shape;373;p31"/>
          <p:cNvSpPr/>
          <p:nvPr/>
        </p:nvSpPr>
        <p:spPr>
          <a:xfrm>
            <a:off x="2155800" y="1727100"/>
            <a:ext cx="4832400" cy="21600"/>
          </a:xfrm>
          <a:prstGeom prst="rect">
            <a:avLst/>
          </a:prstGeom>
          <a:solidFill>
            <a:srgbClr val="271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4" name="Google Shape;374;p31"/>
          <p:cNvSpPr txBox="1"/>
          <p:nvPr/>
        </p:nvSpPr>
        <p:spPr>
          <a:xfrm>
            <a:off x="1683925" y="1821625"/>
            <a:ext cx="6209400" cy="21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latin typeface="Comfortaa Medium"/>
                <a:ea typeface="Comfortaa Medium"/>
                <a:cs typeface="Comfortaa Medium"/>
                <a:sym typeface="Comfortaa Medium"/>
              </a:rPr>
              <a:t>Животные играют важную роль в природе и в жизни человека.</a:t>
            </a:r>
            <a:endParaRPr sz="1800">
              <a:latin typeface="Comfortaa Medium"/>
              <a:ea typeface="Comfortaa Medium"/>
              <a:cs typeface="Comfortaa Medium"/>
              <a:sym typeface="Comfortaa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omfortaa Medium"/>
              <a:ea typeface="Comfortaa Medium"/>
              <a:cs typeface="Comfortaa Medium"/>
              <a:sym typeface="Comfortaa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latin typeface="Comfortaa Medium"/>
                <a:ea typeface="Comfortaa Medium"/>
                <a:cs typeface="Comfortaa Medium"/>
                <a:sym typeface="Comfortaa Medium"/>
              </a:rPr>
              <a:t>Бегать в лесу, лазать по деревьям </a:t>
            </a:r>
            <a:r>
              <a:rPr lang="ru" sz="1800" b="1">
                <a:solidFill>
                  <a:srgbClr val="CC0000"/>
                </a:solidFill>
                <a:latin typeface="Comfortaa"/>
                <a:ea typeface="Comfortaa"/>
                <a:cs typeface="Comfortaa"/>
                <a:sym typeface="Comfortaa"/>
              </a:rPr>
              <a:t>нельзя</a:t>
            </a:r>
            <a:r>
              <a:rPr lang="ru" sz="1800">
                <a:latin typeface="Comfortaa Medium"/>
                <a:ea typeface="Comfortaa Medium"/>
                <a:cs typeface="Comfortaa Medium"/>
                <a:sym typeface="Comfortaa Medium"/>
              </a:rPr>
              <a:t>: так ты </a:t>
            </a:r>
            <a:r>
              <a:rPr lang="ru" sz="1800" b="1">
                <a:latin typeface="Comfortaa"/>
                <a:ea typeface="Comfortaa"/>
                <a:cs typeface="Comfortaa"/>
                <a:sym typeface="Comfortaa"/>
              </a:rPr>
              <a:t>беспокоишь </a:t>
            </a:r>
            <a:r>
              <a:rPr lang="ru" sz="1800">
                <a:latin typeface="Comfortaa Medium"/>
                <a:ea typeface="Comfortaa Medium"/>
                <a:cs typeface="Comfortaa Medium"/>
                <a:sym typeface="Comfortaa Medium"/>
              </a:rPr>
              <a:t>животных.</a:t>
            </a:r>
            <a:endParaRPr sz="1800">
              <a:latin typeface="Comfortaa Medium"/>
              <a:ea typeface="Comfortaa Medium"/>
              <a:cs typeface="Comfortaa Medium"/>
              <a:sym typeface="Comfortaa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omfortaa Medium"/>
              <a:ea typeface="Comfortaa Medium"/>
              <a:cs typeface="Comfortaa Medium"/>
              <a:sym typeface="Comfortaa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  <a:latin typeface="Comfortaa Medium"/>
                <a:ea typeface="Comfortaa Medium"/>
                <a:cs typeface="Comfortaa Medium"/>
                <a:sym typeface="Comfortaa Medium"/>
              </a:rPr>
              <a:t>Нужно беречь редких животных!</a:t>
            </a:r>
            <a:endParaRPr sz="1800">
              <a:latin typeface="Comfortaa Medium"/>
              <a:ea typeface="Comfortaa Medium"/>
              <a:cs typeface="Comfortaa Medium"/>
              <a:sym typeface="Comfortaa Medium"/>
            </a:endParaRPr>
          </a:p>
        </p:txBody>
      </p:sp>
      <p:sp>
        <p:nvSpPr>
          <p:cNvPr id="375" name="Google Shape;375;p31"/>
          <p:cNvSpPr/>
          <p:nvPr/>
        </p:nvSpPr>
        <p:spPr>
          <a:xfrm>
            <a:off x="1298125" y="1949200"/>
            <a:ext cx="385800" cy="387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latin typeface="Comfortaa SemiBold"/>
                <a:ea typeface="Comfortaa SemiBold"/>
                <a:cs typeface="Comfortaa SemiBold"/>
                <a:sym typeface="Comfortaa SemiBold"/>
              </a:rPr>
              <a:t>1</a:t>
            </a:r>
            <a:endParaRPr sz="2000">
              <a:latin typeface="Comfortaa SemiBold"/>
              <a:ea typeface="Comfortaa SemiBold"/>
              <a:cs typeface="Comfortaa SemiBold"/>
              <a:sym typeface="Comfortaa SemiBold"/>
            </a:endParaRPr>
          </a:p>
        </p:txBody>
      </p:sp>
      <p:sp>
        <p:nvSpPr>
          <p:cNvPr id="376" name="Google Shape;376;p31"/>
          <p:cNvSpPr/>
          <p:nvPr/>
        </p:nvSpPr>
        <p:spPr>
          <a:xfrm>
            <a:off x="1298125" y="2825375"/>
            <a:ext cx="385800" cy="387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latin typeface="Comfortaa SemiBold"/>
                <a:ea typeface="Comfortaa SemiBold"/>
                <a:cs typeface="Comfortaa SemiBold"/>
                <a:sym typeface="Comfortaa SemiBold"/>
              </a:rPr>
              <a:t>2</a:t>
            </a:r>
            <a:endParaRPr sz="2000">
              <a:latin typeface="Comfortaa SemiBold"/>
              <a:ea typeface="Comfortaa SemiBold"/>
              <a:cs typeface="Comfortaa SemiBold"/>
              <a:sym typeface="Comfortaa SemiBold"/>
            </a:endParaRPr>
          </a:p>
        </p:txBody>
      </p:sp>
      <p:sp>
        <p:nvSpPr>
          <p:cNvPr id="377" name="Google Shape;377;p31"/>
          <p:cNvSpPr/>
          <p:nvPr/>
        </p:nvSpPr>
        <p:spPr>
          <a:xfrm>
            <a:off x="1298125" y="3500925"/>
            <a:ext cx="385800" cy="387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latin typeface="Comfortaa SemiBold"/>
                <a:ea typeface="Comfortaa SemiBold"/>
                <a:cs typeface="Comfortaa SemiBold"/>
                <a:sym typeface="Comfortaa SemiBold"/>
              </a:rPr>
              <a:t>3</a:t>
            </a:r>
            <a:endParaRPr sz="2000">
              <a:latin typeface="Comfortaa SemiBold"/>
              <a:ea typeface="Comfortaa SemiBold"/>
              <a:cs typeface="Comfortaa SemiBold"/>
              <a:sym typeface="Comfortaa SemiBol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4325" y="446"/>
            <a:ext cx="3353750" cy="2286936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4"/>
          <p:cNvSpPr/>
          <p:nvPr/>
        </p:nvSpPr>
        <p:spPr>
          <a:xfrm>
            <a:off x="2694075" y="-13066"/>
            <a:ext cx="5173950" cy="2313972"/>
          </a:xfrm>
          <a:prstGeom prst="flowChartInputOutput">
            <a:avLst/>
          </a:prstGeom>
          <a:solidFill>
            <a:schemeClr val="lt2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EEEEEE"/>
              </a:solidFill>
            </a:endParaRPr>
          </a:p>
        </p:txBody>
      </p:sp>
      <p:sp>
        <p:nvSpPr>
          <p:cNvPr id="68" name="Google Shape;68;p14"/>
          <p:cNvSpPr/>
          <p:nvPr/>
        </p:nvSpPr>
        <p:spPr>
          <a:xfrm rot="-3931365">
            <a:off x="1679446" y="1273296"/>
            <a:ext cx="3417549" cy="170135"/>
          </a:xfrm>
          <a:prstGeom prst="rect">
            <a:avLst/>
          </a:prstGeom>
          <a:solidFill>
            <a:srgbClr val="FFDF81">
              <a:alpha val="888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14"/>
          <p:cNvSpPr/>
          <p:nvPr/>
        </p:nvSpPr>
        <p:spPr>
          <a:xfrm rot="-3931365">
            <a:off x="1440696" y="1273296"/>
            <a:ext cx="3417549" cy="170135"/>
          </a:xfrm>
          <a:prstGeom prst="rect">
            <a:avLst/>
          </a:prstGeom>
          <a:solidFill>
            <a:srgbClr val="599C3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14"/>
          <p:cNvSpPr/>
          <p:nvPr/>
        </p:nvSpPr>
        <p:spPr>
          <a:xfrm>
            <a:off x="-14325" y="2287375"/>
            <a:ext cx="8922000" cy="2882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1" name="Google Shape;71;p14"/>
          <p:cNvSpPr/>
          <p:nvPr/>
        </p:nvSpPr>
        <p:spPr>
          <a:xfrm rot="-3601563">
            <a:off x="2723960" y="1375692"/>
            <a:ext cx="297835" cy="240976"/>
          </a:xfrm>
          <a:prstGeom prst="rtTriangle">
            <a:avLst/>
          </a:prstGeom>
          <a:solidFill>
            <a:srgbClr val="274E1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14"/>
          <p:cNvSpPr/>
          <p:nvPr/>
        </p:nvSpPr>
        <p:spPr>
          <a:xfrm>
            <a:off x="2701625" y="174375"/>
            <a:ext cx="3282100" cy="1424800"/>
          </a:xfrm>
          <a:prstGeom prst="flowChartInputOutput">
            <a:avLst/>
          </a:prstGeom>
          <a:gradFill>
            <a:gsLst>
              <a:gs pos="0">
                <a:srgbClr val="6AB24C"/>
              </a:gs>
              <a:gs pos="100000">
                <a:srgbClr val="427D2A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EEEEEE"/>
              </a:solidFill>
            </a:endParaRPr>
          </a:p>
        </p:txBody>
      </p:sp>
      <p:sp>
        <p:nvSpPr>
          <p:cNvPr id="73" name="Google Shape;73;p14"/>
          <p:cNvSpPr/>
          <p:nvPr/>
        </p:nvSpPr>
        <p:spPr>
          <a:xfrm>
            <a:off x="4801325" y="174425"/>
            <a:ext cx="4070400" cy="1424700"/>
          </a:xfrm>
          <a:prstGeom prst="rect">
            <a:avLst/>
          </a:prstGeom>
          <a:gradFill>
            <a:gsLst>
              <a:gs pos="0">
                <a:srgbClr val="6AB24C"/>
              </a:gs>
              <a:gs pos="100000">
                <a:srgbClr val="427D2A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EEEEEE"/>
              </a:solidFill>
            </a:endParaRPr>
          </a:p>
        </p:txBody>
      </p:sp>
      <p:sp>
        <p:nvSpPr>
          <p:cNvPr id="74" name="Google Shape;74;p14"/>
          <p:cNvSpPr txBox="1"/>
          <p:nvPr/>
        </p:nvSpPr>
        <p:spPr>
          <a:xfrm>
            <a:off x="3547250" y="263375"/>
            <a:ext cx="4923300" cy="12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6900" b="1">
                <a:solidFill>
                  <a:srgbClr val="274E13"/>
                </a:solidFill>
                <a:latin typeface="Comfortaa"/>
                <a:ea typeface="Comfortaa"/>
                <a:cs typeface="Comfortaa"/>
                <a:sym typeface="Comfortaa"/>
              </a:rPr>
              <a:t>ВЕСТНИК</a:t>
            </a:r>
            <a:endParaRPr sz="6900" b="1">
              <a:solidFill>
                <a:srgbClr val="274E13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75" name="Google Shape;75;p14"/>
          <p:cNvSpPr txBox="1"/>
          <p:nvPr/>
        </p:nvSpPr>
        <p:spPr>
          <a:xfrm>
            <a:off x="3425450" y="313550"/>
            <a:ext cx="4923300" cy="12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6900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ВЕСТНИК</a:t>
            </a:r>
            <a:endParaRPr sz="6900" b="1">
              <a:solidFill>
                <a:srgbClr val="FFFFFF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76" name="Google Shape;76;p14"/>
          <p:cNvSpPr txBox="1"/>
          <p:nvPr/>
        </p:nvSpPr>
        <p:spPr>
          <a:xfrm>
            <a:off x="3425450" y="1584288"/>
            <a:ext cx="5417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>
                <a:solidFill>
                  <a:srgbClr val="38761D"/>
                </a:solidFill>
                <a:latin typeface="Oswald Medium"/>
                <a:ea typeface="Oswald Medium"/>
                <a:cs typeface="Oswald Medium"/>
                <a:sym typeface="Oswald Medium"/>
              </a:rPr>
              <a:t>ЛЕС - ПОСЛЕДНИЕ И СВЕЖИЕ НОВОСТИ</a:t>
            </a:r>
            <a:endParaRPr sz="2200">
              <a:solidFill>
                <a:srgbClr val="38761D"/>
              </a:solidFill>
              <a:latin typeface="Oswald Medium"/>
              <a:ea typeface="Oswald Medium"/>
              <a:cs typeface="Oswald Medium"/>
              <a:sym typeface="Oswald Medium"/>
            </a:endParaRPr>
          </a:p>
        </p:txBody>
      </p:sp>
      <p:sp>
        <p:nvSpPr>
          <p:cNvPr id="77" name="Google Shape;77;p14"/>
          <p:cNvSpPr/>
          <p:nvPr/>
        </p:nvSpPr>
        <p:spPr>
          <a:xfrm>
            <a:off x="3936375" y="2042350"/>
            <a:ext cx="4498200" cy="28800"/>
          </a:xfrm>
          <a:prstGeom prst="rect">
            <a:avLst/>
          </a:prstGeom>
          <a:solidFill>
            <a:srgbClr val="427D2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14"/>
          <p:cNvSpPr txBox="1"/>
          <p:nvPr/>
        </p:nvSpPr>
        <p:spPr>
          <a:xfrm>
            <a:off x="4175125" y="1999350"/>
            <a:ext cx="4295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rgbClr val="666666"/>
                </a:solidFill>
                <a:latin typeface="Oswald"/>
                <a:ea typeface="Oswald"/>
                <a:cs typeface="Oswald"/>
                <a:sym typeface="Oswald"/>
              </a:rPr>
              <a:t>ЭКОЛОГИЧЕСКАЯ ГАЗЕТА</a:t>
            </a:r>
            <a:r>
              <a:rPr lang="ru" sz="1200">
                <a:solidFill>
                  <a:srgbClr val="666666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 </a:t>
            </a:r>
            <a:r>
              <a:rPr lang="ru" sz="1200" b="1">
                <a:solidFill>
                  <a:srgbClr val="666666"/>
                </a:solidFill>
                <a:latin typeface="Oswald"/>
                <a:ea typeface="Oswald"/>
                <a:cs typeface="Oswald"/>
                <a:sym typeface="Oswald"/>
              </a:rPr>
              <a:t>ИЗДАЕТСЯ С 2022 ГОДА</a:t>
            </a:r>
            <a:endParaRPr sz="1200" b="1">
              <a:solidFill>
                <a:srgbClr val="666666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79" name="Google Shape;79;p14"/>
          <p:cNvPicPr preferRelativeResize="0"/>
          <p:nvPr/>
        </p:nvPicPr>
        <p:blipFill rotWithShape="1">
          <a:blip r:embed="rId4">
            <a:alphaModFix/>
          </a:blip>
          <a:srcRect l="5243" t="31444" r="780" b="27274"/>
          <a:stretch/>
        </p:blipFill>
        <p:spPr>
          <a:xfrm>
            <a:off x="3262700" y="2768825"/>
            <a:ext cx="4036698" cy="2414525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4"/>
          <p:cNvSpPr txBox="1"/>
          <p:nvPr/>
        </p:nvSpPr>
        <p:spPr>
          <a:xfrm>
            <a:off x="1390225" y="2236400"/>
            <a:ext cx="61524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>
                <a:solidFill>
                  <a:srgbClr val="2C2100"/>
                </a:solidFill>
                <a:latin typeface="Oswald"/>
                <a:ea typeface="Oswald"/>
                <a:cs typeface="Oswald"/>
                <a:sym typeface="Oswald"/>
              </a:rPr>
              <a:t>Необычный случай в лесу. Люди и природа</a:t>
            </a:r>
            <a:endParaRPr sz="2800">
              <a:solidFill>
                <a:srgbClr val="2C21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81" name="Google Shape;81;p14"/>
          <p:cNvSpPr txBox="1"/>
          <p:nvPr/>
        </p:nvSpPr>
        <p:spPr>
          <a:xfrm>
            <a:off x="1440400" y="2643550"/>
            <a:ext cx="1863300" cy="25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>
                <a:solidFill>
                  <a:schemeClr val="dk1"/>
                </a:solidFill>
                <a:latin typeface="Oswald Light"/>
                <a:ea typeface="Oswald Light"/>
                <a:cs typeface="Oswald Light"/>
                <a:sym typeface="Oswald Light"/>
              </a:rPr>
              <a:t>Пошли однажды мальчики в лес по грибы и вдруг увидели ежа. “Какой хороший!” - подумали дети и решили забрать его домой. А еж оказался ежихой, у которой были </a:t>
            </a:r>
            <a:endParaRPr sz="1700">
              <a:solidFill>
                <a:schemeClr val="dk1"/>
              </a:solidFill>
              <a:latin typeface="Oswald Light"/>
              <a:ea typeface="Oswald Light"/>
              <a:cs typeface="Oswald Light"/>
              <a:sym typeface="Oswald Light"/>
            </a:endParaRPr>
          </a:p>
        </p:txBody>
      </p:sp>
      <p:sp>
        <p:nvSpPr>
          <p:cNvPr id="82" name="Google Shape;82;p14"/>
          <p:cNvSpPr txBox="1"/>
          <p:nvPr/>
        </p:nvSpPr>
        <p:spPr>
          <a:xfrm>
            <a:off x="7299400" y="2328025"/>
            <a:ext cx="1573800" cy="280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>
                <a:solidFill>
                  <a:schemeClr val="dk1"/>
                </a:solidFill>
                <a:latin typeface="Oswald Light"/>
                <a:ea typeface="Oswald Light"/>
                <a:cs typeface="Oswald Light"/>
                <a:sym typeface="Oswald Light"/>
              </a:rPr>
              <a:t>маленькие ежата. Мама-ежиха только на минуту оставила своих детей, чтобы добыть им пищу. Так маленькие ежата остались совсем одни без матери.</a:t>
            </a:r>
            <a:endParaRPr sz="1700">
              <a:solidFill>
                <a:schemeClr val="dk1"/>
              </a:solidFill>
              <a:latin typeface="Oswald Light"/>
              <a:ea typeface="Oswald Light"/>
              <a:cs typeface="Oswald Light"/>
              <a:sym typeface="Oswald Light"/>
            </a:endParaRPr>
          </a:p>
        </p:txBody>
      </p:sp>
      <p:sp>
        <p:nvSpPr>
          <p:cNvPr id="83" name="Google Shape;83;p14"/>
          <p:cNvSpPr txBox="1"/>
          <p:nvPr/>
        </p:nvSpPr>
        <p:spPr>
          <a:xfrm>
            <a:off x="-14325" y="1584300"/>
            <a:ext cx="1906200" cy="769500"/>
          </a:xfrm>
          <a:prstGeom prst="rect">
            <a:avLst/>
          </a:prstGeom>
          <a:noFill/>
          <a:ln>
            <a:noFill/>
          </a:ln>
          <a:effectLst>
            <a:outerShdw blurRad="57150" dist="38100" dir="5400000" algn="bl" rotWithShape="0">
              <a:srgbClr val="FFFFFF"/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latin typeface="Oswald"/>
                <a:ea typeface="Oswald"/>
                <a:cs typeface="Oswald"/>
                <a:sym typeface="Oswald"/>
              </a:rPr>
              <a:t>Май, 2022</a:t>
            </a:r>
            <a:endParaRPr sz="1900">
              <a:latin typeface="Oswald"/>
              <a:ea typeface="Oswald"/>
              <a:cs typeface="Oswald"/>
              <a:sym typeface="Oswa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latin typeface="Oswald"/>
                <a:ea typeface="Oswald"/>
                <a:cs typeface="Oswald"/>
                <a:sym typeface="Oswald"/>
              </a:rPr>
              <a:t>Выпуск №1</a:t>
            </a:r>
            <a:endParaRPr sz="19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84" name="Google Shape;84;p14"/>
          <p:cNvSpPr/>
          <p:nvPr/>
        </p:nvSpPr>
        <p:spPr>
          <a:xfrm>
            <a:off x="-7175" y="2287375"/>
            <a:ext cx="1397400" cy="2828700"/>
          </a:xfrm>
          <a:prstGeom prst="rect">
            <a:avLst/>
          </a:prstGeom>
          <a:solidFill>
            <a:srgbClr val="B6D7A8">
              <a:alpha val="629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4"/>
          <p:cNvSpPr/>
          <p:nvPr/>
        </p:nvSpPr>
        <p:spPr>
          <a:xfrm>
            <a:off x="-14325" y="2386550"/>
            <a:ext cx="1397400" cy="315300"/>
          </a:xfrm>
          <a:prstGeom prst="rect">
            <a:avLst/>
          </a:prstGeom>
          <a:solidFill>
            <a:srgbClr val="599C3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solidFill>
                  <a:srgbClr val="FFFFFF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В номере</a:t>
            </a:r>
            <a:endParaRPr sz="1900">
              <a:solidFill>
                <a:srgbClr val="FFFFFF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</p:txBody>
      </p:sp>
      <p:sp>
        <p:nvSpPr>
          <p:cNvPr id="86" name="Google Shape;86;p14"/>
          <p:cNvSpPr txBox="1"/>
          <p:nvPr/>
        </p:nvSpPr>
        <p:spPr>
          <a:xfrm>
            <a:off x="186325" y="2959625"/>
            <a:ext cx="1196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14"/>
          <p:cNvSpPr/>
          <p:nvPr/>
        </p:nvSpPr>
        <p:spPr>
          <a:xfrm>
            <a:off x="60975" y="2801025"/>
            <a:ext cx="1246800" cy="315300"/>
          </a:xfrm>
          <a:prstGeom prst="roundRect">
            <a:avLst>
              <a:gd name="adj" fmla="val 50000"/>
            </a:avLst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503C00"/>
                </a:solidFill>
                <a:latin typeface="Oswald"/>
                <a:ea typeface="Oswald"/>
                <a:cs typeface="Oswald"/>
                <a:sym typeface="Oswald"/>
              </a:rPr>
              <a:t>АНАЛИТИКА</a:t>
            </a:r>
            <a:endParaRPr>
              <a:solidFill>
                <a:srgbClr val="503C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88" name="Google Shape;88;p14"/>
          <p:cNvSpPr txBox="1"/>
          <p:nvPr/>
        </p:nvSpPr>
        <p:spPr>
          <a:xfrm>
            <a:off x="30525" y="3053200"/>
            <a:ext cx="13077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503C00"/>
                </a:solidFill>
                <a:latin typeface="Oswald Light"/>
                <a:ea typeface="Oswald Light"/>
                <a:cs typeface="Oswald Light"/>
                <a:sym typeface="Oswald Light"/>
              </a:rPr>
              <a:t>Самые большие животные леса</a:t>
            </a:r>
            <a:endParaRPr>
              <a:solidFill>
                <a:srgbClr val="503C00"/>
              </a:solidFill>
              <a:latin typeface="Oswald Light"/>
              <a:ea typeface="Oswald Light"/>
              <a:cs typeface="Oswald Light"/>
              <a:sym typeface="Oswald Light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B45F06"/>
                </a:solidFill>
                <a:latin typeface="Oswald"/>
                <a:ea typeface="Oswald"/>
                <a:cs typeface="Oswald"/>
                <a:sym typeface="Oswald"/>
              </a:rPr>
              <a:t>стр 2</a:t>
            </a:r>
            <a:endParaRPr>
              <a:solidFill>
                <a:srgbClr val="B45F06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89" name="Google Shape;89;p14"/>
          <p:cNvSpPr/>
          <p:nvPr/>
        </p:nvSpPr>
        <p:spPr>
          <a:xfrm>
            <a:off x="30525" y="3855825"/>
            <a:ext cx="1307700" cy="315300"/>
          </a:xfrm>
          <a:prstGeom prst="roundRect">
            <a:avLst>
              <a:gd name="adj" fmla="val 50000"/>
            </a:avLst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503C00"/>
                </a:solidFill>
                <a:latin typeface="Oswald"/>
                <a:ea typeface="Oswald"/>
                <a:cs typeface="Oswald"/>
                <a:sym typeface="Oswald"/>
              </a:rPr>
              <a:t>ГОСТЬ НОМЕРА</a:t>
            </a:r>
            <a:endParaRPr>
              <a:solidFill>
                <a:srgbClr val="503C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90" name="Google Shape;90;p14"/>
          <p:cNvSpPr txBox="1"/>
          <p:nvPr/>
        </p:nvSpPr>
        <p:spPr>
          <a:xfrm>
            <a:off x="30525" y="4171125"/>
            <a:ext cx="1307700" cy="10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503C00"/>
                </a:solidFill>
                <a:latin typeface="Oswald Light"/>
                <a:ea typeface="Oswald Light"/>
                <a:cs typeface="Oswald Light"/>
                <a:sym typeface="Oswald Light"/>
              </a:rPr>
              <a:t>Долгожданное интервью с медведем</a:t>
            </a:r>
            <a:endParaRPr>
              <a:solidFill>
                <a:srgbClr val="503C00"/>
              </a:solidFill>
              <a:latin typeface="Oswald Light"/>
              <a:ea typeface="Oswald Light"/>
              <a:cs typeface="Oswald Light"/>
              <a:sym typeface="Oswald Light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B45F06"/>
                </a:solidFill>
                <a:latin typeface="Oswald"/>
                <a:ea typeface="Oswald"/>
                <a:cs typeface="Oswald"/>
                <a:sym typeface="Oswald"/>
              </a:rPr>
              <a:t>стр 3</a:t>
            </a:r>
            <a:endParaRPr>
              <a:solidFill>
                <a:srgbClr val="B45F06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32"/>
          <p:cNvSpPr/>
          <p:nvPr/>
        </p:nvSpPr>
        <p:spPr>
          <a:xfrm>
            <a:off x="724985" y="538524"/>
            <a:ext cx="7693800" cy="4066500"/>
          </a:xfrm>
          <a:prstGeom prst="roundRect">
            <a:avLst>
              <a:gd name="adj" fmla="val 8613"/>
            </a:avLst>
          </a:prstGeom>
          <a:solidFill>
            <a:srgbClr val="EEEEEE">
              <a:alpha val="61420"/>
            </a:srgbClr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3" name="Google Shape;383;p32"/>
          <p:cNvSpPr/>
          <p:nvPr/>
        </p:nvSpPr>
        <p:spPr>
          <a:xfrm>
            <a:off x="540750" y="365475"/>
            <a:ext cx="8062500" cy="4409400"/>
          </a:xfrm>
          <a:prstGeom prst="roundRect">
            <a:avLst>
              <a:gd name="adj" fmla="val 8613"/>
            </a:avLst>
          </a:prstGeom>
          <a:noFill/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84" name="Google Shape;384;p32"/>
          <p:cNvPicPr preferRelativeResize="0"/>
          <p:nvPr/>
        </p:nvPicPr>
        <p:blipFill rotWithShape="1">
          <a:blip r:embed="rId4">
            <a:alphaModFix amt="81000"/>
          </a:blip>
          <a:srcRect l="29283" t="-1342" r="5425" b="41928"/>
          <a:stretch/>
        </p:blipFill>
        <p:spPr>
          <a:xfrm>
            <a:off x="760825" y="2571750"/>
            <a:ext cx="3624873" cy="1889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32"/>
          <p:cNvPicPr preferRelativeResize="0"/>
          <p:nvPr/>
        </p:nvPicPr>
        <p:blipFill rotWithShape="1">
          <a:blip r:embed="rId4">
            <a:alphaModFix amt="81000"/>
          </a:blip>
          <a:srcRect l="7382" t="61213" r="21836" b="-2568"/>
          <a:stretch/>
        </p:blipFill>
        <p:spPr>
          <a:xfrm>
            <a:off x="3733650" y="3812400"/>
            <a:ext cx="4507500" cy="1046251"/>
          </a:xfrm>
          <a:prstGeom prst="rect">
            <a:avLst/>
          </a:prstGeom>
          <a:noFill/>
          <a:ln>
            <a:noFill/>
          </a:ln>
        </p:spPr>
      </p:pic>
      <p:sp>
        <p:nvSpPr>
          <p:cNvPr id="386" name="Google Shape;386;p32"/>
          <p:cNvSpPr/>
          <p:nvPr/>
        </p:nvSpPr>
        <p:spPr>
          <a:xfrm flipH="1">
            <a:off x="724975" y="315300"/>
            <a:ext cx="4970100" cy="734400"/>
          </a:xfrm>
          <a:prstGeom prst="chevron">
            <a:avLst>
              <a:gd name="adj" fmla="val 50000"/>
            </a:avLst>
          </a:prstGeom>
          <a:solidFill>
            <a:srgbClr val="FFD760">
              <a:alpha val="89850"/>
            </a:srgbClr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400" b="1">
                <a:solidFill>
                  <a:srgbClr val="503C00"/>
                </a:solidFill>
                <a:latin typeface="Comfortaa"/>
                <a:ea typeface="Comfortaa"/>
                <a:cs typeface="Comfortaa"/>
                <a:sym typeface="Comfortaa"/>
              </a:rPr>
              <a:t>ЗАКРЕПЛЕНИЕ</a:t>
            </a:r>
            <a:endParaRPr sz="3400" b="1">
              <a:solidFill>
                <a:srgbClr val="503C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87" name="Google Shape;387;p32"/>
          <p:cNvSpPr/>
          <p:nvPr/>
        </p:nvSpPr>
        <p:spPr>
          <a:xfrm>
            <a:off x="440425" y="254450"/>
            <a:ext cx="915000" cy="920700"/>
          </a:xfrm>
          <a:prstGeom prst="flowChartConnector">
            <a:avLst/>
          </a:prstGeom>
          <a:solidFill>
            <a:schemeClr val="lt2"/>
          </a:solidFill>
          <a:ln w="76200" cap="flat" cmpd="sng">
            <a:solidFill>
              <a:srgbClr val="FFD14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8" name="Google Shape;388;p32"/>
          <p:cNvSpPr/>
          <p:nvPr/>
        </p:nvSpPr>
        <p:spPr>
          <a:xfrm>
            <a:off x="582625" y="401150"/>
            <a:ext cx="630600" cy="702300"/>
          </a:xfrm>
          <a:prstGeom prst="heart">
            <a:avLst/>
          </a:prstGeom>
          <a:gradFill>
            <a:gsLst>
              <a:gs pos="0">
                <a:srgbClr val="6AB24C"/>
              </a:gs>
              <a:gs pos="100000">
                <a:srgbClr val="427D2A"/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9" name="Google Shape;389;p32"/>
          <p:cNvSpPr/>
          <p:nvPr/>
        </p:nvSpPr>
        <p:spPr>
          <a:xfrm>
            <a:off x="1250425" y="1267525"/>
            <a:ext cx="6642900" cy="2924700"/>
          </a:xfrm>
          <a:prstGeom prst="rect">
            <a:avLst/>
          </a:prstGeom>
          <a:solidFill>
            <a:srgbClr val="F9CB9C">
              <a:alpha val="83250"/>
            </a:srgbClr>
          </a:solidFill>
          <a:ln w="76200" cap="flat" cmpd="sng">
            <a:solidFill>
              <a:srgbClr val="FCE5C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90" name="Google Shape;390;p32"/>
          <p:cNvPicPr preferRelativeResize="0"/>
          <p:nvPr/>
        </p:nvPicPr>
        <p:blipFill rotWithShape="1">
          <a:blip r:embed="rId5">
            <a:alphaModFix/>
          </a:blip>
          <a:srcRect l="15883" t="17589" r="19101" b="16233"/>
          <a:stretch/>
        </p:blipFill>
        <p:spPr>
          <a:xfrm>
            <a:off x="5826175" y="2938125"/>
            <a:ext cx="2456451" cy="1666901"/>
          </a:xfrm>
          <a:prstGeom prst="rect">
            <a:avLst/>
          </a:prstGeom>
          <a:noFill/>
          <a:ln>
            <a:noFill/>
          </a:ln>
          <a:effectLst>
            <a:outerShdw blurRad="200025" dist="142875" dir="19980000" algn="bl" rotWithShape="0">
              <a:srgbClr val="FFFFFF">
                <a:alpha val="55000"/>
              </a:srgbClr>
            </a:outerShdw>
          </a:effectLst>
        </p:spPr>
      </p:pic>
      <p:sp>
        <p:nvSpPr>
          <p:cNvPr id="391" name="Google Shape;391;p32"/>
          <p:cNvSpPr txBox="1"/>
          <p:nvPr/>
        </p:nvSpPr>
        <p:spPr>
          <a:xfrm>
            <a:off x="1988550" y="1267525"/>
            <a:ext cx="51669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500" b="1">
                <a:solidFill>
                  <a:srgbClr val="271400"/>
                </a:solidFill>
                <a:latin typeface="Comfortaa"/>
                <a:ea typeface="Comfortaa"/>
                <a:cs typeface="Comfortaa"/>
                <a:sym typeface="Comfortaa"/>
              </a:rPr>
              <a:t>ПАМЯТКА ДРУГА ПРИРОДЫ</a:t>
            </a:r>
            <a:endParaRPr sz="2500" b="1">
              <a:solidFill>
                <a:srgbClr val="2714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92" name="Google Shape;392;p32"/>
          <p:cNvSpPr/>
          <p:nvPr/>
        </p:nvSpPr>
        <p:spPr>
          <a:xfrm>
            <a:off x="2155800" y="1727100"/>
            <a:ext cx="4832400" cy="21600"/>
          </a:xfrm>
          <a:prstGeom prst="rect">
            <a:avLst/>
          </a:prstGeom>
          <a:solidFill>
            <a:srgbClr val="271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393;p32"/>
          <p:cNvSpPr txBox="1"/>
          <p:nvPr/>
        </p:nvSpPr>
        <p:spPr>
          <a:xfrm>
            <a:off x="1683925" y="1821625"/>
            <a:ext cx="6209400" cy="24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latin typeface="Comfortaa Medium"/>
                <a:ea typeface="Comfortaa Medium"/>
                <a:cs typeface="Comfortaa Medium"/>
                <a:sym typeface="Comfortaa Medium"/>
              </a:rPr>
              <a:t>Животные играют важную роль в природе и в жизни человека.</a:t>
            </a:r>
            <a:endParaRPr sz="1800">
              <a:latin typeface="Comfortaa Medium"/>
              <a:ea typeface="Comfortaa Medium"/>
              <a:cs typeface="Comfortaa Medium"/>
              <a:sym typeface="Comfortaa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omfortaa Medium"/>
              <a:ea typeface="Comfortaa Medium"/>
              <a:cs typeface="Comfortaa Medium"/>
              <a:sym typeface="Comfortaa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latin typeface="Comfortaa Medium"/>
                <a:ea typeface="Comfortaa Medium"/>
                <a:cs typeface="Comfortaa Medium"/>
                <a:sym typeface="Comfortaa Medium"/>
              </a:rPr>
              <a:t>Бегать в лесу, лазать по деревьям </a:t>
            </a:r>
            <a:r>
              <a:rPr lang="ru" sz="1800" b="1">
                <a:solidFill>
                  <a:srgbClr val="CC0000"/>
                </a:solidFill>
                <a:latin typeface="Comfortaa"/>
                <a:ea typeface="Comfortaa"/>
                <a:cs typeface="Comfortaa"/>
                <a:sym typeface="Comfortaa"/>
              </a:rPr>
              <a:t>нельзя</a:t>
            </a:r>
            <a:r>
              <a:rPr lang="ru" sz="1800">
                <a:latin typeface="Comfortaa Medium"/>
                <a:ea typeface="Comfortaa Medium"/>
                <a:cs typeface="Comfortaa Medium"/>
                <a:sym typeface="Comfortaa Medium"/>
              </a:rPr>
              <a:t>: так ты </a:t>
            </a:r>
            <a:r>
              <a:rPr lang="ru" sz="1800" b="1">
                <a:latin typeface="Comfortaa"/>
                <a:ea typeface="Comfortaa"/>
                <a:cs typeface="Comfortaa"/>
                <a:sym typeface="Comfortaa"/>
              </a:rPr>
              <a:t>беспокоишь </a:t>
            </a:r>
            <a:r>
              <a:rPr lang="ru" sz="1800">
                <a:latin typeface="Comfortaa Medium"/>
                <a:ea typeface="Comfortaa Medium"/>
                <a:cs typeface="Comfortaa Medium"/>
                <a:sym typeface="Comfortaa Medium"/>
              </a:rPr>
              <a:t>животных.</a:t>
            </a:r>
            <a:endParaRPr sz="1800">
              <a:latin typeface="Comfortaa Medium"/>
              <a:ea typeface="Comfortaa Medium"/>
              <a:cs typeface="Comfortaa Medium"/>
              <a:sym typeface="Comfortaa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omfortaa Medium"/>
              <a:ea typeface="Comfortaa Medium"/>
              <a:cs typeface="Comfortaa Medium"/>
              <a:sym typeface="Comfortaa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latin typeface="Comfortaa Medium"/>
                <a:ea typeface="Comfortaa Medium"/>
                <a:cs typeface="Comfortaa Medium"/>
                <a:sym typeface="Comfortaa Medium"/>
              </a:rPr>
              <a:t>Нужно беречь </a:t>
            </a:r>
            <a:r>
              <a:rPr lang="ru" sz="1800" b="1">
                <a:solidFill>
                  <a:srgbClr val="CC0000"/>
                </a:solidFill>
                <a:latin typeface="Comfortaa"/>
                <a:ea typeface="Comfortaa"/>
                <a:cs typeface="Comfortaa"/>
                <a:sym typeface="Comfortaa"/>
              </a:rPr>
              <a:t>всех </a:t>
            </a:r>
            <a:r>
              <a:rPr lang="ru" sz="1800">
                <a:latin typeface="Comfortaa Medium"/>
                <a:ea typeface="Comfortaa Medium"/>
                <a:cs typeface="Comfortaa Medium"/>
                <a:sym typeface="Comfortaa Medium"/>
              </a:rPr>
              <a:t>животных и</a:t>
            </a:r>
            <a:endParaRPr sz="1800">
              <a:latin typeface="Comfortaa Medium"/>
              <a:ea typeface="Comfortaa Medium"/>
              <a:cs typeface="Comfortaa Medium"/>
              <a:sym typeface="Comfortaa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rgbClr val="CC0000"/>
                </a:solidFill>
                <a:latin typeface="Comfortaa"/>
                <a:ea typeface="Comfortaa"/>
                <a:cs typeface="Comfortaa"/>
                <a:sym typeface="Comfortaa"/>
              </a:rPr>
              <a:t>окружающую их среду</a:t>
            </a:r>
            <a:r>
              <a:rPr lang="ru" sz="1800">
                <a:latin typeface="Comfortaa Medium"/>
                <a:ea typeface="Comfortaa Medium"/>
                <a:cs typeface="Comfortaa Medium"/>
                <a:sym typeface="Comfortaa Medium"/>
              </a:rPr>
              <a:t>.</a:t>
            </a:r>
            <a:endParaRPr sz="1800">
              <a:latin typeface="Comfortaa Medium"/>
              <a:ea typeface="Comfortaa Medium"/>
              <a:cs typeface="Comfortaa Medium"/>
              <a:sym typeface="Comfortaa Medium"/>
            </a:endParaRPr>
          </a:p>
        </p:txBody>
      </p:sp>
      <p:sp>
        <p:nvSpPr>
          <p:cNvPr id="394" name="Google Shape;394;p32"/>
          <p:cNvSpPr/>
          <p:nvPr/>
        </p:nvSpPr>
        <p:spPr>
          <a:xfrm>
            <a:off x="1298125" y="1949200"/>
            <a:ext cx="385800" cy="387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latin typeface="Comfortaa SemiBold"/>
                <a:ea typeface="Comfortaa SemiBold"/>
                <a:cs typeface="Comfortaa SemiBold"/>
                <a:sym typeface="Comfortaa SemiBold"/>
              </a:rPr>
              <a:t>1</a:t>
            </a:r>
            <a:endParaRPr sz="2000">
              <a:latin typeface="Comfortaa SemiBold"/>
              <a:ea typeface="Comfortaa SemiBold"/>
              <a:cs typeface="Comfortaa SemiBold"/>
              <a:sym typeface="Comfortaa SemiBold"/>
            </a:endParaRPr>
          </a:p>
        </p:txBody>
      </p:sp>
      <p:sp>
        <p:nvSpPr>
          <p:cNvPr id="395" name="Google Shape;395;p32"/>
          <p:cNvSpPr/>
          <p:nvPr/>
        </p:nvSpPr>
        <p:spPr>
          <a:xfrm>
            <a:off x="1298125" y="2825375"/>
            <a:ext cx="385800" cy="387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latin typeface="Comfortaa SemiBold"/>
                <a:ea typeface="Comfortaa SemiBold"/>
                <a:cs typeface="Comfortaa SemiBold"/>
                <a:sym typeface="Comfortaa SemiBold"/>
              </a:rPr>
              <a:t>2</a:t>
            </a:r>
            <a:endParaRPr sz="2000">
              <a:latin typeface="Comfortaa SemiBold"/>
              <a:ea typeface="Comfortaa SemiBold"/>
              <a:cs typeface="Comfortaa SemiBold"/>
              <a:sym typeface="Comfortaa SemiBold"/>
            </a:endParaRPr>
          </a:p>
        </p:txBody>
      </p:sp>
      <p:sp>
        <p:nvSpPr>
          <p:cNvPr id="396" name="Google Shape;396;p32"/>
          <p:cNvSpPr/>
          <p:nvPr/>
        </p:nvSpPr>
        <p:spPr>
          <a:xfrm>
            <a:off x="1298125" y="3500925"/>
            <a:ext cx="385800" cy="387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latin typeface="Comfortaa SemiBold"/>
                <a:ea typeface="Comfortaa SemiBold"/>
                <a:cs typeface="Comfortaa SemiBold"/>
                <a:sym typeface="Comfortaa SemiBold"/>
              </a:rPr>
              <a:t>3</a:t>
            </a:r>
            <a:endParaRPr sz="2000">
              <a:latin typeface="Comfortaa SemiBold"/>
              <a:ea typeface="Comfortaa SemiBold"/>
              <a:cs typeface="Comfortaa SemiBold"/>
              <a:sym typeface="Comfortaa SemiBo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5"/>
          <p:cNvSpPr/>
          <p:nvPr/>
        </p:nvSpPr>
        <p:spPr>
          <a:xfrm>
            <a:off x="724985" y="538524"/>
            <a:ext cx="7693800" cy="4066500"/>
          </a:xfrm>
          <a:prstGeom prst="roundRect">
            <a:avLst>
              <a:gd name="adj" fmla="val 8613"/>
            </a:avLst>
          </a:prstGeom>
          <a:solidFill>
            <a:srgbClr val="EEEEEE">
              <a:alpha val="61420"/>
            </a:srgbClr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15"/>
          <p:cNvSpPr/>
          <p:nvPr/>
        </p:nvSpPr>
        <p:spPr>
          <a:xfrm>
            <a:off x="540750" y="365475"/>
            <a:ext cx="8062500" cy="4409400"/>
          </a:xfrm>
          <a:prstGeom prst="roundRect">
            <a:avLst>
              <a:gd name="adj" fmla="val 8613"/>
            </a:avLst>
          </a:prstGeom>
          <a:noFill/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7" name="Google Shape;97;p15"/>
          <p:cNvPicPr preferRelativeResize="0"/>
          <p:nvPr/>
        </p:nvPicPr>
        <p:blipFill rotWithShape="1">
          <a:blip r:embed="rId4">
            <a:alphaModFix amt="81000"/>
          </a:blip>
          <a:srcRect l="10047" t="-1342" b="41928"/>
          <a:stretch/>
        </p:blipFill>
        <p:spPr>
          <a:xfrm>
            <a:off x="766750" y="1662550"/>
            <a:ext cx="4929874" cy="2035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66750" y="2607563"/>
            <a:ext cx="2100300" cy="2100300"/>
          </a:xfrm>
          <a:prstGeom prst="rect">
            <a:avLst/>
          </a:prstGeom>
          <a:noFill/>
          <a:ln>
            <a:noFill/>
          </a:ln>
          <a:effectLst>
            <a:outerShdw blurRad="200025" dist="152400" dir="18000000" algn="bl" rotWithShape="0">
              <a:srgbClr val="FFFFFF">
                <a:alpha val="70000"/>
              </a:srgbClr>
            </a:outerShdw>
          </a:effectLst>
        </p:spPr>
      </p:pic>
      <p:sp>
        <p:nvSpPr>
          <p:cNvPr id="99" name="Google Shape;99;p15"/>
          <p:cNvSpPr/>
          <p:nvPr/>
        </p:nvSpPr>
        <p:spPr>
          <a:xfrm flipH="1">
            <a:off x="766750" y="308150"/>
            <a:ext cx="5783100" cy="795300"/>
          </a:xfrm>
          <a:prstGeom prst="chevron">
            <a:avLst>
              <a:gd name="adj" fmla="val 50000"/>
            </a:avLst>
          </a:prstGeom>
          <a:solidFill>
            <a:srgbClr val="FFD760">
              <a:alpha val="89850"/>
            </a:srgbClr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500" b="1">
                <a:solidFill>
                  <a:srgbClr val="503C00"/>
                </a:solidFill>
                <a:latin typeface="Comfortaa"/>
                <a:ea typeface="Comfortaa"/>
                <a:cs typeface="Comfortaa"/>
                <a:sym typeface="Comfortaa"/>
              </a:rPr>
              <a:t>РОЛЬ ЖИВОТНЫХ</a:t>
            </a:r>
            <a:endParaRPr sz="3500" b="1">
              <a:solidFill>
                <a:srgbClr val="503C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00" name="Google Shape;100;p15"/>
          <p:cNvSpPr/>
          <p:nvPr/>
        </p:nvSpPr>
        <p:spPr>
          <a:xfrm>
            <a:off x="540750" y="254450"/>
            <a:ext cx="899700" cy="903000"/>
          </a:xfrm>
          <a:prstGeom prst="flowChartConnector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1" name="Google Shape;101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3833536">
            <a:off x="550429" y="1535833"/>
            <a:ext cx="1128419" cy="857559"/>
          </a:xfrm>
          <a:prstGeom prst="rect">
            <a:avLst/>
          </a:prstGeom>
          <a:noFill/>
          <a:ln>
            <a:noFill/>
          </a:ln>
          <a:effectLst>
            <a:outerShdw blurRad="142875" dist="133350" dir="18360000" algn="bl" rotWithShape="0">
              <a:srgbClr val="FFFFFF">
                <a:alpha val="55000"/>
              </a:srgbClr>
            </a:outerShdw>
          </a:effectLst>
        </p:spPr>
      </p:pic>
      <p:pic>
        <p:nvPicPr>
          <p:cNvPr id="102" name="Google Shape;102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34612" y="2487150"/>
            <a:ext cx="1866925" cy="2146977"/>
          </a:xfrm>
          <a:prstGeom prst="rect">
            <a:avLst/>
          </a:prstGeom>
          <a:noFill/>
          <a:ln>
            <a:noFill/>
          </a:ln>
          <a:effectLst>
            <a:outerShdw blurRad="142875" dist="142875" dir="18720000" algn="bl" rotWithShape="0">
              <a:srgbClr val="FFFFFF">
                <a:alpha val="58000"/>
              </a:srgbClr>
            </a:outerShdw>
          </a:effectLst>
        </p:spPr>
      </p:pic>
      <p:pic>
        <p:nvPicPr>
          <p:cNvPr id="103" name="Google Shape;103;p15"/>
          <p:cNvPicPr preferRelativeResize="0"/>
          <p:nvPr/>
        </p:nvPicPr>
        <p:blipFill rotWithShape="1">
          <a:blip r:embed="rId4">
            <a:alphaModFix amt="58999"/>
          </a:blip>
          <a:srcRect l="-3138" t="61213" r="21837" b="-2568"/>
          <a:stretch/>
        </p:blipFill>
        <p:spPr>
          <a:xfrm>
            <a:off x="3914125" y="3563350"/>
            <a:ext cx="4455926" cy="129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972474" y="3446925"/>
            <a:ext cx="954950" cy="1358177"/>
          </a:xfrm>
          <a:prstGeom prst="rect">
            <a:avLst/>
          </a:prstGeom>
          <a:noFill/>
          <a:ln>
            <a:noFill/>
          </a:ln>
          <a:effectLst>
            <a:outerShdw blurRad="100013" dist="114300" dir="18540000" algn="bl" rotWithShape="0">
              <a:srgbClr val="FFFFFF">
                <a:alpha val="50000"/>
              </a:srgbClr>
            </a:outerShdw>
          </a:effectLst>
        </p:spPr>
      </p:pic>
      <p:pic>
        <p:nvPicPr>
          <p:cNvPr id="105" name="Google Shape;105;p1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973325" y="3927035"/>
            <a:ext cx="999150" cy="570940"/>
          </a:xfrm>
          <a:prstGeom prst="rect">
            <a:avLst/>
          </a:prstGeom>
          <a:noFill/>
          <a:ln>
            <a:noFill/>
          </a:ln>
          <a:effectLst>
            <a:outerShdw blurRad="200025" dist="114300" dir="18420000" algn="bl" rotWithShape="0">
              <a:srgbClr val="FFFFFF">
                <a:alpha val="58999"/>
              </a:srgbClr>
            </a:outerShdw>
          </a:effectLst>
        </p:spPr>
      </p:pic>
      <p:pic>
        <p:nvPicPr>
          <p:cNvPr id="106" name="Google Shape;106;p15"/>
          <p:cNvPicPr preferRelativeResize="0"/>
          <p:nvPr/>
        </p:nvPicPr>
        <p:blipFill>
          <a:blip r:embed="rId10">
            <a:alphaModFix amt="92000"/>
          </a:blip>
          <a:stretch>
            <a:fillRect/>
          </a:stretch>
        </p:blipFill>
        <p:spPr>
          <a:xfrm>
            <a:off x="653638" y="308151"/>
            <a:ext cx="673924" cy="868599"/>
          </a:xfrm>
          <a:prstGeom prst="rect">
            <a:avLst/>
          </a:prstGeom>
          <a:noFill/>
          <a:ln>
            <a:noFill/>
          </a:ln>
          <a:effectLst>
            <a:outerShdw blurRad="171450" dist="95250" dir="6120000" algn="bl" rotWithShape="0">
              <a:srgbClr val="434343">
                <a:alpha val="43000"/>
              </a:srgbClr>
            </a:outerShdw>
          </a:effectLst>
        </p:spPr>
      </p:pic>
      <p:pic>
        <p:nvPicPr>
          <p:cNvPr id="107" name="Google Shape;107;p15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130229" flipH="1">
            <a:off x="5903424" y="1103650"/>
            <a:ext cx="2222295" cy="3394321"/>
          </a:xfrm>
          <a:prstGeom prst="rect">
            <a:avLst/>
          </a:prstGeom>
          <a:noFill/>
          <a:ln>
            <a:noFill/>
          </a:ln>
          <a:effectLst>
            <a:outerShdw blurRad="85725" dist="114300" dir="18780000" algn="bl" rotWithShape="0">
              <a:srgbClr val="FFFFFF">
                <a:alpha val="56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6"/>
          <p:cNvSpPr/>
          <p:nvPr/>
        </p:nvSpPr>
        <p:spPr>
          <a:xfrm>
            <a:off x="724985" y="538524"/>
            <a:ext cx="7693800" cy="4066500"/>
          </a:xfrm>
          <a:prstGeom prst="roundRect">
            <a:avLst>
              <a:gd name="adj" fmla="val 8613"/>
            </a:avLst>
          </a:prstGeom>
          <a:solidFill>
            <a:srgbClr val="EEEEEE">
              <a:alpha val="61420"/>
            </a:srgbClr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16"/>
          <p:cNvSpPr/>
          <p:nvPr/>
        </p:nvSpPr>
        <p:spPr>
          <a:xfrm>
            <a:off x="540750" y="365475"/>
            <a:ext cx="8062500" cy="4409400"/>
          </a:xfrm>
          <a:prstGeom prst="roundRect">
            <a:avLst>
              <a:gd name="adj" fmla="val 8613"/>
            </a:avLst>
          </a:prstGeom>
          <a:noFill/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16"/>
          <p:cNvSpPr/>
          <p:nvPr/>
        </p:nvSpPr>
        <p:spPr>
          <a:xfrm flipH="1">
            <a:off x="766750" y="308150"/>
            <a:ext cx="5783100" cy="795300"/>
          </a:xfrm>
          <a:prstGeom prst="chevron">
            <a:avLst>
              <a:gd name="adj" fmla="val 50000"/>
            </a:avLst>
          </a:prstGeom>
          <a:solidFill>
            <a:srgbClr val="FFD760">
              <a:alpha val="89850"/>
            </a:srgbClr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500" b="1">
                <a:solidFill>
                  <a:srgbClr val="503C00"/>
                </a:solidFill>
                <a:latin typeface="Comfortaa"/>
                <a:ea typeface="Comfortaa"/>
                <a:cs typeface="Comfortaa"/>
                <a:sym typeface="Comfortaa"/>
              </a:rPr>
              <a:t>РОЛЬ ЖИВОТНЫХ</a:t>
            </a:r>
            <a:endParaRPr sz="3500" b="1">
              <a:solidFill>
                <a:srgbClr val="503C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15" name="Google Shape;115;p16"/>
          <p:cNvSpPr/>
          <p:nvPr/>
        </p:nvSpPr>
        <p:spPr>
          <a:xfrm>
            <a:off x="540750" y="254450"/>
            <a:ext cx="899700" cy="903000"/>
          </a:xfrm>
          <a:prstGeom prst="flowChartConnector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16"/>
          <p:cNvSpPr/>
          <p:nvPr/>
        </p:nvSpPr>
        <p:spPr>
          <a:xfrm>
            <a:off x="729000" y="723775"/>
            <a:ext cx="523200" cy="25800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ADD542"/>
              </a:gs>
              <a:gs pos="100000">
                <a:srgbClr val="8DB02D"/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16"/>
          <p:cNvSpPr/>
          <p:nvPr/>
        </p:nvSpPr>
        <p:spPr>
          <a:xfrm>
            <a:off x="843750" y="472950"/>
            <a:ext cx="293700" cy="3225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16"/>
          <p:cNvSpPr/>
          <p:nvPr/>
        </p:nvSpPr>
        <p:spPr>
          <a:xfrm>
            <a:off x="843750" y="394150"/>
            <a:ext cx="293700" cy="372600"/>
          </a:xfrm>
          <a:prstGeom prst="ellipse">
            <a:avLst/>
          </a:prstGeom>
          <a:gradFill>
            <a:gsLst>
              <a:gs pos="0">
                <a:srgbClr val="ADD542"/>
              </a:gs>
              <a:gs pos="100000">
                <a:srgbClr val="8DB02D"/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9" name="Google Shape;119;p16"/>
          <p:cNvPicPr preferRelativeResize="0"/>
          <p:nvPr/>
        </p:nvPicPr>
        <p:blipFill rotWithShape="1">
          <a:blip r:embed="rId4">
            <a:alphaModFix amt="81000"/>
          </a:blip>
          <a:srcRect l="7382" t="61213" r="21836" b="-2568"/>
          <a:stretch/>
        </p:blipFill>
        <p:spPr>
          <a:xfrm>
            <a:off x="3862550" y="3303850"/>
            <a:ext cx="4507500" cy="1614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92555" y="1103450"/>
            <a:ext cx="4977494" cy="3320924"/>
          </a:xfrm>
          <a:prstGeom prst="rect">
            <a:avLst/>
          </a:prstGeom>
          <a:noFill/>
          <a:ln>
            <a:noFill/>
          </a:ln>
          <a:effectLst>
            <a:outerShdw blurRad="228600" dist="142875" dir="18600000" algn="bl" rotWithShape="0">
              <a:srgbClr val="FFFFFF">
                <a:alpha val="50000"/>
              </a:srgbClr>
            </a:outerShdw>
          </a:effectLst>
        </p:spPr>
      </p:pic>
      <p:pic>
        <p:nvPicPr>
          <p:cNvPr id="121" name="Google Shape;121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199504">
            <a:off x="4283796" y="2808306"/>
            <a:ext cx="2672509" cy="1839438"/>
          </a:xfrm>
          <a:prstGeom prst="rect">
            <a:avLst/>
          </a:prstGeom>
          <a:noFill/>
          <a:ln>
            <a:noFill/>
          </a:ln>
          <a:effectLst>
            <a:outerShdw blurRad="200025" dist="104775" dir="18600000" algn="bl" rotWithShape="0">
              <a:srgbClr val="FFFFFF">
                <a:alpha val="50000"/>
              </a:srgbClr>
            </a:outerShdw>
          </a:effectLst>
        </p:spPr>
      </p:pic>
      <p:pic>
        <p:nvPicPr>
          <p:cNvPr id="122" name="Google Shape;122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995000" y="4096775"/>
            <a:ext cx="476798" cy="678098"/>
          </a:xfrm>
          <a:prstGeom prst="rect">
            <a:avLst/>
          </a:prstGeom>
          <a:noFill/>
          <a:ln>
            <a:noFill/>
          </a:ln>
          <a:effectLst>
            <a:outerShdw blurRad="171450" dist="19050" dir="19740000" algn="bl" rotWithShape="0">
              <a:srgbClr val="FFFFFF">
                <a:alpha val="50000"/>
              </a:srgbClr>
            </a:outerShdw>
          </a:effectLst>
        </p:spPr>
      </p:pic>
      <p:pic>
        <p:nvPicPr>
          <p:cNvPr id="123" name="Google Shape;123;p16"/>
          <p:cNvPicPr preferRelativeResize="0"/>
          <p:nvPr/>
        </p:nvPicPr>
        <p:blipFill rotWithShape="1">
          <a:blip r:embed="rId4">
            <a:alphaModFix amt="81000"/>
          </a:blip>
          <a:srcRect l="19289" t="-1342" b="41928"/>
          <a:stretch/>
        </p:blipFill>
        <p:spPr>
          <a:xfrm>
            <a:off x="766750" y="2075400"/>
            <a:ext cx="4423450" cy="1865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1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77850" y="1856025"/>
            <a:ext cx="2738976" cy="2748998"/>
          </a:xfrm>
          <a:prstGeom prst="rect">
            <a:avLst/>
          </a:prstGeom>
          <a:noFill/>
          <a:ln>
            <a:noFill/>
          </a:ln>
          <a:effectLst>
            <a:outerShdw blurRad="228600" dist="95250" dir="19560000" algn="bl" rotWithShape="0">
              <a:srgbClr val="FFFFFF">
                <a:alpha val="50000"/>
              </a:srgbClr>
            </a:outerShdw>
          </a:effectLst>
        </p:spPr>
      </p:pic>
      <p:pic>
        <p:nvPicPr>
          <p:cNvPr id="125" name="Google Shape;125;p1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 rot="295193" flipH="1">
            <a:off x="1707351" y="2794201"/>
            <a:ext cx="1533025" cy="2112177"/>
          </a:xfrm>
          <a:prstGeom prst="rect">
            <a:avLst/>
          </a:prstGeom>
          <a:noFill/>
          <a:ln>
            <a:noFill/>
          </a:ln>
          <a:effectLst>
            <a:outerShdw blurRad="114300" dist="104775" dir="19620000" algn="bl" rotWithShape="0">
              <a:srgbClr val="FFFFFF">
                <a:alpha val="50000"/>
              </a:srgbClr>
            </a:outerShdw>
          </a:effectLst>
        </p:spPr>
      </p:pic>
      <p:pic>
        <p:nvPicPr>
          <p:cNvPr id="126" name="Google Shape;126;p1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 rot="-3833536">
            <a:off x="550429" y="1535833"/>
            <a:ext cx="1128419" cy="857559"/>
          </a:xfrm>
          <a:prstGeom prst="rect">
            <a:avLst/>
          </a:prstGeom>
          <a:noFill/>
          <a:ln>
            <a:noFill/>
          </a:ln>
          <a:effectLst>
            <a:outerShdw blurRad="142875" dist="133350" dir="18360000" algn="bl" rotWithShape="0">
              <a:srgbClr val="FFFFFF">
                <a:alpha val="55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7"/>
          <p:cNvSpPr/>
          <p:nvPr/>
        </p:nvSpPr>
        <p:spPr>
          <a:xfrm>
            <a:off x="724985" y="538524"/>
            <a:ext cx="7693800" cy="4066500"/>
          </a:xfrm>
          <a:prstGeom prst="roundRect">
            <a:avLst>
              <a:gd name="adj" fmla="val 8613"/>
            </a:avLst>
          </a:prstGeom>
          <a:solidFill>
            <a:srgbClr val="EEEEEE">
              <a:alpha val="61420"/>
            </a:srgbClr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17"/>
          <p:cNvSpPr/>
          <p:nvPr/>
        </p:nvSpPr>
        <p:spPr>
          <a:xfrm>
            <a:off x="540750" y="365475"/>
            <a:ext cx="8062500" cy="4409400"/>
          </a:xfrm>
          <a:prstGeom prst="roundRect">
            <a:avLst>
              <a:gd name="adj" fmla="val 8613"/>
            </a:avLst>
          </a:prstGeom>
          <a:noFill/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17"/>
          <p:cNvSpPr/>
          <p:nvPr/>
        </p:nvSpPr>
        <p:spPr>
          <a:xfrm flipH="1">
            <a:off x="766700" y="308150"/>
            <a:ext cx="6428100" cy="795300"/>
          </a:xfrm>
          <a:prstGeom prst="chevron">
            <a:avLst>
              <a:gd name="adj" fmla="val 50000"/>
            </a:avLst>
          </a:prstGeom>
          <a:solidFill>
            <a:srgbClr val="FFD760">
              <a:alpha val="89850"/>
            </a:srgbClr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500" b="1">
                <a:solidFill>
                  <a:srgbClr val="503C00"/>
                </a:solidFill>
                <a:latin typeface="Comfortaa"/>
                <a:ea typeface="Comfortaa"/>
                <a:cs typeface="Comfortaa"/>
                <a:sym typeface="Comfortaa"/>
              </a:rPr>
              <a:t>ВЛИЯНИЕ ЧЕЛОВЕКА</a:t>
            </a:r>
            <a:endParaRPr sz="3500" b="1">
              <a:solidFill>
                <a:srgbClr val="503C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134" name="Google Shape;134;p17"/>
          <p:cNvPicPr preferRelativeResize="0"/>
          <p:nvPr/>
        </p:nvPicPr>
        <p:blipFill rotWithShape="1">
          <a:blip r:embed="rId4">
            <a:alphaModFix amt="81000"/>
          </a:blip>
          <a:srcRect l="19289" t="-1342" b="41928"/>
          <a:stretch/>
        </p:blipFill>
        <p:spPr>
          <a:xfrm>
            <a:off x="766700" y="2326200"/>
            <a:ext cx="5308698" cy="2238624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7"/>
          <p:cNvSpPr/>
          <p:nvPr/>
        </p:nvSpPr>
        <p:spPr>
          <a:xfrm>
            <a:off x="540750" y="254450"/>
            <a:ext cx="899700" cy="920700"/>
          </a:xfrm>
          <a:prstGeom prst="flowChartConnector">
            <a:avLst/>
          </a:prstGeom>
          <a:solidFill>
            <a:schemeClr val="lt2"/>
          </a:solidFill>
          <a:ln w="76200" cap="flat" cmpd="sng">
            <a:solidFill>
              <a:srgbClr val="FFD14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17"/>
          <p:cNvSpPr/>
          <p:nvPr/>
        </p:nvSpPr>
        <p:spPr>
          <a:xfrm>
            <a:off x="843750" y="472950"/>
            <a:ext cx="293700" cy="3225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7" name="Google Shape;137;p17"/>
          <p:cNvPicPr preferRelativeResize="0"/>
          <p:nvPr/>
        </p:nvPicPr>
        <p:blipFill rotWithShape="1">
          <a:blip r:embed="rId4">
            <a:alphaModFix amt="81000"/>
          </a:blip>
          <a:srcRect l="19289" t="-1342" b="41928"/>
          <a:stretch/>
        </p:blipFill>
        <p:spPr>
          <a:xfrm>
            <a:off x="3993375" y="2536250"/>
            <a:ext cx="5308698" cy="2238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17"/>
          <p:cNvPicPr preferRelativeResize="0"/>
          <p:nvPr/>
        </p:nvPicPr>
        <p:blipFill rotWithShape="1">
          <a:blip r:embed="rId5">
            <a:alphaModFix/>
          </a:blip>
          <a:srcRect t="13399" b="7736"/>
          <a:stretch/>
        </p:blipFill>
        <p:spPr>
          <a:xfrm flipH="1">
            <a:off x="5153375" y="1397400"/>
            <a:ext cx="2844025" cy="1634751"/>
          </a:xfrm>
          <a:prstGeom prst="rect">
            <a:avLst/>
          </a:prstGeom>
          <a:noFill/>
          <a:ln w="381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39" name="Google Shape;139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37450" y="1397400"/>
            <a:ext cx="2724575" cy="1634750"/>
          </a:xfrm>
          <a:prstGeom prst="rect">
            <a:avLst/>
          </a:prstGeom>
          <a:noFill/>
          <a:ln w="381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40" name="Google Shape;140;p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130888" y="2613863"/>
            <a:ext cx="2724574" cy="1782436"/>
          </a:xfrm>
          <a:prstGeom prst="rect">
            <a:avLst/>
          </a:prstGeom>
          <a:noFill/>
          <a:ln w="381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41" name="Google Shape;141;p17"/>
          <p:cNvSpPr/>
          <p:nvPr/>
        </p:nvSpPr>
        <p:spPr>
          <a:xfrm>
            <a:off x="902925" y="960225"/>
            <a:ext cx="150600" cy="171900"/>
          </a:xfrm>
          <a:prstGeom prst="ellipse">
            <a:avLst/>
          </a:prstGeom>
          <a:solidFill>
            <a:srgbClr val="8DB02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17"/>
          <p:cNvSpPr/>
          <p:nvPr/>
        </p:nvSpPr>
        <p:spPr>
          <a:xfrm>
            <a:off x="902925" y="254450"/>
            <a:ext cx="150600" cy="652200"/>
          </a:xfrm>
          <a:prstGeom prst="roundRect">
            <a:avLst>
              <a:gd name="adj" fmla="val 50000"/>
            </a:avLst>
          </a:prstGeom>
          <a:solidFill>
            <a:srgbClr val="8DB02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8"/>
          <p:cNvSpPr/>
          <p:nvPr/>
        </p:nvSpPr>
        <p:spPr>
          <a:xfrm>
            <a:off x="724985" y="538524"/>
            <a:ext cx="7693800" cy="4066500"/>
          </a:xfrm>
          <a:prstGeom prst="roundRect">
            <a:avLst>
              <a:gd name="adj" fmla="val 8613"/>
            </a:avLst>
          </a:prstGeom>
          <a:solidFill>
            <a:srgbClr val="EEEEEE">
              <a:alpha val="61420"/>
            </a:srgbClr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18"/>
          <p:cNvSpPr/>
          <p:nvPr/>
        </p:nvSpPr>
        <p:spPr>
          <a:xfrm>
            <a:off x="540750" y="365475"/>
            <a:ext cx="8062500" cy="4409400"/>
          </a:xfrm>
          <a:prstGeom prst="roundRect">
            <a:avLst>
              <a:gd name="adj" fmla="val 8613"/>
            </a:avLst>
          </a:prstGeom>
          <a:noFill/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18"/>
          <p:cNvSpPr/>
          <p:nvPr/>
        </p:nvSpPr>
        <p:spPr>
          <a:xfrm flipH="1">
            <a:off x="766700" y="308150"/>
            <a:ext cx="6428100" cy="795300"/>
          </a:xfrm>
          <a:prstGeom prst="chevron">
            <a:avLst>
              <a:gd name="adj" fmla="val 50000"/>
            </a:avLst>
          </a:prstGeom>
          <a:solidFill>
            <a:srgbClr val="FFD760">
              <a:alpha val="89850"/>
            </a:srgbClr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500" b="1">
                <a:solidFill>
                  <a:srgbClr val="503C00"/>
                </a:solidFill>
                <a:latin typeface="Comfortaa"/>
                <a:ea typeface="Comfortaa"/>
                <a:cs typeface="Comfortaa"/>
                <a:sym typeface="Comfortaa"/>
              </a:rPr>
              <a:t>ВЛИЯНИЕ ЧЕЛОВЕКА</a:t>
            </a:r>
            <a:endParaRPr sz="3500" b="1">
              <a:solidFill>
                <a:srgbClr val="503C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150" name="Google Shape;150;p18"/>
          <p:cNvPicPr preferRelativeResize="0"/>
          <p:nvPr/>
        </p:nvPicPr>
        <p:blipFill rotWithShape="1">
          <a:blip r:embed="rId4">
            <a:alphaModFix amt="81000"/>
          </a:blip>
          <a:srcRect l="19289" t="-1342" b="41928"/>
          <a:stretch/>
        </p:blipFill>
        <p:spPr>
          <a:xfrm>
            <a:off x="766700" y="2326200"/>
            <a:ext cx="5308698" cy="2238624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18"/>
          <p:cNvSpPr/>
          <p:nvPr/>
        </p:nvSpPr>
        <p:spPr>
          <a:xfrm>
            <a:off x="540750" y="254450"/>
            <a:ext cx="899700" cy="920700"/>
          </a:xfrm>
          <a:prstGeom prst="flowChartConnector">
            <a:avLst/>
          </a:prstGeom>
          <a:solidFill>
            <a:schemeClr val="lt2"/>
          </a:solidFill>
          <a:ln w="76200" cap="flat" cmpd="sng">
            <a:solidFill>
              <a:srgbClr val="FFD14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18"/>
          <p:cNvSpPr/>
          <p:nvPr/>
        </p:nvSpPr>
        <p:spPr>
          <a:xfrm>
            <a:off x="843750" y="472950"/>
            <a:ext cx="293700" cy="3225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53" name="Google Shape;153;p18"/>
          <p:cNvPicPr preferRelativeResize="0"/>
          <p:nvPr/>
        </p:nvPicPr>
        <p:blipFill rotWithShape="1">
          <a:blip r:embed="rId4">
            <a:alphaModFix amt="81000"/>
          </a:blip>
          <a:srcRect l="19289" t="-1342" b="41928"/>
          <a:stretch/>
        </p:blipFill>
        <p:spPr>
          <a:xfrm>
            <a:off x="3993375" y="2536250"/>
            <a:ext cx="5308698" cy="2238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18"/>
          <p:cNvPicPr preferRelativeResize="0"/>
          <p:nvPr/>
        </p:nvPicPr>
        <p:blipFill rotWithShape="1">
          <a:blip r:embed="rId5">
            <a:alphaModFix/>
          </a:blip>
          <a:srcRect t="13399" b="7736"/>
          <a:stretch/>
        </p:blipFill>
        <p:spPr>
          <a:xfrm flipH="1">
            <a:off x="5153375" y="1397400"/>
            <a:ext cx="2844025" cy="1634751"/>
          </a:xfrm>
          <a:prstGeom prst="rect">
            <a:avLst/>
          </a:prstGeom>
          <a:noFill/>
          <a:ln w="381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55" name="Google Shape;155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37450" y="1397400"/>
            <a:ext cx="2724575" cy="1634750"/>
          </a:xfrm>
          <a:prstGeom prst="rect">
            <a:avLst/>
          </a:prstGeom>
          <a:noFill/>
          <a:ln w="381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56" name="Google Shape;156;p1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130888" y="2613863"/>
            <a:ext cx="2724574" cy="1782436"/>
          </a:xfrm>
          <a:prstGeom prst="rect">
            <a:avLst/>
          </a:prstGeom>
          <a:noFill/>
          <a:ln w="381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57" name="Google Shape;157;p18"/>
          <p:cNvSpPr/>
          <p:nvPr/>
        </p:nvSpPr>
        <p:spPr>
          <a:xfrm>
            <a:off x="902925" y="960225"/>
            <a:ext cx="150600" cy="171900"/>
          </a:xfrm>
          <a:prstGeom prst="ellipse">
            <a:avLst/>
          </a:prstGeom>
          <a:solidFill>
            <a:srgbClr val="8DB02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p18"/>
          <p:cNvSpPr/>
          <p:nvPr/>
        </p:nvSpPr>
        <p:spPr>
          <a:xfrm>
            <a:off x="902925" y="254450"/>
            <a:ext cx="150600" cy="652200"/>
          </a:xfrm>
          <a:prstGeom prst="roundRect">
            <a:avLst>
              <a:gd name="adj" fmla="val 50000"/>
            </a:avLst>
          </a:prstGeom>
          <a:solidFill>
            <a:srgbClr val="8DB02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19"/>
          <p:cNvPicPr preferRelativeResize="0"/>
          <p:nvPr/>
        </p:nvPicPr>
        <p:blipFill rotWithShape="1">
          <a:blip r:embed="rId4">
            <a:alphaModFix amt="81000"/>
          </a:blip>
          <a:srcRect l="-4166" t="-1342" b="41928"/>
          <a:stretch/>
        </p:blipFill>
        <p:spPr>
          <a:xfrm>
            <a:off x="2918851" y="3403050"/>
            <a:ext cx="6851251" cy="2238624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19"/>
          <p:cNvSpPr/>
          <p:nvPr/>
        </p:nvSpPr>
        <p:spPr>
          <a:xfrm>
            <a:off x="5278525" y="763225"/>
            <a:ext cx="3432600" cy="4045500"/>
          </a:xfrm>
          <a:prstGeom prst="roundRect">
            <a:avLst>
              <a:gd name="adj" fmla="val 8613"/>
            </a:avLst>
          </a:prstGeom>
          <a:noFill/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65" name="Google Shape;165;p19"/>
          <p:cNvSpPr/>
          <p:nvPr/>
        </p:nvSpPr>
        <p:spPr>
          <a:xfrm>
            <a:off x="5447871" y="950264"/>
            <a:ext cx="3093900" cy="3671400"/>
          </a:xfrm>
          <a:prstGeom prst="roundRect">
            <a:avLst>
              <a:gd name="adj" fmla="val 8613"/>
            </a:avLst>
          </a:prstGeom>
          <a:solidFill>
            <a:srgbClr val="EEEEEE">
              <a:alpha val="61420"/>
            </a:srgbClr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500" b="1">
                <a:latin typeface="Comfortaa"/>
                <a:ea typeface="Comfortaa"/>
                <a:cs typeface="Comfortaa"/>
                <a:sym typeface="Comfortaa"/>
              </a:rPr>
              <a:t>Красная книга РФ</a:t>
            </a:r>
            <a:r>
              <a:rPr lang="ru" sz="1500">
                <a:latin typeface="Comfortaa"/>
                <a:ea typeface="Comfortaa"/>
                <a:cs typeface="Comfortaa"/>
                <a:sym typeface="Comfortaa"/>
              </a:rPr>
              <a:t> – это документ государственного значения, созданный с целью обнаружения животных, растений, грибов, некоторых подвидов и популяций, которые принадлежат к категории редких или исчезающих. Переиздание Красной книги осуществляется не реже, чем каждые 10 лет.</a:t>
            </a:r>
            <a:endParaRPr/>
          </a:p>
        </p:txBody>
      </p:sp>
      <p:sp>
        <p:nvSpPr>
          <p:cNvPr id="166" name="Google Shape;166;p19"/>
          <p:cNvSpPr/>
          <p:nvPr/>
        </p:nvSpPr>
        <p:spPr>
          <a:xfrm flipH="1">
            <a:off x="669725" y="308150"/>
            <a:ext cx="5400000" cy="795300"/>
          </a:xfrm>
          <a:prstGeom prst="chevron">
            <a:avLst>
              <a:gd name="adj" fmla="val 50000"/>
            </a:avLst>
          </a:prstGeom>
          <a:solidFill>
            <a:srgbClr val="FFD760">
              <a:alpha val="89850"/>
            </a:srgbClr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500" b="1">
                <a:solidFill>
                  <a:srgbClr val="503C00"/>
                </a:solidFill>
                <a:latin typeface="Comfortaa"/>
                <a:ea typeface="Comfortaa"/>
                <a:cs typeface="Comfortaa"/>
                <a:sym typeface="Comfortaa"/>
              </a:rPr>
              <a:t>КРАСНАЯ КНИГА</a:t>
            </a:r>
            <a:endParaRPr sz="3500" b="1">
              <a:solidFill>
                <a:srgbClr val="503C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67" name="Google Shape;167;p19"/>
          <p:cNvSpPr/>
          <p:nvPr/>
        </p:nvSpPr>
        <p:spPr>
          <a:xfrm>
            <a:off x="440425" y="254450"/>
            <a:ext cx="915000" cy="920700"/>
          </a:xfrm>
          <a:prstGeom prst="flowChartConnector">
            <a:avLst/>
          </a:prstGeom>
          <a:solidFill>
            <a:schemeClr val="lt2"/>
          </a:solidFill>
          <a:ln w="76200" cap="flat" cmpd="sng">
            <a:solidFill>
              <a:srgbClr val="FFD14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19"/>
          <p:cNvSpPr/>
          <p:nvPr/>
        </p:nvSpPr>
        <p:spPr>
          <a:xfrm>
            <a:off x="784448" y="472950"/>
            <a:ext cx="298800" cy="3225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19"/>
          <p:cNvSpPr/>
          <p:nvPr/>
        </p:nvSpPr>
        <p:spPr>
          <a:xfrm>
            <a:off x="822625" y="1003250"/>
            <a:ext cx="150600" cy="171900"/>
          </a:xfrm>
          <a:prstGeom prst="ellipse">
            <a:avLst/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19"/>
          <p:cNvSpPr/>
          <p:nvPr/>
        </p:nvSpPr>
        <p:spPr>
          <a:xfrm>
            <a:off x="821264" y="254450"/>
            <a:ext cx="153300" cy="652200"/>
          </a:xfrm>
          <a:prstGeom prst="roundRect">
            <a:avLst>
              <a:gd name="adj" fmla="val 50000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1" name="Google Shape;171;p19"/>
          <p:cNvPicPr preferRelativeResize="0"/>
          <p:nvPr/>
        </p:nvPicPr>
        <p:blipFill rotWithShape="1">
          <a:blip r:embed="rId5">
            <a:alphaModFix/>
          </a:blip>
          <a:srcRect l="4499" r="2347" b="6907"/>
          <a:stretch/>
        </p:blipFill>
        <p:spPr>
          <a:xfrm>
            <a:off x="2696704" y="1526775"/>
            <a:ext cx="2190597" cy="2973525"/>
          </a:xfrm>
          <a:prstGeom prst="rect">
            <a:avLst/>
          </a:prstGeom>
          <a:noFill/>
          <a:ln w="381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72" name="Google Shape;172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40750" y="1526775"/>
            <a:ext cx="2097377" cy="2973526"/>
          </a:xfrm>
          <a:prstGeom prst="rect">
            <a:avLst/>
          </a:prstGeom>
          <a:noFill/>
          <a:ln w="38100" cap="flat" cmpd="sng">
            <a:solidFill>
              <a:srgbClr val="F3F3F3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73" name="Google Shape;173;p19"/>
          <p:cNvPicPr preferRelativeResize="0"/>
          <p:nvPr/>
        </p:nvPicPr>
        <p:blipFill rotWithShape="1">
          <a:blip r:embed="rId4">
            <a:alphaModFix amt="81000"/>
          </a:blip>
          <a:srcRect l="9264" t="-1342" b="41928"/>
          <a:stretch/>
        </p:blipFill>
        <p:spPr>
          <a:xfrm>
            <a:off x="-150500" y="3692671"/>
            <a:ext cx="5037798" cy="188973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4" name="Google Shape;174;p19"/>
          <p:cNvCxnSpPr/>
          <p:nvPr/>
        </p:nvCxnSpPr>
        <p:spPr>
          <a:xfrm>
            <a:off x="5761575" y="591351"/>
            <a:ext cx="2422200" cy="17700"/>
          </a:xfrm>
          <a:prstGeom prst="straightConnector1">
            <a:avLst/>
          </a:prstGeom>
          <a:noFill/>
          <a:ln w="28575" cap="flat" cmpd="sng">
            <a:solidFill>
              <a:srgbClr val="F3F3F3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0"/>
          <p:cNvSpPr/>
          <p:nvPr/>
        </p:nvSpPr>
        <p:spPr>
          <a:xfrm>
            <a:off x="0" y="286650"/>
            <a:ext cx="9144000" cy="652200"/>
          </a:xfrm>
          <a:prstGeom prst="rect">
            <a:avLst/>
          </a:prstGeom>
          <a:gradFill>
            <a:gsLst>
              <a:gs pos="0">
                <a:srgbClr val="3C78D8"/>
              </a:gs>
              <a:gs pos="100000">
                <a:srgbClr val="1155CC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20"/>
          <p:cNvSpPr txBox="1"/>
          <p:nvPr/>
        </p:nvSpPr>
        <p:spPr>
          <a:xfrm>
            <a:off x="207825" y="235650"/>
            <a:ext cx="4127700" cy="75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700" b="1">
                <a:solidFill>
                  <a:srgbClr val="FFB724"/>
                </a:solidFill>
                <a:latin typeface="Comfortaa"/>
                <a:ea typeface="Comfortaa"/>
                <a:cs typeface="Comfortaa"/>
                <a:sym typeface="Comfortaa"/>
              </a:rPr>
              <a:t>@</a:t>
            </a:r>
            <a:r>
              <a:rPr lang="ru" sz="3700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mail</a:t>
            </a:r>
            <a:r>
              <a:rPr lang="ru" sz="3700" b="1">
                <a:solidFill>
                  <a:srgbClr val="FFB724"/>
                </a:solidFill>
                <a:latin typeface="Comfortaa"/>
                <a:ea typeface="Comfortaa"/>
                <a:cs typeface="Comfortaa"/>
                <a:sym typeface="Comfortaa"/>
              </a:rPr>
              <a:t>.ru</a:t>
            </a:r>
            <a:endParaRPr sz="3700" b="1">
              <a:solidFill>
                <a:srgbClr val="FFB724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81" name="Google Shape;181;p20"/>
          <p:cNvSpPr txBox="1"/>
          <p:nvPr/>
        </p:nvSpPr>
        <p:spPr>
          <a:xfrm>
            <a:off x="3153100" y="401275"/>
            <a:ext cx="49518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FFFFFF"/>
                </a:solidFill>
              </a:rPr>
              <a:t>Письма   Контакты  Файлы   Темы   Еще</a:t>
            </a:r>
            <a:endParaRPr sz="2000">
              <a:solidFill>
                <a:srgbClr val="FFFFFF"/>
              </a:solidFill>
            </a:endParaRPr>
          </a:p>
        </p:txBody>
      </p:sp>
      <p:sp>
        <p:nvSpPr>
          <p:cNvPr id="182" name="Google Shape;182;p20"/>
          <p:cNvSpPr/>
          <p:nvPr/>
        </p:nvSpPr>
        <p:spPr>
          <a:xfrm>
            <a:off x="458625" y="1189575"/>
            <a:ext cx="5546400" cy="3712200"/>
          </a:xfrm>
          <a:prstGeom prst="roundRect">
            <a:avLst>
              <a:gd name="adj" fmla="val 3861"/>
            </a:avLst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20"/>
          <p:cNvSpPr/>
          <p:nvPr/>
        </p:nvSpPr>
        <p:spPr>
          <a:xfrm>
            <a:off x="601950" y="1311400"/>
            <a:ext cx="680700" cy="7239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20"/>
          <p:cNvSpPr/>
          <p:nvPr/>
        </p:nvSpPr>
        <p:spPr>
          <a:xfrm>
            <a:off x="680700" y="1669700"/>
            <a:ext cx="523200" cy="258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20"/>
          <p:cNvSpPr/>
          <p:nvPr/>
        </p:nvSpPr>
        <p:spPr>
          <a:xfrm>
            <a:off x="795450" y="1361575"/>
            <a:ext cx="293700" cy="372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20"/>
          <p:cNvSpPr/>
          <p:nvPr/>
        </p:nvSpPr>
        <p:spPr>
          <a:xfrm>
            <a:off x="6492550" y="1716375"/>
            <a:ext cx="2149800" cy="2658600"/>
          </a:xfrm>
          <a:prstGeom prst="rect">
            <a:avLst/>
          </a:prstGeom>
          <a:gradFill>
            <a:gsLst>
              <a:gs pos="0">
                <a:srgbClr val="7DBAF2"/>
              </a:gs>
              <a:gs pos="100000">
                <a:srgbClr val="6FA8DC"/>
              </a:gs>
            </a:gsLst>
            <a:lin ang="5400012" scaled="0"/>
          </a:gradFill>
          <a:ln w="76200" cap="flat" cmpd="sng">
            <a:solidFill>
              <a:srgbClr val="9FC5E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0">
                <a:solidFill>
                  <a:srgbClr val="FFFFFF"/>
                </a:solidFill>
              </a:rPr>
              <a:t>?</a:t>
            </a:r>
            <a:endParaRPr sz="15000">
              <a:solidFill>
                <a:srgbClr val="FFFFFF"/>
              </a:solidFill>
            </a:endParaRPr>
          </a:p>
        </p:txBody>
      </p:sp>
      <p:sp>
        <p:nvSpPr>
          <p:cNvPr id="187" name="Google Shape;187;p20"/>
          <p:cNvSpPr txBox="1"/>
          <p:nvPr/>
        </p:nvSpPr>
        <p:spPr>
          <a:xfrm>
            <a:off x="1347225" y="1361575"/>
            <a:ext cx="41277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/>
              <a:t>от </a:t>
            </a:r>
            <a:r>
              <a:rPr lang="ru" sz="1800" b="1" u="sng">
                <a:solidFill>
                  <a:srgbClr val="E69138"/>
                </a:solidFill>
              </a:rPr>
              <a:t>Животного из красной книги</a:t>
            </a:r>
            <a:r>
              <a:rPr lang="ru" sz="1800"/>
              <a:t> - вторник, 24 мая, 2022, 08:30</a:t>
            </a:r>
            <a:endParaRPr sz="1800"/>
          </a:p>
        </p:txBody>
      </p:sp>
      <p:sp>
        <p:nvSpPr>
          <p:cNvPr id="188" name="Google Shape;188;p20"/>
          <p:cNvSpPr txBox="1"/>
          <p:nvPr/>
        </p:nvSpPr>
        <p:spPr>
          <a:xfrm>
            <a:off x="601950" y="2261475"/>
            <a:ext cx="5152500" cy="250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</a:rPr>
              <a:t>Здравствуйте, третий класс! Я могучий морской зверь. Длина моего тела более трёх метров. Вчера взвешивался: вес полторы тонны. Клыки - мое богатство - 80 сантиметров. Без них ни поесть не могу, ни из воды вылезти. </a:t>
            </a:r>
            <a:endParaRPr sz="1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20"/>
          <p:cNvSpPr txBox="1"/>
          <p:nvPr/>
        </p:nvSpPr>
        <p:spPr>
          <a:xfrm>
            <a:off x="601950" y="4337450"/>
            <a:ext cx="4127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 u="sng">
                <a:solidFill>
                  <a:srgbClr val="E69138"/>
                </a:solidFill>
              </a:rPr>
              <a:t>Ответить</a:t>
            </a:r>
            <a:endParaRPr sz="18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1"/>
          <p:cNvSpPr/>
          <p:nvPr/>
        </p:nvSpPr>
        <p:spPr>
          <a:xfrm>
            <a:off x="0" y="286650"/>
            <a:ext cx="9144000" cy="652200"/>
          </a:xfrm>
          <a:prstGeom prst="rect">
            <a:avLst/>
          </a:prstGeom>
          <a:gradFill>
            <a:gsLst>
              <a:gs pos="0">
                <a:srgbClr val="3C78D8"/>
              </a:gs>
              <a:gs pos="100000">
                <a:srgbClr val="1155CC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21"/>
          <p:cNvSpPr txBox="1"/>
          <p:nvPr/>
        </p:nvSpPr>
        <p:spPr>
          <a:xfrm>
            <a:off x="207825" y="235650"/>
            <a:ext cx="4127700" cy="75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700" b="1">
                <a:solidFill>
                  <a:srgbClr val="FFB724"/>
                </a:solidFill>
                <a:latin typeface="Comfortaa"/>
                <a:ea typeface="Comfortaa"/>
                <a:cs typeface="Comfortaa"/>
                <a:sym typeface="Comfortaa"/>
              </a:rPr>
              <a:t>@</a:t>
            </a:r>
            <a:r>
              <a:rPr lang="ru" sz="3700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mail</a:t>
            </a:r>
            <a:r>
              <a:rPr lang="ru" sz="3700" b="1">
                <a:solidFill>
                  <a:srgbClr val="FFB724"/>
                </a:solidFill>
                <a:latin typeface="Comfortaa"/>
                <a:ea typeface="Comfortaa"/>
                <a:cs typeface="Comfortaa"/>
                <a:sym typeface="Comfortaa"/>
              </a:rPr>
              <a:t>.ru</a:t>
            </a:r>
            <a:endParaRPr sz="3700" b="1">
              <a:solidFill>
                <a:srgbClr val="FFB724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96" name="Google Shape;196;p21"/>
          <p:cNvSpPr txBox="1"/>
          <p:nvPr/>
        </p:nvSpPr>
        <p:spPr>
          <a:xfrm>
            <a:off x="3153100" y="401275"/>
            <a:ext cx="49518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FFFFFF"/>
                </a:solidFill>
              </a:rPr>
              <a:t>Письма   Контакты  Файлы   Темы   Еще</a:t>
            </a:r>
            <a:endParaRPr sz="2000">
              <a:solidFill>
                <a:srgbClr val="FFFFFF"/>
              </a:solidFill>
            </a:endParaRPr>
          </a:p>
        </p:txBody>
      </p:sp>
      <p:sp>
        <p:nvSpPr>
          <p:cNvPr id="197" name="Google Shape;197;p21"/>
          <p:cNvSpPr/>
          <p:nvPr/>
        </p:nvSpPr>
        <p:spPr>
          <a:xfrm>
            <a:off x="458625" y="1189575"/>
            <a:ext cx="5546400" cy="3712200"/>
          </a:xfrm>
          <a:prstGeom prst="roundRect">
            <a:avLst>
              <a:gd name="adj" fmla="val 3861"/>
            </a:avLst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21"/>
          <p:cNvSpPr/>
          <p:nvPr/>
        </p:nvSpPr>
        <p:spPr>
          <a:xfrm>
            <a:off x="601950" y="1311400"/>
            <a:ext cx="680700" cy="7239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21"/>
          <p:cNvSpPr/>
          <p:nvPr/>
        </p:nvSpPr>
        <p:spPr>
          <a:xfrm>
            <a:off x="680700" y="1669700"/>
            <a:ext cx="523200" cy="258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21"/>
          <p:cNvSpPr/>
          <p:nvPr/>
        </p:nvSpPr>
        <p:spPr>
          <a:xfrm>
            <a:off x="795450" y="1361575"/>
            <a:ext cx="293700" cy="372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21"/>
          <p:cNvSpPr txBox="1"/>
          <p:nvPr/>
        </p:nvSpPr>
        <p:spPr>
          <a:xfrm>
            <a:off x="1347225" y="1361575"/>
            <a:ext cx="41277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/>
              <a:t>от </a:t>
            </a:r>
            <a:r>
              <a:rPr lang="ru" sz="1800" b="1" u="sng">
                <a:solidFill>
                  <a:srgbClr val="E69138"/>
                </a:solidFill>
              </a:rPr>
              <a:t>Животного из красной книги</a:t>
            </a:r>
            <a:r>
              <a:rPr lang="ru" sz="1800"/>
              <a:t> - вторник, 24 мая, 2022, 08:30</a:t>
            </a:r>
            <a:endParaRPr sz="1800"/>
          </a:p>
        </p:txBody>
      </p:sp>
      <p:sp>
        <p:nvSpPr>
          <p:cNvPr id="202" name="Google Shape;202;p21"/>
          <p:cNvSpPr txBox="1"/>
          <p:nvPr/>
        </p:nvSpPr>
        <p:spPr>
          <a:xfrm>
            <a:off x="601950" y="2261475"/>
            <a:ext cx="5152500" cy="250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800">
                <a:solidFill>
                  <a:schemeClr val="dk1"/>
                </a:solidFill>
              </a:rPr>
              <a:t>Здравствуйте, третий класс! Я могучий морской зверь. Длина моего тела более трёх метров. Вчера взвешивался: вес полторы тонны. Клыки - мое богатство - 80 сантиметров. Без них ни поесть не могу, ни из воды вылезти. </a:t>
            </a:r>
            <a:endParaRPr sz="1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21"/>
          <p:cNvSpPr txBox="1"/>
          <p:nvPr/>
        </p:nvSpPr>
        <p:spPr>
          <a:xfrm>
            <a:off x="601950" y="4337450"/>
            <a:ext cx="4127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 u="sng">
                <a:solidFill>
                  <a:srgbClr val="E69138"/>
                </a:solidFill>
              </a:rPr>
              <a:t>Ответить</a:t>
            </a:r>
            <a:endParaRPr sz="1800"/>
          </a:p>
        </p:txBody>
      </p:sp>
      <p:pic>
        <p:nvPicPr>
          <p:cNvPr id="204" name="Google Shape;204;p21"/>
          <p:cNvPicPr preferRelativeResize="0"/>
          <p:nvPr/>
        </p:nvPicPr>
        <p:blipFill rotWithShape="1">
          <a:blip r:embed="rId3">
            <a:alphaModFix/>
          </a:blip>
          <a:srcRect b="4287"/>
          <a:stretch/>
        </p:blipFill>
        <p:spPr>
          <a:xfrm>
            <a:off x="6458512" y="1676925"/>
            <a:ext cx="2189224" cy="2737476"/>
          </a:xfrm>
          <a:prstGeom prst="rect">
            <a:avLst/>
          </a:prstGeom>
          <a:noFill/>
          <a:ln w="76200" cap="flat" cmpd="sng">
            <a:solidFill>
              <a:srgbClr val="9FC5E8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702</Words>
  <Application>Microsoft Office PowerPoint</Application>
  <PresentationFormat>Экран (16:9)</PresentationFormat>
  <Paragraphs>107</Paragraphs>
  <Slides>20</Slides>
  <Notes>20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9" baseType="lpstr">
      <vt:lpstr>Arial</vt:lpstr>
      <vt:lpstr>Comfortaa</vt:lpstr>
      <vt:lpstr>Comfortaa SemiBold</vt:lpstr>
      <vt:lpstr>Comfortaa Medium</vt:lpstr>
      <vt:lpstr>Oswald Medium</vt:lpstr>
      <vt:lpstr>Oswald</vt:lpstr>
      <vt:lpstr>Oswald SemiBold</vt:lpstr>
      <vt:lpstr>Oswald Light</vt:lpstr>
      <vt:lpstr>Simple Light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Zver</cp:lastModifiedBy>
  <cp:revision>3</cp:revision>
  <dcterms:modified xsi:type="dcterms:W3CDTF">2023-12-13T20:52:36Z</dcterms:modified>
</cp:coreProperties>
</file>