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6" r:id="rId3"/>
    <p:sldId id="265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8" r:id="rId13"/>
    <p:sldId id="267" r:id="rId14"/>
    <p:sldId id="270" r:id="rId15"/>
    <p:sldId id="272" r:id="rId16"/>
    <p:sldId id="273" r:id="rId17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ИСМАИЛ" initials="И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78960" autoAdjust="0"/>
  </p:normalViewPr>
  <p:slideViewPr>
    <p:cSldViewPr>
      <p:cViewPr>
        <p:scale>
          <a:sx n="88" d="100"/>
          <a:sy n="88" d="100"/>
        </p:scale>
        <p:origin x="-66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16.png"/><Relationship Id="rId7" Type="http://schemas.openxmlformats.org/officeDocument/2006/relationships/image" Target="../media/image24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18.png"/><Relationship Id="rId10" Type="http://schemas.openxmlformats.org/officeDocument/2006/relationships/image" Target="../media/image27.jpeg"/><Relationship Id="rId4" Type="http://schemas.openxmlformats.org/officeDocument/2006/relationships/image" Target="../media/image17.png"/><Relationship Id="rId9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pcards.hreminder.com/js/redirect.php?article=/24-spravochnye-materialy/56-formy-glagola-to-be.html:poryadok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 rot="10800000" flipH="1" flipV="1">
            <a:off x="0" y="3861048"/>
            <a:ext cx="8460432" cy="2592288"/>
          </a:xfrm>
        </p:spPr>
        <p:txBody>
          <a:bodyPr>
            <a:normAutofit/>
          </a:bodyPr>
          <a:lstStyle/>
          <a:p>
            <a:r>
              <a:rPr lang="ru-RU" dirty="0" smtClean="0"/>
              <a:t>Мастер – класс </a:t>
            </a:r>
          </a:p>
          <a:p>
            <a:r>
              <a:rPr lang="ru-RU" dirty="0" smtClean="0"/>
              <a:t>Учителя английского языка</a:t>
            </a:r>
          </a:p>
          <a:p>
            <a:r>
              <a:rPr lang="ru-RU" dirty="0" smtClean="0"/>
              <a:t> МКОУ «СОШ» </a:t>
            </a:r>
            <a:r>
              <a:rPr lang="ru-RU" dirty="0" err="1" smtClean="0"/>
              <a:t>с.п</a:t>
            </a:r>
            <a:r>
              <a:rPr lang="ru-RU" dirty="0" smtClean="0"/>
              <a:t>. </a:t>
            </a:r>
            <a:r>
              <a:rPr lang="ru-RU" dirty="0" err="1" smtClean="0"/>
              <a:t>Хабаз</a:t>
            </a:r>
            <a:endParaRPr lang="ru-RU" dirty="0" smtClean="0"/>
          </a:p>
          <a:p>
            <a:r>
              <a:rPr lang="ru-RU" dirty="0" err="1" smtClean="0"/>
              <a:t>Бадовой</a:t>
            </a:r>
            <a:r>
              <a:rPr lang="ru-RU" dirty="0" smtClean="0"/>
              <a:t> </a:t>
            </a:r>
            <a:r>
              <a:rPr lang="ru-RU" dirty="0" err="1" smtClean="0"/>
              <a:t>Жанеты</a:t>
            </a:r>
            <a:r>
              <a:rPr lang="ru-RU" dirty="0" smtClean="0"/>
              <a:t> </a:t>
            </a:r>
            <a:r>
              <a:rPr lang="ru-RU" dirty="0" err="1" smtClean="0"/>
              <a:t>Хабасовны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«Инновационные технологии обучения в современной     </a:t>
            </a:r>
          </a:p>
          <a:p>
            <a:r>
              <a:rPr lang="ru-RU" dirty="0"/>
              <a:t> </a:t>
            </a:r>
            <a:r>
              <a:rPr lang="ru-RU" dirty="0" smtClean="0"/>
              <a:t>    концепции иноязычного образования.»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9" y="260648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Aa</a:t>
            </a:r>
            <a:endParaRPr lang="ru-RU" sz="3200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 rot="500011">
            <a:off x="2771801" y="367039"/>
            <a:ext cx="2952328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 </a:t>
            </a:r>
            <a:r>
              <a:rPr lang="en-US" sz="2400" dirty="0" smtClean="0"/>
              <a:t>    </a:t>
            </a:r>
            <a:r>
              <a:rPr lang="en-US" sz="2400" dirty="0" smtClean="0">
                <a:solidFill>
                  <a:schemeClr val="bg1"/>
                </a:solidFill>
              </a:rPr>
              <a:t>The happiest day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7812185" y="713945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Bb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1159726">
            <a:off x="395536" y="1268760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Don’t worry, be happy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95936" y="1556792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Cc</a:t>
            </a:r>
            <a:endParaRPr lang="ru-RU" sz="2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520127">
            <a:off x="5292080" y="1841973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Don’t forget to smile !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68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7067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Где логика?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00808"/>
            <a:ext cx="8640960" cy="453650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6600" b="1" dirty="0" smtClean="0"/>
              <a:t>4 - ?          2</a:t>
            </a:r>
            <a:r>
              <a:rPr lang="en-US" sz="6600" b="1" dirty="0" smtClean="0"/>
              <a:t>1.04.192</a:t>
            </a:r>
            <a:r>
              <a:rPr lang="ru-RU" sz="6600" b="1" dirty="0" smtClean="0"/>
              <a:t>6-</a:t>
            </a:r>
          </a:p>
          <a:p>
            <a:pPr marL="0" indent="0">
              <a:buNone/>
            </a:pPr>
            <a:endParaRPr lang="en-US" sz="6600" b="1" dirty="0" smtClean="0"/>
          </a:p>
          <a:p>
            <a:pPr marL="0" indent="0">
              <a:buNone/>
            </a:pPr>
            <a:r>
              <a:rPr lang="en-US" sz="6600" b="1" dirty="0"/>
              <a:t> </a:t>
            </a:r>
            <a:r>
              <a:rPr lang="en-US" sz="6600" b="1" dirty="0" smtClean="0"/>
              <a:t>     5000</a:t>
            </a:r>
            <a:r>
              <a:rPr lang="ru-RU" sz="6600" b="1" dirty="0" smtClean="0"/>
              <a:t>-</a:t>
            </a:r>
            <a:r>
              <a:rPr lang="en-US" sz="6600" b="1" dirty="0" smtClean="0"/>
              <a:t>    67791400</a:t>
            </a:r>
            <a:r>
              <a:rPr lang="ru-RU" sz="6600" b="1" dirty="0" smtClean="0"/>
              <a:t>-</a:t>
            </a:r>
          </a:p>
          <a:p>
            <a:pPr marL="0" indent="0">
              <a:buNone/>
            </a:pPr>
            <a:endParaRPr lang="en-US" sz="6600" b="1" dirty="0" smtClean="0"/>
          </a:p>
          <a:p>
            <a:pPr marL="0" indent="0">
              <a:buNone/>
            </a:pPr>
            <a:r>
              <a:rPr lang="en-US" sz="6600" b="1" dirty="0" smtClean="0"/>
              <a:t> </a:t>
            </a:r>
            <a:r>
              <a:rPr lang="ru-RU" sz="6600" b="1" dirty="0"/>
              <a:t> </a:t>
            </a:r>
            <a:r>
              <a:rPr lang="en-US" sz="6600" b="1" dirty="0" smtClean="0"/>
              <a:t>1340</a:t>
            </a:r>
            <a:r>
              <a:rPr lang="ru-RU" sz="6600" b="1" dirty="0" smtClean="0"/>
              <a:t>-</a:t>
            </a:r>
            <a:r>
              <a:rPr lang="en-US" sz="6600" b="1" dirty="0" smtClean="0"/>
              <a:t>            244</a:t>
            </a:r>
            <a:r>
              <a:rPr lang="ru-RU" sz="6600" b="1" dirty="0" smtClean="0"/>
              <a:t>8</a:t>
            </a:r>
            <a:r>
              <a:rPr lang="ru-RU" sz="6600" b="1" dirty="0"/>
              <a:t>2</a:t>
            </a:r>
            <a:r>
              <a:rPr lang="en-US" sz="6600" b="1" dirty="0" smtClean="0"/>
              <a:t>0</a:t>
            </a:r>
            <a:r>
              <a:rPr lang="ru-RU" sz="6600" b="1" dirty="0" smtClean="0"/>
              <a:t>-</a:t>
            </a:r>
          </a:p>
          <a:p>
            <a:pPr marL="0" indent="0">
              <a:buNone/>
            </a:pPr>
            <a:endParaRPr lang="en-US" sz="6600" b="1" dirty="0" smtClean="0"/>
          </a:p>
          <a:p>
            <a:pPr marL="0" indent="0">
              <a:buNone/>
            </a:pPr>
            <a:r>
              <a:rPr lang="en-US" sz="6600" b="1" dirty="0"/>
              <a:t> </a:t>
            </a:r>
            <a:r>
              <a:rPr lang="en-US" sz="6600" b="1" dirty="0" smtClean="0"/>
              <a:t>    08.09.2022 </a:t>
            </a:r>
            <a:r>
              <a:rPr lang="ru-RU" sz="6600" b="1" dirty="0" smtClean="0"/>
              <a:t>-</a:t>
            </a:r>
            <a:r>
              <a:rPr lang="en-US" sz="6600" b="1" dirty="0" smtClean="0"/>
              <a:t>    </a:t>
            </a:r>
            <a:r>
              <a:rPr lang="ru-RU" sz="6600" b="1" dirty="0" smtClean="0"/>
              <a:t>12(7)-?</a:t>
            </a:r>
            <a:endParaRPr lang="en-US" sz="6600" b="1" dirty="0" smtClean="0"/>
          </a:p>
          <a:p>
            <a:pPr marL="0" indent="0">
              <a:buNone/>
            </a:pPr>
            <a:endParaRPr lang="ru-RU" sz="6000" dirty="0" smtClean="0"/>
          </a:p>
          <a:p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91131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/>
              <a:t>Project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/>
          <a:lstStyle/>
          <a:p>
            <a:pPr marL="109728" indent="0">
              <a:buNone/>
            </a:pPr>
            <a:r>
              <a:rPr lang="ru-RU" sz="4000" dirty="0" smtClean="0"/>
              <a:t>                   Состоит из 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6 П</a:t>
            </a:r>
          </a:p>
          <a:p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1 П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smtClean="0"/>
              <a:t>– проблема</a:t>
            </a:r>
          </a:p>
          <a:p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2 П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smtClean="0"/>
              <a:t>-  планирование</a:t>
            </a:r>
          </a:p>
          <a:p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3 П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smtClean="0"/>
              <a:t>– путь</a:t>
            </a:r>
          </a:p>
          <a:p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4 П </a:t>
            </a:r>
            <a:r>
              <a:rPr lang="ru-RU" dirty="0" smtClean="0"/>
              <a:t>– продукт</a:t>
            </a:r>
          </a:p>
          <a:p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5 П </a:t>
            </a:r>
            <a:r>
              <a:rPr lang="ru-RU" dirty="0" smtClean="0"/>
              <a:t>– презентация</a:t>
            </a:r>
          </a:p>
          <a:p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6 П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smtClean="0"/>
              <a:t>- портфолио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185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45" y="563391"/>
            <a:ext cx="1029841" cy="1478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трелка вправо 7"/>
          <p:cNvSpPr/>
          <p:nvPr/>
        </p:nvSpPr>
        <p:spPr>
          <a:xfrm>
            <a:off x="452226" y="2041712"/>
            <a:ext cx="6408712" cy="3557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831974" y="2646165"/>
            <a:ext cx="242436" cy="13588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611122"/>
            <a:ext cx="1134258" cy="1321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Стрелка вниз 9"/>
          <p:cNvSpPr/>
          <p:nvPr/>
        </p:nvSpPr>
        <p:spPr>
          <a:xfrm>
            <a:off x="5887858" y="4932674"/>
            <a:ext cx="333628" cy="11802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5887858" y="5817036"/>
            <a:ext cx="1656184" cy="3908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7706035" y="5520714"/>
            <a:ext cx="1093409" cy="26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Овал 11"/>
          <p:cNvSpPr/>
          <p:nvPr/>
        </p:nvSpPr>
        <p:spPr>
          <a:xfrm>
            <a:off x="1187624" y="1772816"/>
            <a:ext cx="200062" cy="2688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438759" y="1739836"/>
            <a:ext cx="200062" cy="2688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2357" y="2041712"/>
            <a:ext cx="799233" cy="795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Овал 18"/>
          <p:cNvSpPr/>
          <p:nvPr/>
        </p:nvSpPr>
        <p:spPr>
          <a:xfrm>
            <a:off x="7104848" y="2085150"/>
            <a:ext cx="200062" cy="2688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121269" y="2837176"/>
            <a:ext cx="200062" cy="2688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831973" y="3789040"/>
            <a:ext cx="200062" cy="2688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471710" y="5878024"/>
            <a:ext cx="200062" cy="2688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671772" y="4798225"/>
            <a:ext cx="200062" cy="2688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78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6097864"/>
          </a:xfrm>
        </p:spPr>
        <p:txBody>
          <a:bodyPr>
            <a:normAutofit fontScale="77500" lnSpcReduction="20000"/>
          </a:bodyPr>
          <a:lstStyle/>
          <a:p>
            <a:pPr marL="109728" indent="0">
              <a:buNone/>
            </a:pPr>
            <a:r>
              <a:rPr lang="en-US" b="1" dirty="0" smtClean="0"/>
              <a:t>                                Keyword method</a:t>
            </a:r>
          </a:p>
          <a:p>
            <a:pPr marL="109728" indent="0">
              <a:buNone/>
            </a:pPr>
            <a:r>
              <a:rPr lang="en-US" dirty="0" smtClean="0"/>
              <a:t>                            </a:t>
            </a:r>
          </a:p>
          <a:p>
            <a:pPr marL="109728" indent="0">
              <a:buNone/>
            </a:pPr>
            <a:r>
              <a:rPr lang="en-US" dirty="0" smtClean="0"/>
              <a:t>Go </a:t>
            </a:r>
            <a:r>
              <a:rPr lang="ru-RU" dirty="0" smtClean="0"/>
              <a:t> </a:t>
            </a:r>
            <a:r>
              <a:rPr lang="en-US" dirty="0" smtClean="0"/>
              <a:t>[</a:t>
            </a:r>
            <a:r>
              <a:rPr lang="ru-RU" dirty="0" err="1" smtClean="0"/>
              <a:t>гоу</a:t>
            </a:r>
            <a:r>
              <a:rPr lang="en-US" dirty="0" smtClean="0"/>
              <a:t>] ------------------------------------------</a:t>
            </a:r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r>
              <a:rPr lang="en-US" dirty="0" smtClean="0"/>
              <a:t>Turn [</a:t>
            </a:r>
            <a:r>
              <a:rPr lang="ru-RU" dirty="0" smtClean="0"/>
              <a:t>тёрн</a:t>
            </a:r>
            <a:r>
              <a:rPr lang="en-US" dirty="0" smtClean="0"/>
              <a:t>] --------------------</a:t>
            </a:r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r>
              <a:rPr lang="en-US" dirty="0" smtClean="0"/>
              <a:t>Straight [</a:t>
            </a:r>
            <a:r>
              <a:rPr lang="ru-RU" dirty="0" err="1" smtClean="0"/>
              <a:t>стрейт</a:t>
            </a:r>
            <a:r>
              <a:rPr lang="en-US" dirty="0" smtClean="0"/>
              <a:t>] ---------------------------------</a:t>
            </a:r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r>
              <a:rPr lang="en-US" dirty="0" smtClean="0"/>
              <a:t>Up </a:t>
            </a:r>
            <a:r>
              <a:rPr lang="en-US" dirty="0"/>
              <a:t>[</a:t>
            </a:r>
            <a:r>
              <a:rPr lang="ru-RU" dirty="0"/>
              <a:t>ап</a:t>
            </a:r>
            <a:r>
              <a:rPr lang="en-US" dirty="0" smtClean="0"/>
              <a:t>] ------------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r>
              <a:rPr lang="en-US" dirty="0" smtClean="0"/>
              <a:t>Left [</a:t>
            </a:r>
            <a:r>
              <a:rPr lang="ru-RU" dirty="0" err="1" smtClean="0"/>
              <a:t>лэфт</a:t>
            </a:r>
            <a:r>
              <a:rPr lang="en-US" dirty="0" smtClean="0"/>
              <a:t>]</a:t>
            </a:r>
          </a:p>
          <a:p>
            <a:pPr marL="109728" indent="0">
              <a:buNone/>
            </a:pPr>
            <a:r>
              <a:rPr lang="en-US" dirty="0" smtClean="0"/>
              <a:t>Right [</a:t>
            </a:r>
            <a:r>
              <a:rPr lang="ru-RU" dirty="0" err="1" smtClean="0"/>
              <a:t>райт</a:t>
            </a:r>
            <a:r>
              <a:rPr lang="en-US" dirty="0" smtClean="0"/>
              <a:t>]</a:t>
            </a:r>
          </a:p>
          <a:p>
            <a:pPr marL="109728" indent="0">
              <a:buNone/>
            </a:pPr>
            <a:r>
              <a:rPr lang="en-US" dirty="0" smtClean="0"/>
              <a:t>Down [</a:t>
            </a:r>
            <a:r>
              <a:rPr lang="ru-RU" dirty="0" err="1" smtClean="0"/>
              <a:t>даун</a:t>
            </a:r>
            <a:r>
              <a:rPr lang="en-US" dirty="0" smtClean="0"/>
              <a:t>]</a:t>
            </a:r>
          </a:p>
          <a:p>
            <a:pPr marL="109728" indent="0">
              <a:buNone/>
            </a:pPr>
            <a:r>
              <a:rPr lang="en-US" dirty="0" smtClean="0"/>
              <a:t>Go strait on – </a:t>
            </a:r>
            <a:r>
              <a:rPr lang="ru-RU" dirty="0" smtClean="0"/>
              <a:t>иди прямо</a:t>
            </a:r>
          </a:p>
          <a:p>
            <a:pPr marL="109728" indent="0">
              <a:buNone/>
            </a:pPr>
            <a:r>
              <a:rPr lang="en-US" dirty="0" smtClean="0"/>
              <a:t>Turn left – </a:t>
            </a:r>
            <a:r>
              <a:rPr lang="ru-RU" dirty="0" smtClean="0"/>
              <a:t>поверни налево</a:t>
            </a:r>
            <a:endParaRPr lang="ru-RU" dirty="0"/>
          </a:p>
        </p:txBody>
      </p:sp>
      <p:pic>
        <p:nvPicPr>
          <p:cNvPr id="2051" name="Picture 3" descr="C:\Users\ИСМАИЛ\Desktop\Новая папка (2)\гол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644875"/>
            <a:ext cx="1778442" cy="1193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ИСМАИЛ\Desktop\Новая папка (2)\1-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484784"/>
            <a:ext cx="1780706" cy="133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492896"/>
            <a:ext cx="2157154" cy="14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356991"/>
            <a:ext cx="2124872" cy="1634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614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45" y="563391"/>
            <a:ext cx="1029841" cy="1478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трелка вправо 7"/>
          <p:cNvSpPr/>
          <p:nvPr/>
        </p:nvSpPr>
        <p:spPr>
          <a:xfrm>
            <a:off x="452226" y="2041712"/>
            <a:ext cx="6408712" cy="3557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831974" y="2646165"/>
            <a:ext cx="242436" cy="13588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611122"/>
            <a:ext cx="1134258" cy="1321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Стрелка вниз 9"/>
          <p:cNvSpPr/>
          <p:nvPr/>
        </p:nvSpPr>
        <p:spPr>
          <a:xfrm>
            <a:off x="5887858" y="4932674"/>
            <a:ext cx="333628" cy="11802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5887858" y="5817036"/>
            <a:ext cx="1656184" cy="3908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7706035" y="5520714"/>
            <a:ext cx="1093409" cy="26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Овал 11"/>
          <p:cNvSpPr/>
          <p:nvPr/>
        </p:nvSpPr>
        <p:spPr>
          <a:xfrm>
            <a:off x="1287655" y="1665542"/>
            <a:ext cx="200062" cy="2688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332326" y="1749289"/>
            <a:ext cx="200062" cy="2688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2357" y="2041712"/>
            <a:ext cx="799233" cy="795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Овал 18"/>
          <p:cNvSpPr/>
          <p:nvPr/>
        </p:nvSpPr>
        <p:spPr>
          <a:xfrm>
            <a:off x="7231590" y="2568280"/>
            <a:ext cx="200062" cy="2688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783017" y="3732124"/>
            <a:ext cx="200062" cy="2688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7045593" y="4932673"/>
            <a:ext cx="200062" cy="2688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471710" y="5878024"/>
            <a:ext cx="200062" cy="2688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475656" y="143065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 straight on</a:t>
            </a:r>
            <a:endParaRPr lang="ru-RU" dirty="0"/>
          </a:p>
        </p:txBody>
      </p:sp>
      <p:pic>
        <p:nvPicPr>
          <p:cNvPr id="1026" name="Picture 2" descr="C:\Users\ИСМАИЛ\Desktop\Новая папка (2)\PYFRB\ПРЯМО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052554" y="944597"/>
            <a:ext cx="319623" cy="1512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ИСМАИЛ\Desktop\Новая папка (2)\PYFRB\ВПРАВО — копия (3)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665011">
            <a:off x="6806283" y="4272148"/>
            <a:ext cx="587015" cy="339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376718" y="1379957"/>
            <a:ext cx="1329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</a:t>
            </a:r>
            <a:r>
              <a:rPr lang="en-US" dirty="0" smtClean="0"/>
              <a:t>o down</a:t>
            </a:r>
            <a:endParaRPr lang="ru-RU" dirty="0"/>
          </a:p>
        </p:txBody>
      </p:sp>
      <p:pic>
        <p:nvPicPr>
          <p:cNvPr id="1028" name="Picture 4" descr="C:\Users\ИСМАИЛ\Desktop\Новая папка (2)\PYFRB\ПРЯМО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074410" y="2009910"/>
            <a:ext cx="234874" cy="303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431652" y="2837176"/>
            <a:ext cx="1367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</a:t>
            </a:r>
            <a:r>
              <a:rPr lang="en-US" dirty="0" smtClean="0"/>
              <a:t>o straight </a:t>
            </a:r>
            <a:endParaRPr lang="ru-RU" dirty="0"/>
          </a:p>
        </p:txBody>
      </p:sp>
      <p:pic>
        <p:nvPicPr>
          <p:cNvPr id="1029" name="Picture 5" descr="C:\Users\ИСМАИЛ\Desktop\Новая папка (2)\PYFRB\ПРЯМО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7135035" y="2984598"/>
            <a:ext cx="343332" cy="443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79205" y="3681906"/>
            <a:ext cx="1255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urn right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278413" y="4045249"/>
            <a:ext cx="1254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go down</a:t>
            </a:r>
            <a:endParaRPr lang="ru-RU" dirty="0"/>
          </a:p>
        </p:txBody>
      </p:sp>
      <p:pic>
        <p:nvPicPr>
          <p:cNvPr id="1030" name="Picture 6" descr="C:\Users\ИСМАИЛ\Desktop\Новая папка (2)\ВЛЕВО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267600" y="4862452"/>
            <a:ext cx="463324" cy="567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460178" y="4806170"/>
            <a:ext cx="1339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urn left</a:t>
            </a:r>
            <a:endParaRPr lang="ru-RU" dirty="0"/>
          </a:p>
        </p:txBody>
      </p:sp>
      <p:pic>
        <p:nvPicPr>
          <p:cNvPr id="1031" name="Picture 7" descr="C:\Users\ИСМАИЛ\Desktop\Новая папка (2)\PYFRB\ПРЯМО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448056" y="4984457"/>
            <a:ext cx="223716" cy="538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73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20688"/>
            <a:ext cx="8892479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035293" y="5418602"/>
            <a:ext cx="1115616" cy="40011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УРОКА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2714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8" y="260129"/>
            <a:ext cx="9144728" cy="6481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3611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8136903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009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43000"/>
            <a:ext cx="864096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b="1" dirty="0">
                <a:solidFill>
                  <a:srgbClr val="211767"/>
                </a:solidFill>
                <a:latin typeface="Arial" charset="0"/>
              </a:rPr>
              <a:t>Рефлексия </a:t>
            </a:r>
            <a:r>
              <a:rPr lang="ru-RU" altLang="ru-RU" b="1" dirty="0" smtClean="0">
                <a:solidFill>
                  <a:srgbClr val="211767"/>
                </a:solidFill>
                <a:latin typeface="Arial" charset="0"/>
              </a:rPr>
              <a:t>настроения</a:t>
            </a:r>
            <a:br>
              <a:rPr lang="ru-RU" altLang="ru-RU" b="1" dirty="0" smtClean="0">
                <a:solidFill>
                  <a:srgbClr val="211767"/>
                </a:solidFill>
                <a:latin typeface="Arial" charset="0"/>
              </a:rPr>
            </a:br>
            <a:r>
              <a:rPr lang="ru-RU" altLang="ru-RU" b="1" dirty="0" smtClean="0">
                <a:solidFill>
                  <a:srgbClr val="211767"/>
                </a:solidFill>
                <a:latin typeface="Arial" charset="0"/>
              </a:rPr>
              <a:t> </a:t>
            </a:r>
            <a:r>
              <a:rPr lang="ru-RU" altLang="ru-RU" b="1" dirty="0">
                <a:solidFill>
                  <a:srgbClr val="211767"/>
                </a:solidFill>
                <a:latin typeface="Arial" charset="0"/>
              </a:rPr>
              <a:t>и эмоционального состояния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altLang="ru-RU" b="1" dirty="0">
                <a:solidFill>
                  <a:srgbClr val="C00000"/>
                </a:solidFill>
                <a:latin typeface="Arial" charset="0"/>
              </a:rPr>
              <a:t>Этапы мастер -  класса:  	</a:t>
            </a:r>
            <a:r>
              <a:rPr lang="ru-RU" altLang="ru-RU" dirty="0">
                <a:latin typeface="Arial" charset="0"/>
              </a:rPr>
              <a:t>в начале</a:t>
            </a:r>
          </a:p>
          <a:p>
            <a:pPr>
              <a:buNone/>
            </a:pPr>
            <a:r>
              <a:rPr lang="ru-RU" altLang="ru-RU" dirty="0">
                <a:latin typeface="Arial" charset="0"/>
              </a:rPr>
              <a:t>                          			в конце </a:t>
            </a:r>
          </a:p>
          <a:p>
            <a:pPr>
              <a:buNone/>
            </a:pPr>
            <a:r>
              <a:rPr lang="ru-RU" altLang="ru-RU" b="1" dirty="0">
                <a:solidFill>
                  <a:srgbClr val="C00000"/>
                </a:solidFill>
                <a:latin typeface="Arial" charset="0"/>
              </a:rPr>
              <a:t>Приёмы:</a:t>
            </a:r>
          </a:p>
          <a:p>
            <a:endParaRPr lang="ru-RU" dirty="0"/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550" y="3141663"/>
            <a:ext cx="1447800" cy="1295400"/>
          </a:xfrm>
          <a:prstGeom prst="rect">
            <a:avLst/>
          </a:prstGeom>
          <a:gradFill rotWithShape="0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675" y="3356992"/>
            <a:ext cx="1422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4607" y="3367528"/>
            <a:ext cx="1439863" cy="135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utoShape 1"/>
          <p:cNvSpPr>
            <a:spLocks noChangeArrowheads="1"/>
          </p:cNvSpPr>
          <p:nvPr/>
        </p:nvSpPr>
        <p:spPr bwMode="auto">
          <a:xfrm>
            <a:off x="3313112" y="4869160"/>
            <a:ext cx="1082675" cy="1079500"/>
          </a:xfrm>
          <a:prstGeom prst="star4">
            <a:avLst>
              <a:gd name="adj" fmla="val 12500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kumimoji="0" lang="ru-RU" altLang="ru-RU">
              <a:latin typeface="Franklin Gothic Book" pitchFamily="34" charset="0"/>
            </a:endParaRP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5317331" y="4869160"/>
            <a:ext cx="1081088" cy="1223963"/>
          </a:xfrm>
          <a:prstGeom prst="star4">
            <a:avLst>
              <a:gd name="adj" fmla="val 12500"/>
            </a:avLst>
          </a:pr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kumimoji="0" lang="ru-RU" altLang="ru-RU">
              <a:latin typeface="Franklin Gothic Book" pitchFamily="34" charset="0"/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7235825" y="4941888"/>
            <a:ext cx="1081088" cy="1222375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kumimoji="0" lang="ru-RU" altLang="ru-RU"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25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</p:spPr>
        <p:txBody>
          <a:bodyPr/>
          <a:lstStyle/>
          <a:p>
            <a:r>
              <a:rPr lang="en-US" dirty="0" smtClean="0"/>
              <a:t>              </a:t>
            </a:r>
            <a:r>
              <a:rPr lang="en-US" dirty="0" smtClean="0">
                <a:latin typeface="Arial Rounded MT Bold" pitchFamily="34" charset="0"/>
              </a:rPr>
              <a:t>MANAGE MAT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2050" name="Picture 2" descr="C:\Users\ИСМАИЛ\Desktop\Новая папка (2)\2023-03-16-20-12-5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2483768" y="1628800"/>
            <a:ext cx="4724454" cy="4829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906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Users\ИСМАИЛ\Desktop\Новая папка (2)\2023-03-17-01-37-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570" y="3645024"/>
            <a:ext cx="3960440" cy="296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ИСМАИЛ\Desktop\Новая папка (2)\2023-03-17-01-38-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2008893"/>
            <a:ext cx="3934889" cy="2951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ИСМАИЛ\Desktop\Новая папка (2)\2023-03-17-01-36-2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131"/>
          <a:stretch/>
        </p:blipFill>
        <p:spPr bwMode="auto">
          <a:xfrm>
            <a:off x="683567" y="476672"/>
            <a:ext cx="4422874" cy="2848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83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59444" y="1772816"/>
            <a:ext cx="4376152" cy="108012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Ассоциации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pic>
        <p:nvPicPr>
          <p:cNvPr id="7175" name="Picture 7" descr="C:\Users\ИСМАИЛ\Desktop\Новая папка (2)\пазл\автобус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366402"/>
            <a:ext cx="4407024" cy="3129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395536" y="4581128"/>
            <a:ext cx="3549080" cy="792087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b="1" dirty="0" err="1" smtClean="0"/>
              <a:t>Пазлы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0" y="404664"/>
            <a:ext cx="4618120" cy="3398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054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98478" y="2249488"/>
            <a:ext cx="6547043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44" y="404665"/>
            <a:ext cx="8465637" cy="5835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330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2828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Составить связный текст  опираясь на информацию в ментальной карте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91264" cy="4729712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ru-RU" dirty="0" smtClean="0"/>
              <a:t>Схема утвердительных предложений в английском языке :</a:t>
            </a:r>
          </a:p>
          <a:p>
            <a:pPr marL="109728" indent="0">
              <a:buNone/>
            </a:pPr>
            <a:r>
              <a:rPr lang="ru-RU" dirty="0"/>
              <a:t> </a:t>
            </a:r>
            <a:endParaRPr lang="ru-RU" dirty="0" smtClean="0"/>
          </a:p>
          <a:p>
            <a:pPr marL="109728" indent="0">
              <a:buNone/>
            </a:pPr>
            <a:r>
              <a:rPr lang="ru-RU" sz="2000" dirty="0"/>
              <a:t>В английском языке сказуемое обязательно</a:t>
            </a:r>
            <a:r>
              <a:rPr lang="ru-RU" dirty="0" smtClean="0"/>
              <a:t>.</a:t>
            </a:r>
          </a:p>
          <a:p>
            <a:pPr marL="109728" indent="0">
              <a:buNone/>
            </a:pPr>
            <a:r>
              <a:rPr lang="ru-RU" sz="2000" dirty="0" smtClean="0"/>
              <a:t>И очень часто  </a:t>
            </a:r>
            <a:r>
              <a:rPr lang="ru-RU" sz="2000" dirty="0"/>
              <a:t>в качестве сказуемого используется </a:t>
            </a:r>
            <a:r>
              <a:rPr lang="ru-RU" sz="2000" dirty="0">
                <a:hlinkClick r:id="rId2"/>
              </a:rPr>
              <a:t>глагол </a:t>
            </a:r>
            <a:r>
              <a:rPr lang="ru-RU" sz="2000" dirty="0" err="1">
                <a:hlinkClick r:id="rId2"/>
              </a:rPr>
              <a:t>to</a:t>
            </a:r>
            <a:r>
              <a:rPr lang="ru-RU" sz="2000" dirty="0">
                <a:hlinkClick r:id="rId2"/>
              </a:rPr>
              <a:t> </a:t>
            </a:r>
            <a:r>
              <a:rPr lang="ru-RU" sz="2000" dirty="0" err="1">
                <a:hlinkClick r:id="rId2"/>
              </a:rPr>
              <a:t>be</a:t>
            </a:r>
            <a:r>
              <a:rPr lang="ru-RU" sz="2000" dirty="0"/>
              <a:t> (есть</a:t>
            </a:r>
            <a:r>
              <a:rPr lang="ru-RU" sz="2000" dirty="0" smtClean="0"/>
              <a:t>). </a:t>
            </a:r>
            <a:r>
              <a:rPr lang="en-US" sz="2000" dirty="0" smtClean="0"/>
              <a:t>To be </a:t>
            </a:r>
            <a:r>
              <a:rPr lang="ru-RU" sz="2000" dirty="0" smtClean="0"/>
              <a:t>спрягается ( 1</a:t>
            </a:r>
            <a:r>
              <a:rPr lang="en-US" sz="2000" dirty="0" smtClean="0"/>
              <a:t> </a:t>
            </a:r>
            <a:r>
              <a:rPr lang="ru-RU" sz="2000" dirty="0" smtClean="0"/>
              <a:t>предмет </a:t>
            </a:r>
            <a:r>
              <a:rPr lang="en-US" sz="2000" dirty="0" smtClean="0"/>
              <a:t>–</a:t>
            </a:r>
            <a:r>
              <a:rPr lang="en-US" sz="2000" b="1" dirty="0" smtClean="0"/>
              <a:t>is</a:t>
            </a:r>
            <a:r>
              <a:rPr lang="en-US" sz="2000" dirty="0" smtClean="0"/>
              <a:t>,</a:t>
            </a:r>
            <a:r>
              <a:rPr lang="ru-RU" sz="2000" dirty="0" smtClean="0"/>
              <a:t> много-</a:t>
            </a:r>
            <a:r>
              <a:rPr lang="ru-RU" sz="2000" b="1" dirty="0" smtClean="0"/>
              <a:t> </a:t>
            </a:r>
            <a:r>
              <a:rPr lang="en-US" sz="2000" b="1" dirty="0" smtClean="0"/>
              <a:t>are</a:t>
            </a:r>
            <a:r>
              <a:rPr lang="ru-RU" sz="2000" b="1" dirty="0" smtClean="0"/>
              <a:t> </a:t>
            </a:r>
            <a:r>
              <a:rPr lang="ru-RU" sz="2000" dirty="0" smtClean="0"/>
              <a:t>и</a:t>
            </a:r>
            <a:r>
              <a:rPr lang="en-US" sz="2000" dirty="0" smtClean="0"/>
              <a:t> 1 </a:t>
            </a:r>
            <a:r>
              <a:rPr lang="ru-RU" sz="2000" dirty="0" smtClean="0"/>
              <a:t>л.</a:t>
            </a:r>
            <a:r>
              <a:rPr lang="en-US" sz="2000" dirty="0" smtClean="0"/>
              <a:t> </a:t>
            </a:r>
            <a:r>
              <a:rPr lang="ru-RU" sz="2000" dirty="0" smtClean="0"/>
              <a:t>ед.</a:t>
            </a:r>
            <a:r>
              <a:rPr lang="en-US" sz="2000" dirty="0" smtClean="0"/>
              <a:t> </a:t>
            </a:r>
            <a:r>
              <a:rPr lang="ru-RU" sz="2000" dirty="0" smtClean="0"/>
              <a:t>ч</a:t>
            </a:r>
            <a:r>
              <a:rPr lang="en-US" sz="2000" dirty="0" smtClean="0"/>
              <a:t>.</a:t>
            </a:r>
            <a:r>
              <a:rPr lang="ru-RU" sz="2000" dirty="0" smtClean="0"/>
              <a:t>  - </a:t>
            </a:r>
            <a:r>
              <a:rPr lang="en-US" sz="2000" b="1" dirty="0" smtClean="0"/>
              <a:t>am </a:t>
            </a:r>
            <a:r>
              <a:rPr lang="en-US" sz="2000" dirty="0" smtClean="0"/>
              <a:t> </a:t>
            </a:r>
            <a:r>
              <a:rPr lang="ru-RU" sz="2000" dirty="0" smtClean="0"/>
              <a:t> </a:t>
            </a:r>
            <a:r>
              <a:rPr lang="en-US" sz="2000" dirty="0" smtClean="0"/>
              <a:t>)</a:t>
            </a:r>
            <a:endParaRPr lang="ru-RU" sz="2000" dirty="0" smtClean="0"/>
          </a:p>
          <a:p>
            <a:pPr marL="109728" indent="0">
              <a:buNone/>
            </a:pPr>
            <a:r>
              <a:rPr lang="ru-RU" sz="2000" dirty="0" smtClean="0"/>
              <a:t> </a:t>
            </a:r>
            <a:r>
              <a:rPr lang="ru-RU" sz="2000" dirty="0"/>
              <a:t>Например</a:t>
            </a:r>
            <a:r>
              <a:rPr lang="ru-RU" sz="2000" dirty="0" smtClean="0"/>
              <a:t>:</a:t>
            </a:r>
            <a:r>
              <a:rPr lang="en-US" sz="2000" dirty="0" smtClean="0"/>
              <a:t> </a:t>
            </a:r>
            <a:r>
              <a:rPr lang="ru-RU" sz="2000" dirty="0"/>
              <a:t>М</a:t>
            </a:r>
            <a:r>
              <a:rPr lang="ru-RU" sz="2000" dirty="0" smtClean="0"/>
              <a:t>яч большой</a:t>
            </a:r>
            <a:r>
              <a:rPr lang="en-US" sz="2000" dirty="0" smtClean="0"/>
              <a:t>.</a:t>
            </a:r>
            <a:r>
              <a:rPr lang="ru-RU" sz="2000" dirty="0" smtClean="0"/>
              <a:t> – </a:t>
            </a:r>
            <a:r>
              <a:rPr lang="en-US" sz="2000" dirty="0"/>
              <a:t>A</a:t>
            </a:r>
            <a:r>
              <a:rPr lang="en-US" sz="2000" dirty="0" smtClean="0"/>
              <a:t> ball </a:t>
            </a:r>
            <a:r>
              <a:rPr lang="en-US" sz="2000" b="1" dirty="0" smtClean="0"/>
              <a:t>is </a:t>
            </a:r>
            <a:r>
              <a:rPr lang="en-US" sz="2000" dirty="0" smtClean="0"/>
              <a:t>big.</a:t>
            </a:r>
          </a:p>
          <a:p>
            <a:pPr marL="109728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            </a:t>
            </a:r>
            <a:r>
              <a:rPr lang="ru-RU" sz="2000" dirty="0" smtClean="0"/>
              <a:t>Нелли студент</a:t>
            </a:r>
            <a:r>
              <a:rPr lang="en-US" sz="2000" dirty="0" smtClean="0"/>
              <a:t>.</a:t>
            </a:r>
            <a:r>
              <a:rPr lang="ru-RU" sz="2000" dirty="0" smtClean="0"/>
              <a:t> – </a:t>
            </a:r>
            <a:r>
              <a:rPr lang="en-US" sz="2000" dirty="0" smtClean="0"/>
              <a:t>Nelly </a:t>
            </a:r>
            <a:r>
              <a:rPr lang="en-US" sz="2000" b="1" dirty="0" smtClean="0"/>
              <a:t>is </a:t>
            </a:r>
            <a:r>
              <a:rPr lang="en-US" sz="2000" dirty="0" smtClean="0"/>
              <a:t>a student.  </a:t>
            </a:r>
          </a:p>
          <a:p>
            <a:pPr marL="109728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             </a:t>
            </a:r>
            <a:r>
              <a:rPr lang="ru-RU" sz="2000" dirty="0"/>
              <a:t>Я</a:t>
            </a:r>
            <a:r>
              <a:rPr lang="ru-RU" sz="2000" dirty="0" smtClean="0"/>
              <a:t> счастлив. – </a:t>
            </a:r>
            <a:r>
              <a:rPr lang="en-US" sz="2000" dirty="0" smtClean="0"/>
              <a:t>I </a:t>
            </a:r>
            <a:r>
              <a:rPr lang="en-US" sz="2000" b="1" dirty="0" smtClean="0"/>
              <a:t>am </a:t>
            </a:r>
            <a:r>
              <a:rPr lang="en-US" sz="2000" dirty="0" smtClean="0"/>
              <a:t>happy.</a:t>
            </a:r>
          </a:p>
          <a:p>
            <a:pPr marL="109728" indent="0">
              <a:buNone/>
            </a:pPr>
            <a:r>
              <a:rPr lang="en-US" sz="2000" b="1" dirty="0" smtClean="0"/>
              <a:t>Is </a:t>
            </a:r>
            <a:r>
              <a:rPr lang="ru-RU" sz="2000" b="1" dirty="0" smtClean="0"/>
              <a:t>/ </a:t>
            </a:r>
            <a:r>
              <a:rPr lang="en-US" sz="2000" b="1" dirty="0" smtClean="0"/>
              <a:t>are</a:t>
            </a:r>
            <a:r>
              <a:rPr lang="ru-RU" sz="2000" b="1" dirty="0" smtClean="0"/>
              <a:t>/</a:t>
            </a:r>
            <a:r>
              <a:rPr lang="en-US" sz="2000" b="1" dirty="0" smtClean="0"/>
              <a:t> am </a:t>
            </a:r>
            <a:r>
              <a:rPr lang="ru-RU" sz="2000" dirty="0" smtClean="0"/>
              <a:t>не переводится на русский язык.</a:t>
            </a:r>
          </a:p>
          <a:p>
            <a:pPr marL="109728" indent="0">
              <a:buNone/>
            </a:pPr>
            <a:r>
              <a:rPr lang="ru-RU" sz="2000" b="1" dirty="0" smtClean="0"/>
              <a:t>Но !!!!!!    </a:t>
            </a:r>
            <a:r>
              <a:rPr lang="ru-RU" sz="2000" dirty="0" smtClean="0"/>
              <a:t>При переводе с русского на английский, </a:t>
            </a:r>
          </a:p>
          <a:p>
            <a:pPr marL="109728" indent="0">
              <a:buNone/>
            </a:pPr>
            <a:r>
              <a:rPr lang="ru-RU" sz="2000" dirty="0" smtClean="0"/>
              <a:t>                      не забываем про глагол </a:t>
            </a:r>
            <a:r>
              <a:rPr lang="en-US" sz="2000" dirty="0" smtClean="0"/>
              <a:t>to be (  am</a:t>
            </a:r>
            <a:r>
              <a:rPr lang="ru-RU" sz="2000" dirty="0" smtClean="0"/>
              <a:t>/</a:t>
            </a:r>
            <a:r>
              <a:rPr lang="en-US" sz="2000" dirty="0" smtClean="0"/>
              <a:t> is</a:t>
            </a:r>
            <a:r>
              <a:rPr lang="ru-RU" sz="2000" dirty="0" smtClean="0"/>
              <a:t>/</a:t>
            </a:r>
            <a:r>
              <a:rPr lang="en-US" sz="2000" dirty="0" smtClean="0"/>
              <a:t> are)</a:t>
            </a:r>
            <a:r>
              <a:rPr lang="ru-RU" sz="2000" dirty="0" smtClean="0"/>
              <a:t>.</a:t>
            </a:r>
          </a:p>
          <a:p>
            <a:pPr marL="109728" indent="0">
              <a:buNone/>
            </a:pPr>
            <a:r>
              <a:rPr lang="ru-RU" sz="2000" dirty="0"/>
              <a:t> </a:t>
            </a:r>
            <a:endParaRPr lang="ru-RU" sz="2000" dirty="0" smtClean="0"/>
          </a:p>
          <a:p>
            <a:pPr marL="109728" indent="0">
              <a:buNone/>
            </a:pPr>
            <a:r>
              <a:rPr lang="en-US" sz="2000" dirty="0" smtClean="0"/>
              <a:t>                  </a:t>
            </a:r>
            <a:endParaRPr lang="ru-RU" sz="2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969229"/>
              </p:ext>
            </p:extLst>
          </p:nvPr>
        </p:nvGraphicFramePr>
        <p:xfrm>
          <a:off x="467544" y="2636912"/>
          <a:ext cx="7416824" cy="350520"/>
        </p:xfrm>
        <a:graphic>
          <a:graphicData uri="http://schemas.openxmlformats.org/drawingml/2006/table">
            <a:tbl>
              <a:tblPr/>
              <a:tblGrid>
                <a:gridCol w="1854206"/>
                <a:gridCol w="1854206"/>
                <a:gridCol w="1854206"/>
                <a:gridCol w="1854206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effectLst/>
                        </a:rPr>
                        <a:t>Подлежащее</a:t>
                      </a:r>
                      <a:endParaRPr lang="ru-RU" dirty="0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effectLst/>
                        </a:rPr>
                        <a:t>Сказуе­мое</a:t>
                      </a:r>
                      <a:endParaRPr lang="ru-RU" dirty="0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effectLst/>
                        </a:rPr>
                        <a:t>Допол­­нение</a:t>
                      </a:r>
                      <a:endParaRPr lang="ru-RU" dirty="0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143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68562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140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1686</TotalTime>
  <Words>212</Words>
  <Application>Microsoft Office PowerPoint</Application>
  <PresentationFormat>Экран (4:3)</PresentationFormat>
  <Paragraphs>77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Городская</vt:lpstr>
      <vt:lpstr>Презентация PowerPoint</vt:lpstr>
      <vt:lpstr>Презентация PowerPoint</vt:lpstr>
      <vt:lpstr>Рефлексия настроения  и эмоционального состояния</vt:lpstr>
      <vt:lpstr>              MANAGE MAT</vt:lpstr>
      <vt:lpstr>Презентация PowerPoint</vt:lpstr>
      <vt:lpstr>Ассоциации </vt:lpstr>
      <vt:lpstr>Презентация PowerPoint</vt:lpstr>
      <vt:lpstr>Составить связный текст  опираясь на информацию в ментальной карте.</vt:lpstr>
      <vt:lpstr>Презентация PowerPoint</vt:lpstr>
      <vt:lpstr>Где логика?</vt:lpstr>
      <vt:lpstr>Project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ИСМАИЛ</dc:creator>
  <cp:lastModifiedBy>ИСМАИЛ</cp:lastModifiedBy>
  <cp:revision>52</cp:revision>
  <cp:lastPrinted>2023-03-18T13:22:13Z</cp:lastPrinted>
  <dcterms:created xsi:type="dcterms:W3CDTF">2023-03-18T07:50:51Z</dcterms:created>
  <dcterms:modified xsi:type="dcterms:W3CDTF">2023-03-20T06:40:50Z</dcterms:modified>
</cp:coreProperties>
</file>