
<file path=[Content_Types].xml><?xml version="1.0" encoding="utf-8"?>
<Types xmlns="http://schemas.openxmlformats.org/package/2006/content-types">
  <Default Extension="tmp" ContentType="image/png"/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4" r:id="rId3"/>
    <p:sldId id="258" r:id="rId4"/>
    <p:sldId id="257" r:id="rId5"/>
    <p:sldId id="259" r:id="rId6"/>
    <p:sldId id="260" r:id="rId7"/>
    <p:sldId id="261" r:id="rId8"/>
    <p:sldId id="262" r:id="rId9"/>
    <p:sldId id="263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8" d="100"/>
          <a:sy n="88" d="100"/>
        </p:scale>
        <p:origin x="49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E9B12AE-7000-477D-A8EE-3AA1C401239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76EEC7B6-5BA6-45ED-9A50-28E5B93845F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FC4A2383-EF71-4F94-86FA-E68F38DBF2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6AF056-0CF0-438A-9E74-F05293962A0C}" type="datetimeFigureOut">
              <a:rPr lang="ru-RU" smtClean="0"/>
              <a:t>28.03.2023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20453FF7-0751-4A81-A591-3B885A1F30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8228073-85D0-46B3-9B0C-5D24360A1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F7AD2F-02F2-4DA5-8219-D4629DCEB148}" type="slidenum">
              <a:rPr lang="ru-RU" smtClean="0"/>
              <a:t>‹#›</a:t>
            </a:fld>
            <a:endParaRPr lang="ru-RU"/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4CCFB706-9B9F-4680-927D-49E592CAA7C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35617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40329E2-57E5-465F-81FE-113F9842EC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8B9802C6-E930-478A-9210-0EB3D33977E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8171282-0414-4403-9279-AADA9FA4AC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6AF056-0CF0-438A-9E74-F05293962A0C}" type="datetimeFigureOut">
              <a:rPr lang="ru-RU" smtClean="0"/>
              <a:t>28.03.2023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EC54AB0-73A5-4DC5-B4E4-04529498F8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0A8B4F7-2E8B-4462-88CB-DFBC45B1E6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F7AD2F-02F2-4DA5-8219-D4629DCEB1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15587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694DC2DD-D173-473E-BBE6-14F8D758529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EF4055B1-90AD-4867-AF4C-DEC524347CE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8D7A050-A343-4B19-B5B6-32D0A4812A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6AF056-0CF0-438A-9E74-F05293962A0C}" type="datetimeFigureOut">
              <a:rPr lang="ru-RU" smtClean="0"/>
              <a:t>28.03.2023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300F0BE-A45E-4FB9-835D-39BA912B01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72D1A11-1971-4C6C-96DB-F514565BEB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F7AD2F-02F2-4DA5-8219-D4629DCEB1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76258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52F509A-58BA-4342-97E8-D1583460F4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454415E-949D-4ECD-B5DF-243A9AC9895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1B359E9A-50C4-4E72-A358-C41B4F7D46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6AF056-0CF0-438A-9E74-F05293962A0C}" type="datetimeFigureOut">
              <a:rPr lang="ru-RU" smtClean="0"/>
              <a:t>28.03.2023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298A26A0-F4C6-4B6E-8BFF-3C1A6905B8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385B755-85AB-4AE8-851A-A4836ED1E6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F7AD2F-02F2-4DA5-8219-D4629DCEB1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50602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3892B09-03CB-4D9F-915E-EC61CB6B77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871BA5CE-13E4-436E-8C70-3A19084F5D8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190ED91-C401-4EAF-AB98-6BEC3A6DF1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6AF056-0CF0-438A-9E74-F05293962A0C}" type="datetimeFigureOut">
              <a:rPr lang="ru-RU" smtClean="0"/>
              <a:t>28.03.2023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616C754B-3C16-4F86-A66B-0AF9005C71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3009A78D-9FEB-4300-9491-C332852420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F7AD2F-02F2-4DA5-8219-D4629DCEB1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08183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61AA359-14E7-4512-A4CE-8D765B7467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A6C8547-32FF-4AAF-A37A-B8E073AF670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BFBA374D-4752-466A-8496-EAFBF62325D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68E33B2C-87A6-44EF-853D-0770B44CBB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6AF056-0CF0-438A-9E74-F05293962A0C}" type="datetimeFigureOut">
              <a:rPr lang="ru-RU" smtClean="0"/>
              <a:t>28.03.2023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F9BEAD77-1DDE-4EB9-A6DC-BCA84A1D6F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0219EDF0-9120-45EB-8ED6-9A75D36AC7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F7AD2F-02F2-4DA5-8219-D4629DCEB1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87021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3DEE5F9-9555-4082-BFF4-41EBDEC497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18534190-5FF9-4C89-B885-406F7D7CCFC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74BA749D-A26D-4045-9387-9F9A3DE9531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CF296C4F-0E0E-40CC-8F93-5BD02C72403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DC701A39-B16E-46B5-A3B6-354F8CCFD5E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23F35F66-29B5-4851-8339-7B406052ED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6AF056-0CF0-438A-9E74-F05293962A0C}" type="datetimeFigureOut">
              <a:rPr lang="ru-RU" smtClean="0"/>
              <a:t>28.03.2023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841574F3-1437-4004-B96F-EFB0A1F7A5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ADBDC8EB-4D33-42AC-A3F0-3430591BCD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F7AD2F-02F2-4DA5-8219-D4629DCEB1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00120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293CA7D-E3CA-49F5-A82D-5F0050B34B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409C63AA-8077-4659-B376-FF6A906A6A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6AF056-0CF0-438A-9E74-F05293962A0C}" type="datetimeFigureOut">
              <a:rPr lang="ru-RU" smtClean="0"/>
              <a:t>28.03.2023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0AF879F3-4CE0-48FD-B714-99F14A5DF0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C0E4F737-5761-45C9-B449-E8F896E18B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F7AD2F-02F2-4DA5-8219-D4629DCEB1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69064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731E306E-F45A-48DB-AE0E-AE72C8EAB6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6AF056-0CF0-438A-9E74-F05293962A0C}" type="datetimeFigureOut">
              <a:rPr lang="ru-RU" smtClean="0"/>
              <a:t>28.03.2023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24C9CED0-D4DF-40C5-AD93-7E21E95369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75850637-37DE-41BA-A49D-CA650E733E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F7AD2F-02F2-4DA5-8219-D4629DCEB1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25590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F72FC2D-C570-4897-80BD-86F9089615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F2632AB-3144-418A-A40E-9D7F680DD53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D0FAF30D-0E26-4B42-8956-5B871D84C73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68CFA3A0-BA0F-4734-93C1-ABF25A4564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6AF056-0CF0-438A-9E74-F05293962A0C}" type="datetimeFigureOut">
              <a:rPr lang="ru-RU" smtClean="0"/>
              <a:t>28.03.2023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247900FA-CBDC-4553-A7DE-F136EE072D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358BD46B-DA76-4099-90C3-47FAC2810E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F7AD2F-02F2-4DA5-8219-D4629DCEB1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99704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C625BB7-BE9D-4786-A186-A0BC5AC11D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862B69A8-9639-40BF-B55A-E153AED8085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F6A3349D-BEBD-4E70-B2F3-905437688D7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5FA31BF5-76B5-4864-B133-F18314ADDC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6AF056-0CF0-438A-9E74-F05293962A0C}" type="datetimeFigureOut">
              <a:rPr lang="ru-RU" smtClean="0"/>
              <a:t>28.03.2023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743DDBBF-738C-480E-BBC2-70C28569B9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81D84061-0517-4DE2-AD50-AF6F913E7C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F7AD2F-02F2-4DA5-8219-D4629DCEB1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03051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99B5EDA-2202-461B-A37C-11ACA5FEE5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8ECF8F33-5F7E-4387-8046-C106E0C1DF6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6446652-729C-4168-9AD3-D521DDEF2A7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6AF056-0CF0-438A-9E74-F05293962A0C}" type="datetimeFigureOut">
              <a:rPr lang="ru-RU" smtClean="0"/>
              <a:t>28.03.2023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90191AF-5222-43A8-B400-DBFF5B0EE66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4F36BC74-AC47-466C-B2D5-2E916212B03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F7AD2F-02F2-4DA5-8219-D4629DCEB148}" type="slidenum">
              <a:rPr lang="ru-RU" smtClean="0"/>
              <a:t>‹#›</a:t>
            </a:fld>
            <a:endParaRPr lang="ru-RU"/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5F28E6D4-D02D-402D-B9E3-14B09CB6DEA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788"/>
          <a:stretch/>
        </p:blipFill>
        <p:spPr>
          <a:xfrm>
            <a:off x="2309" y="0"/>
            <a:ext cx="8072582" cy="6858000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865C1043-AB47-4EEC-AB00-80F08B1FE4A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7633"/>
          <a:stretch/>
        </p:blipFill>
        <p:spPr>
          <a:xfrm flipH="1">
            <a:off x="8074891" y="0"/>
            <a:ext cx="1507837" cy="6858000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E33734ED-16EE-4284-9EC8-7DD538B9A04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7633"/>
          <a:stretch/>
        </p:blipFill>
        <p:spPr>
          <a:xfrm>
            <a:off x="9582728" y="0"/>
            <a:ext cx="1507837" cy="6858000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96EE03B1-C042-44B0-AF5E-B003C2DBFCB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7633"/>
          <a:stretch/>
        </p:blipFill>
        <p:spPr>
          <a:xfrm flipH="1">
            <a:off x="11090565" y="0"/>
            <a:ext cx="109912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96646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tmp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easel.ly/" TargetMode="External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venngage.com/" TargetMode="External"/><Relationship Id="rId4" Type="http://schemas.openxmlformats.org/officeDocument/2006/relationships/hyperlink" Target="https://piktochart.com/" TargetMode="Externa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6C19114-DCDA-40F3-B041-A21BFB762B6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397995" y="824477"/>
            <a:ext cx="6794005" cy="2387600"/>
          </a:xfrm>
        </p:spPr>
        <p:txBody>
          <a:bodyPr>
            <a:noAutofit/>
          </a:bodyPr>
          <a:lstStyle/>
          <a:p>
            <a:r>
              <a:rPr lang="ru-RU" sz="4400" dirty="0" smtClean="0">
                <a:latin typeface="Vladimir Script" panose="03050402040407070305" pitchFamily="66" charset="0"/>
              </a:rPr>
              <a:t>«Недостаточно владеть премудростью, нужно </a:t>
            </a:r>
            <a:r>
              <a:rPr lang="ru-RU" sz="4400" dirty="0">
                <a:latin typeface="Vladimir Script" panose="03050402040407070305" pitchFamily="66" charset="0"/>
              </a:rPr>
              <a:t>также </a:t>
            </a:r>
            <a:r>
              <a:rPr lang="ru-RU" sz="4400" dirty="0" smtClean="0">
                <a:latin typeface="Vladimir Script" panose="03050402040407070305" pitchFamily="66" charset="0"/>
              </a:rPr>
              <a:t>уметь пользоваться ею»</a:t>
            </a:r>
            <a:endParaRPr lang="ru-RU" sz="4400" dirty="0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7D6BB232-F8E4-4C24-927F-AD1CAF8B465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94331" y="4509654"/>
            <a:ext cx="6597669" cy="2195945"/>
          </a:xfrm>
        </p:spPr>
        <p:txBody>
          <a:bodyPr>
            <a:normAutofit/>
          </a:bodyPr>
          <a:lstStyle/>
          <a:p>
            <a:pPr algn="r"/>
            <a:r>
              <a:rPr lang="ru-RU" sz="2000" kern="100" dirty="0" smtClean="0"/>
              <a:t>Автор:</a:t>
            </a:r>
          </a:p>
          <a:p>
            <a:pPr algn="r"/>
            <a:r>
              <a:rPr lang="ru-RU" sz="2000" kern="100" dirty="0" smtClean="0"/>
              <a:t> Ершова Лилия Александровна, </a:t>
            </a:r>
          </a:p>
          <a:p>
            <a:pPr algn="r"/>
            <a:r>
              <a:rPr lang="ru-RU" sz="2000" kern="100" dirty="0" smtClean="0"/>
              <a:t>учитель географии </a:t>
            </a:r>
          </a:p>
          <a:p>
            <a:pPr algn="r"/>
            <a:r>
              <a:rPr lang="ru-RU" sz="2000" kern="100" dirty="0" smtClean="0"/>
              <a:t>МКОУ «Школа-интернат»</a:t>
            </a:r>
            <a:endParaRPr lang="ru-RU" sz="2000" kern="100" dirty="0"/>
          </a:p>
        </p:txBody>
      </p:sp>
    </p:spTree>
    <p:extLst>
      <p:ext uri="{BB962C8B-B14F-4D97-AF65-F5344CB8AC3E}">
        <p14:creationId xmlns:p14="http://schemas.microsoft.com/office/powerpoint/2010/main" val="23261686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1196" y="69870"/>
            <a:ext cx="6079249" cy="6352711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8709" y="1042654"/>
            <a:ext cx="3172205" cy="48443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3874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1402352" y="871846"/>
            <a:ext cx="4946469" cy="534216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33" name="Straight Connector 32"/>
          <p:cNvCxnSpPr/>
          <p:nvPr/>
        </p:nvCxnSpPr>
        <p:spPr>
          <a:xfrm>
            <a:off x="6466387" y="1118420"/>
            <a:ext cx="0" cy="4849019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7" name="Рисунок 6" descr="1: инфографика в школе: 10 тыс изображений найдено в Яндекс Картинках — Яндекс Браузер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929" t="17470" r="40357" b="17931"/>
          <a:stretch/>
        </p:blipFill>
        <p:spPr>
          <a:xfrm>
            <a:off x="6679474" y="1118420"/>
            <a:ext cx="5329646" cy="4267200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1497873" y="1073792"/>
            <a:ext cx="4755428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</a:rPr>
              <a:t>Инфографикой можно назвать любое сочетание текста и графики, созданное с намерением изложить ту или иную историю, донести тот или иной факт. Она работает там, где нужно показать устройство и алгоритм работы чего-либо, соотношение предметов и фактов во времени и пространстве, продемонстрировать тенденцию, показать, как что выглядит, организовать большие объёмы информации</a:t>
            </a:r>
            <a:r>
              <a:rPr lang="ru-RU" sz="2400" dirty="0">
                <a:latin typeface="+mj-lt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907413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1881763" y="180892"/>
            <a:ext cx="8949847" cy="931817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44B2B32-BD80-42FC-B7A0-27F191AB26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25905" y="171932"/>
            <a:ext cx="10515600" cy="1062181"/>
          </a:xfrm>
          <a:ln>
            <a:solidFill>
              <a:schemeClr val="bg2"/>
            </a:solidFill>
          </a:ln>
        </p:spPr>
        <p:txBody>
          <a:bodyPr>
            <a:normAutofit/>
          </a:bodyPr>
          <a:lstStyle/>
          <a:p>
            <a:r>
              <a:rPr lang="ru-RU" sz="54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C000"/>
                </a:solidFill>
              </a:rPr>
              <a:t>Зачем </a:t>
            </a:r>
            <a:r>
              <a:rPr lang="ru-RU" sz="5400" b="1" dirty="0" err="1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C000"/>
                </a:solidFill>
              </a:rPr>
              <a:t>инфографика</a:t>
            </a:r>
            <a:r>
              <a:rPr lang="ru-RU" sz="54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C000"/>
                </a:solidFill>
              </a:rPr>
              <a:t> в школе?</a:t>
            </a:r>
          </a:p>
        </p:txBody>
      </p:sp>
      <p:grpSp>
        <p:nvGrpSpPr>
          <p:cNvPr id="4" name="Group 2">
            <a:extLst>
              <a:ext uri="{FF2B5EF4-FFF2-40B4-BE49-F238E27FC236}">
                <a16:creationId xmlns:a16="http://schemas.microsoft.com/office/drawing/2014/main" id="{93FC2531-0735-44AB-9310-5F90AC5508CF}"/>
              </a:ext>
            </a:extLst>
          </p:cNvPr>
          <p:cNvGrpSpPr>
            <a:grpSpLocks/>
          </p:cNvGrpSpPr>
          <p:nvPr/>
        </p:nvGrpSpPr>
        <p:grpSpPr bwMode="auto">
          <a:xfrm>
            <a:off x="1805666" y="4340568"/>
            <a:ext cx="9014022" cy="830263"/>
            <a:chOff x="1249" y="1287"/>
            <a:chExt cx="5091" cy="523"/>
          </a:xfrm>
        </p:grpSpPr>
        <p:sp>
          <p:nvSpPr>
            <p:cNvPr id="5" name="Line 3">
              <a:extLst>
                <a:ext uri="{FF2B5EF4-FFF2-40B4-BE49-F238E27FC236}">
                  <a16:creationId xmlns:a16="http://schemas.microsoft.com/office/drawing/2014/main" id="{2ED994F9-2795-410C-8E11-B911E9CD40D4}"/>
                </a:ext>
              </a:extLst>
            </p:cNvPr>
            <p:cNvSpPr>
              <a:spLocks noChangeShapeType="1"/>
            </p:cNvSpPr>
            <p:nvPr/>
          </p:nvSpPr>
          <p:spPr bwMode="gray">
            <a:xfrm>
              <a:off x="1471" y="1797"/>
              <a:ext cx="4869" cy="4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" name="Rectangle 4">
              <a:extLst>
                <a:ext uri="{FF2B5EF4-FFF2-40B4-BE49-F238E27FC236}">
                  <a16:creationId xmlns:a16="http://schemas.microsoft.com/office/drawing/2014/main" id="{11AD5B37-FEA3-424D-A919-CDAE48744FFC}"/>
                </a:ext>
              </a:extLst>
            </p:cNvPr>
            <p:cNvSpPr>
              <a:spLocks noChangeArrowheads="1"/>
            </p:cNvSpPr>
            <p:nvPr/>
          </p:nvSpPr>
          <p:spPr bwMode="gray">
            <a:xfrm rot="3419336">
              <a:off x="1307" y="1382"/>
              <a:ext cx="279" cy="396"/>
            </a:xfrm>
            <a:prstGeom prst="rect">
              <a:avLst/>
            </a:prstGeom>
            <a:gradFill rotWithShape="1">
              <a:gsLst>
                <a:gs pos="0">
                  <a:srgbClr val="FF7C80"/>
                </a:gs>
                <a:gs pos="100000">
                  <a:srgbClr val="FF7C8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FF7C80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en-US"/>
            </a:p>
          </p:txBody>
        </p:sp>
        <p:sp>
          <p:nvSpPr>
            <p:cNvPr id="7" name="Text Box 5">
              <a:extLst>
                <a:ext uri="{FF2B5EF4-FFF2-40B4-BE49-F238E27FC236}">
                  <a16:creationId xmlns:a16="http://schemas.microsoft.com/office/drawing/2014/main" id="{8B2D7019-09D7-4AA9-856D-06C2F8D5562C}"/>
                </a:ext>
              </a:extLst>
            </p:cNvPr>
            <p:cNvSpPr txBox="1">
              <a:spLocks noChangeArrowheads="1"/>
            </p:cNvSpPr>
            <p:nvPr/>
          </p:nvSpPr>
          <p:spPr bwMode="gray">
            <a:xfrm>
              <a:off x="1723" y="1287"/>
              <a:ext cx="3484" cy="52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ru-RU" sz="2400" dirty="0" smtClean="0">
                  <a:solidFill>
                    <a:srgbClr val="000000"/>
                  </a:solidFill>
                </a:rPr>
                <a:t>Умение </a:t>
              </a:r>
              <a:r>
                <a:rPr lang="ru-RU" sz="2400" dirty="0">
                  <a:solidFill>
                    <a:srgbClr val="000000"/>
                  </a:solidFill>
                </a:rPr>
                <a:t>сравнивать, классифицировать, </a:t>
              </a:r>
              <a:endParaRPr lang="ru-RU" sz="2400" dirty="0" smtClean="0">
                <a:solidFill>
                  <a:srgbClr val="000000"/>
                </a:solidFill>
              </a:endParaRPr>
            </a:p>
            <a:p>
              <a:r>
                <a:rPr lang="ru-RU" sz="2400" dirty="0" smtClean="0">
                  <a:solidFill>
                    <a:srgbClr val="000000"/>
                  </a:solidFill>
                </a:rPr>
                <a:t>выделять </a:t>
              </a:r>
              <a:r>
                <a:rPr lang="ru-RU" sz="2400" dirty="0">
                  <a:solidFill>
                    <a:srgbClr val="000000"/>
                  </a:solidFill>
                </a:rPr>
                <a:t>главное в познавательном объекте;</a:t>
              </a:r>
              <a:endParaRPr lang="en-US" sz="2400" dirty="0">
                <a:solidFill>
                  <a:srgbClr val="000000"/>
                </a:solidFill>
              </a:endParaRPr>
            </a:p>
          </p:txBody>
        </p:sp>
        <p:sp>
          <p:nvSpPr>
            <p:cNvPr id="8" name="Text Box 6">
              <a:extLst>
                <a:ext uri="{FF2B5EF4-FFF2-40B4-BE49-F238E27FC236}">
                  <a16:creationId xmlns:a16="http://schemas.microsoft.com/office/drawing/2014/main" id="{A2472463-5EA4-4BA8-8B39-C2B1C5B07D99}"/>
                </a:ext>
              </a:extLst>
            </p:cNvPr>
            <p:cNvSpPr txBox="1">
              <a:spLocks noChangeArrowheads="1"/>
            </p:cNvSpPr>
            <p:nvPr/>
          </p:nvSpPr>
          <p:spPr bwMode="gray">
            <a:xfrm>
              <a:off x="1342" y="1405"/>
              <a:ext cx="192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400" b="1" dirty="0">
                  <a:solidFill>
                    <a:srgbClr val="FFFFFF"/>
                  </a:solidFill>
                </a:rPr>
                <a:t>4</a:t>
              </a:r>
            </a:p>
          </p:txBody>
        </p:sp>
      </p:grpSp>
      <p:grpSp>
        <p:nvGrpSpPr>
          <p:cNvPr id="9" name="Group 7">
            <a:extLst>
              <a:ext uri="{FF2B5EF4-FFF2-40B4-BE49-F238E27FC236}">
                <a16:creationId xmlns:a16="http://schemas.microsoft.com/office/drawing/2014/main" id="{B3E6E171-23B1-419A-87EC-D78FF02A2DFF}"/>
              </a:ext>
            </a:extLst>
          </p:cNvPr>
          <p:cNvGrpSpPr>
            <a:grpSpLocks/>
          </p:cNvGrpSpPr>
          <p:nvPr/>
        </p:nvGrpSpPr>
        <p:grpSpPr bwMode="auto">
          <a:xfrm>
            <a:off x="1868730" y="1407987"/>
            <a:ext cx="9783339" cy="593725"/>
            <a:chOff x="1250" y="2006"/>
            <a:chExt cx="5199" cy="374"/>
          </a:xfrm>
        </p:grpSpPr>
        <p:sp>
          <p:nvSpPr>
            <p:cNvPr id="10" name="Line 8">
              <a:extLst>
                <a:ext uri="{FF2B5EF4-FFF2-40B4-BE49-F238E27FC236}">
                  <a16:creationId xmlns:a16="http://schemas.microsoft.com/office/drawing/2014/main" id="{36533092-E487-40B6-82F8-7C5B2590AC7A}"/>
                </a:ext>
              </a:extLst>
            </p:cNvPr>
            <p:cNvSpPr>
              <a:spLocks noChangeShapeType="1"/>
            </p:cNvSpPr>
            <p:nvPr/>
          </p:nvSpPr>
          <p:spPr bwMode="gray">
            <a:xfrm flipV="1">
              <a:off x="1440" y="2378"/>
              <a:ext cx="5009" cy="2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" name="Rectangle 9">
              <a:extLst>
                <a:ext uri="{FF2B5EF4-FFF2-40B4-BE49-F238E27FC236}">
                  <a16:creationId xmlns:a16="http://schemas.microsoft.com/office/drawing/2014/main" id="{8522007C-D657-4EE1-BCB2-B0DE66272064}"/>
                </a:ext>
              </a:extLst>
            </p:cNvPr>
            <p:cNvSpPr>
              <a:spLocks noChangeArrowheads="1"/>
            </p:cNvSpPr>
            <p:nvPr/>
          </p:nvSpPr>
          <p:spPr bwMode="gray">
            <a:xfrm rot="3419336">
              <a:off x="1291" y="2015"/>
              <a:ext cx="272" cy="353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99CC00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en-US"/>
            </a:p>
          </p:txBody>
        </p:sp>
        <p:sp>
          <p:nvSpPr>
            <p:cNvPr id="12" name="Text Box 10">
              <a:extLst>
                <a:ext uri="{FF2B5EF4-FFF2-40B4-BE49-F238E27FC236}">
                  <a16:creationId xmlns:a16="http://schemas.microsoft.com/office/drawing/2014/main" id="{2F8D351D-F29D-459A-900D-67427CC72A8C}"/>
                </a:ext>
              </a:extLst>
            </p:cNvPr>
            <p:cNvSpPr txBox="1">
              <a:spLocks noChangeArrowheads="1"/>
            </p:cNvSpPr>
            <p:nvPr/>
          </p:nvSpPr>
          <p:spPr bwMode="gray">
            <a:xfrm>
              <a:off x="1736" y="2027"/>
              <a:ext cx="3004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lvl="0"/>
              <a:r>
                <a:rPr lang="ru-RU" sz="2400" dirty="0"/>
                <a:t>Сложная информацию в наглядном виде;</a:t>
              </a:r>
            </a:p>
          </p:txBody>
        </p:sp>
        <p:sp>
          <p:nvSpPr>
            <p:cNvPr id="13" name="Text Box 11">
              <a:extLst>
                <a:ext uri="{FF2B5EF4-FFF2-40B4-BE49-F238E27FC236}">
                  <a16:creationId xmlns:a16="http://schemas.microsoft.com/office/drawing/2014/main" id="{DF14AD31-8FD7-4639-A8FF-C3D4FA4F2A56}"/>
                </a:ext>
              </a:extLst>
            </p:cNvPr>
            <p:cNvSpPr txBox="1">
              <a:spLocks noChangeArrowheads="1"/>
            </p:cNvSpPr>
            <p:nvPr/>
          </p:nvSpPr>
          <p:spPr bwMode="gray">
            <a:xfrm>
              <a:off x="1361" y="2006"/>
              <a:ext cx="181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400" b="1" dirty="0">
                  <a:solidFill>
                    <a:srgbClr val="FFFFFF"/>
                  </a:solidFill>
                </a:rPr>
                <a:t>1</a:t>
              </a:r>
            </a:p>
          </p:txBody>
        </p:sp>
      </p:grpSp>
      <p:grpSp>
        <p:nvGrpSpPr>
          <p:cNvPr id="14" name="Group 12">
            <a:extLst>
              <a:ext uri="{FF2B5EF4-FFF2-40B4-BE49-F238E27FC236}">
                <a16:creationId xmlns:a16="http://schemas.microsoft.com/office/drawing/2014/main" id="{99009A87-7919-4C9F-BB41-EDFE82B868FB}"/>
              </a:ext>
            </a:extLst>
          </p:cNvPr>
          <p:cNvGrpSpPr>
            <a:grpSpLocks/>
          </p:cNvGrpSpPr>
          <p:nvPr/>
        </p:nvGrpSpPr>
        <p:grpSpPr bwMode="auto">
          <a:xfrm>
            <a:off x="1853082" y="2296990"/>
            <a:ext cx="9733656" cy="830263"/>
            <a:chOff x="1250" y="2495"/>
            <a:chExt cx="5010" cy="523"/>
          </a:xfrm>
        </p:grpSpPr>
        <p:sp>
          <p:nvSpPr>
            <p:cNvPr id="15" name="Line 13">
              <a:extLst>
                <a:ext uri="{FF2B5EF4-FFF2-40B4-BE49-F238E27FC236}">
                  <a16:creationId xmlns:a16="http://schemas.microsoft.com/office/drawing/2014/main" id="{A18D4874-517B-4987-BA84-B12623015E5D}"/>
                </a:ext>
              </a:extLst>
            </p:cNvPr>
            <p:cNvSpPr>
              <a:spLocks noChangeShapeType="1"/>
            </p:cNvSpPr>
            <p:nvPr/>
          </p:nvSpPr>
          <p:spPr bwMode="gray">
            <a:xfrm>
              <a:off x="1476" y="2989"/>
              <a:ext cx="4784" cy="29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" name="Rectangle 14">
              <a:extLst>
                <a:ext uri="{FF2B5EF4-FFF2-40B4-BE49-F238E27FC236}">
                  <a16:creationId xmlns:a16="http://schemas.microsoft.com/office/drawing/2014/main" id="{D68EC215-7CCC-4199-9403-A2336D810EF9}"/>
                </a:ext>
              </a:extLst>
            </p:cNvPr>
            <p:cNvSpPr>
              <a:spLocks noChangeArrowheads="1"/>
            </p:cNvSpPr>
            <p:nvPr/>
          </p:nvSpPr>
          <p:spPr bwMode="gray">
            <a:xfrm rot="3419336">
              <a:off x="1283" y="2620"/>
              <a:ext cx="282" cy="348"/>
            </a:xfrm>
            <a:prstGeom prst="rect">
              <a:avLst/>
            </a:prstGeom>
            <a:gradFill rotWithShape="1">
              <a:gsLst>
                <a:gs pos="0">
                  <a:srgbClr val="006699"/>
                </a:gs>
                <a:gs pos="100000">
                  <a:srgbClr val="006699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006699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en-US"/>
            </a:p>
          </p:txBody>
        </p:sp>
        <p:sp>
          <p:nvSpPr>
            <p:cNvPr id="17" name="Text Box 15">
              <a:extLst>
                <a:ext uri="{FF2B5EF4-FFF2-40B4-BE49-F238E27FC236}">
                  <a16:creationId xmlns:a16="http://schemas.microsoft.com/office/drawing/2014/main" id="{BCD12907-DD71-460D-B7CF-9120B0DE14DF}"/>
                </a:ext>
              </a:extLst>
            </p:cNvPr>
            <p:cNvSpPr txBox="1">
              <a:spLocks noChangeArrowheads="1"/>
            </p:cNvSpPr>
            <p:nvPr/>
          </p:nvSpPr>
          <p:spPr bwMode="gray">
            <a:xfrm>
              <a:off x="1716" y="2495"/>
              <a:ext cx="4537" cy="52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lvl="0"/>
              <a:r>
                <a:rPr lang="ru-RU" sz="2400" dirty="0"/>
                <a:t>Запоминание и длительное сохранение в памяти информации </a:t>
              </a:r>
              <a:r>
                <a:rPr lang="ru-RU" sz="2400" dirty="0" smtClean="0"/>
                <a:t>в </a:t>
              </a:r>
              <a:r>
                <a:rPr lang="ru-RU" sz="2400" dirty="0"/>
                <a:t>виде схематичных зрительных образов;</a:t>
              </a:r>
            </a:p>
          </p:txBody>
        </p:sp>
        <p:sp>
          <p:nvSpPr>
            <p:cNvPr id="18" name="Text Box 16">
              <a:extLst>
                <a:ext uri="{FF2B5EF4-FFF2-40B4-BE49-F238E27FC236}">
                  <a16:creationId xmlns:a16="http://schemas.microsoft.com/office/drawing/2014/main" id="{8C144CDC-27ED-4F3F-8C8F-2CB50AAA9B30}"/>
                </a:ext>
              </a:extLst>
            </p:cNvPr>
            <p:cNvSpPr txBox="1">
              <a:spLocks noChangeArrowheads="1"/>
            </p:cNvSpPr>
            <p:nvPr/>
          </p:nvSpPr>
          <p:spPr bwMode="gray">
            <a:xfrm>
              <a:off x="1353" y="2613"/>
              <a:ext cx="175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400" b="1" dirty="0">
                  <a:solidFill>
                    <a:srgbClr val="FFFFFF"/>
                  </a:solidFill>
                </a:rPr>
                <a:t>2</a:t>
              </a:r>
            </a:p>
          </p:txBody>
        </p:sp>
      </p:grpSp>
      <p:grpSp>
        <p:nvGrpSpPr>
          <p:cNvPr id="19" name="Group 17">
            <a:extLst>
              <a:ext uri="{FF2B5EF4-FFF2-40B4-BE49-F238E27FC236}">
                <a16:creationId xmlns:a16="http://schemas.microsoft.com/office/drawing/2014/main" id="{4B896491-2AF1-4DC8-9038-C605AC227393}"/>
              </a:ext>
            </a:extLst>
          </p:cNvPr>
          <p:cNvGrpSpPr>
            <a:grpSpLocks/>
          </p:cNvGrpSpPr>
          <p:nvPr/>
        </p:nvGrpSpPr>
        <p:grpSpPr bwMode="auto">
          <a:xfrm>
            <a:off x="1881763" y="3505437"/>
            <a:ext cx="8062913" cy="604838"/>
            <a:chOff x="1241" y="3198"/>
            <a:chExt cx="5079" cy="381"/>
          </a:xfrm>
        </p:grpSpPr>
        <p:sp>
          <p:nvSpPr>
            <p:cNvPr id="20" name="Line 18">
              <a:extLst>
                <a:ext uri="{FF2B5EF4-FFF2-40B4-BE49-F238E27FC236}">
                  <a16:creationId xmlns:a16="http://schemas.microsoft.com/office/drawing/2014/main" id="{FCCF9F17-C8EA-4AB3-9528-CD38AEEBF7C2}"/>
                </a:ext>
              </a:extLst>
            </p:cNvPr>
            <p:cNvSpPr>
              <a:spLocks noChangeShapeType="1"/>
            </p:cNvSpPr>
            <p:nvPr/>
          </p:nvSpPr>
          <p:spPr bwMode="gray">
            <a:xfrm flipV="1">
              <a:off x="1441" y="3556"/>
              <a:ext cx="4879" cy="23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" name="Rectangle 19">
              <a:extLst>
                <a:ext uri="{FF2B5EF4-FFF2-40B4-BE49-F238E27FC236}">
                  <a16:creationId xmlns:a16="http://schemas.microsoft.com/office/drawing/2014/main" id="{1331014A-73F4-4718-8314-C59F5952464C}"/>
                </a:ext>
              </a:extLst>
            </p:cNvPr>
            <p:cNvSpPr>
              <a:spLocks noChangeArrowheads="1"/>
            </p:cNvSpPr>
            <p:nvPr/>
          </p:nvSpPr>
          <p:spPr bwMode="gray">
            <a:xfrm rot="3419336">
              <a:off x="1298" y="3151"/>
              <a:ext cx="301" cy="415"/>
            </a:xfrm>
            <a:prstGeom prst="rect">
              <a:avLst/>
            </a:prstGeom>
            <a:gradFill rotWithShape="1">
              <a:gsLst>
                <a:gs pos="0">
                  <a:srgbClr val="FF9933"/>
                </a:gs>
                <a:gs pos="100000">
                  <a:srgbClr val="FF99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FF9933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en-US"/>
            </a:p>
          </p:txBody>
        </p:sp>
        <p:sp>
          <p:nvSpPr>
            <p:cNvPr id="22" name="Text Box 20">
              <a:extLst>
                <a:ext uri="{FF2B5EF4-FFF2-40B4-BE49-F238E27FC236}">
                  <a16:creationId xmlns:a16="http://schemas.microsoft.com/office/drawing/2014/main" id="{A456A806-A7EE-432D-93B3-06E7F7A26FC4}"/>
                </a:ext>
              </a:extLst>
            </p:cNvPr>
            <p:cNvSpPr txBox="1">
              <a:spLocks noChangeArrowheads="1"/>
            </p:cNvSpPr>
            <p:nvPr/>
          </p:nvSpPr>
          <p:spPr bwMode="gray">
            <a:xfrm>
              <a:off x="1781" y="3214"/>
              <a:ext cx="2991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ru-RU" sz="2400" dirty="0" smtClean="0">
                  <a:solidFill>
                    <a:srgbClr val="000000"/>
                  </a:solidFill>
                </a:rPr>
                <a:t>Осознанность </a:t>
              </a:r>
              <a:r>
                <a:rPr lang="ru-RU" sz="2400" dirty="0">
                  <a:solidFill>
                    <a:srgbClr val="000000"/>
                  </a:solidFill>
                </a:rPr>
                <a:t>полученных знаний;</a:t>
              </a:r>
              <a:endParaRPr lang="en-US" sz="2400" dirty="0">
                <a:solidFill>
                  <a:srgbClr val="000000"/>
                </a:solidFill>
              </a:endParaRPr>
            </a:p>
          </p:txBody>
        </p:sp>
        <p:sp>
          <p:nvSpPr>
            <p:cNvPr id="23" name="Text Box 21">
              <a:extLst>
                <a:ext uri="{FF2B5EF4-FFF2-40B4-BE49-F238E27FC236}">
                  <a16:creationId xmlns:a16="http://schemas.microsoft.com/office/drawing/2014/main" id="{8BB7F10B-8F16-472F-9687-EB1A7BECDE09}"/>
                </a:ext>
              </a:extLst>
            </p:cNvPr>
            <p:cNvSpPr txBox="1">
              <a:spLocks noChangeArrowheads="1"/>
            </p:cNvSpPr>
            <p:nvPr/>
          </p:nvSpPr>
          <p:spPr bwMode="gray">
            <a:xfrm>
              <a:off x="1365" y="3198"/>
              <a:ext cx="214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400" b="1" dirty="0">
                  <a:solidFill>
                    <a:srgbClr val="FFFFFF"/>
                  </a:solidFill>
                </a:rPr>
                <a:t>3</a:t>
              </a:r>
            </a:p>
          </p:txBody>
        </p:sp>
      </p:grpSp>
      <p:grpSp>
        <p:nvGrpSpPr>
          <p:cNvPr id="24" name="Group 22">
            <a:extLst>
              <a:ext uri="{FF2B5EF4-FFF2-40B4-BE49-F238E27FC236}">
                <a16:creationId xmlns:a16="http://schemas.microsoft.com/office/drawing/2014/main" id="{0F03B554-8AB4-429C-8296-EB708A1645FB}"/>
              </a:ext>
            </a:extLst>
          </p:cNvPr>
          <p:cNvGrpSpPr>
            <a:grpSpLocks/>
          </p:cNvGrpSpPr>
          <p:nvPr/>
        </p:nvGrpSpPr>
        <p:grpSpPr bwMode="auto">
          <a:xfrm>
            <a:off x="1970330" y="5563732"/>
            <a:ext cx="7077076" cy="622302"/>
            <a:chOff x="1248" y="3189"/>
            <a:chExt cx="4458" cy="392"/>
          </a:xfrm>
        </p:grpSpPr>
        <p:sp>
          <p:nvSpPr>
            <p:cNvPr id="25" name="Line 23">
              <a:extLst>
                <a:ext uri="{FF2B5EF4-FFF2-40B4-BE49-F238E27FC236}">
                  <a16:creationId xmlns:a16="http://schemas.microsoft.com/office/drawing/2014/main" id="{8B2E4985-C035-4329-956C-9C915F556238}"/>
                </a:ext>
              </a:extLst>
            </p:cNvPr>
            <p:cNvSpPr>
              <a:spLocks noChangeShapeType="1"/>
            </p:cNvSpPr>
            <p:nvPr/>
          </p:nvSpPr>
          <p:spPr bwMode="gray">
            <a:xfrm>
              <a:off x="1440" y="3580"/>
              <a:ext cx="4266" cy="1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" name="Rectangle 24">
              <a:extLst>
                <a:ext uri="{FF2B5EF4-FFF2-40B4-BE49-F238E27FC236}">
                  <a16:creationId xmlns:a16="http://schemas.microsoft.com/office/drawing/2014/main" id="{225F4A9A-E773-4D37-B9C8-9F5366BEFC07}"/>
                </a:ext>
              </a:extLst>
            </p:cNvPr>
            <p:cNvSpPr>
              <a:spLocks noChangeArrowheads="1"/>
            </p:cNvSpPr>
            <p:nvPr/>
          </p:nvSpPr>
          <p:spPr bwMode="gray">
            <a:xfrm rot="3419336">
              <a:off x="1261" y="3217"/>
              <a:ext cx="302" cy="328"/>
            </a:xfrm>
            <a:prstGeom prst="rect">
              <a:avLst/>
            </a:prstGeom>
            <a:gradFill rotWithShape="1">
              <a:gsLst>
                <a:gs pos="0">
                  <a:srgbClr val="990099"/>
                </a:gs>
                <a:gs pos="100000">
                  <a:srgbClr val="990099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990099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en-US"/>
            </a:p>
          </p:txBody>
        </p:sp>
        <p:sp>
          <p:nvSpPr>
            <p:cNvPr id="27" name="Text Box 25">
              <a:extLst>
                <a:ext uri="{FF2B5EF4-FFF2-40B4-BE49-F238E27FC236}">
                  <a16:creationId xmlns:a16="http://schemas.microsoft.com/office/drawing/2014/main" id="{474319E9-14E7-448D-9A00-6C1DE79E1AFE}"/>
                </a:ext>
              </a:extLst>
            </p:cNvPr>
            <p:cNvSpPr txBox="1">
              <a:spLocks noChangeArrowheads="1"/>
            </p:cNvSpPr>
            <p:nvPr/>
          </p:nvSpPr>
          <p:spPr bwMode="gray">
            <a:xfrm>
              <a:off x="1781" y="3227"/>
              <a:ext cx="2971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ru-RU" sz="2400" dirty="0" smtClean="0">
                  <a:solidFill>
                    <a:srgbClr val="000000"/>
                  </a:solidFill>
                </a:rPr>
                <a:t>Умение </a:t>
              </a:r>
              <a:r>
                <a:rPr lang="ru-RU" sz="2400" dirty="0">
                  <a:solidFill>
                    <a:srgbClr val="000000"/>
                  </a:solidFill>
                </a:rPr>
                <a:t>групповой формы работы.</a:t>
              </a:r>
              <a:endParaRPr lang="en-US" sz="2400" dirty="0">
                <a:solidFill>
                  <a:srgbClr val="000000"/>
                </a:solidFill>
              </a:endParaRPr>
            </a:p>
          </p:txBody>
        </p:sp>
        <p:sp>
          <p:nvSpPr>
            <p:cNvPr id="28" name="Text Box 26">
              <a:extLst>
                <a:ext uri="{FF2B5EF4-FFF2-40B4-BE49-F238E27FC236}">
                  <a16:creationId xmlns:a16="http://schemas.microsoft.com/office/drawing/2014/main" id="{9DFF9FCF-D42D-4590-8D7F-C241E9880ED9}"/>
                </a:ext>
              </a:extLst>
            </p:cNvPr>
            <p:cNvSpPr txBox="1">
              <a:spLocks noChangeArrowheads="1"/>
            </p:cNvSpPr>
            <p:nvPr/>
          </p:nvSpPr>
          <p:spPr bwMode="gray">
            <a:xfrm>
              <a:off x="1346" y="3189"/>
              <a:ext cx="214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400" b="1" dirty="0">
                  <a:solidFill>
                    <a:srgbClr val="FFFFFF"/>
                  </a:solidFill>
                </a:rPr>
                <a:t>5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240129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39240" y="197558"/>
            <a:ext cx="9814560" cy="61971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93921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инфографика Archives - Priroda.SU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4892" y="655728"/>
            <a:ext cx="8778239" cy="552123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4003265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4594" y="-1"/>
            <a:ext cx="5024846" cy="6858000"/>
          </a:xfrm>
          <a:prstGeom prst="rect">
            <a:avLst/>
          </a:prstGeom>
          <a:noFill/>
          <a:ln>
            <a:solidFill>
              <a:sysClr val="windowText" lastClr="000000"/>
            </a:solidFill>
          </a:ln>
        </p:spPr>
      </p:pic>
      <p:pic>
        <p:nvPicPr>
          <p:cNvPr id="5" name="Рисунок 4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7365" y="1"/>
            <a:ext cx="4736920" cy="6857999"/>
          </a:xfrm>
          <a:prstGeom prst="rect">
            <a:avLst/>
          </a:prstGeom>
          <a:noFill/>
          <a:ln>
            <a:solidFill>
              <a:sysClr val="windowText" lastClr="000000"/>
            </a:solidFill>
          </a:ln>
        </p:spPr>
      </p:pic>
    </p:spTree>
    <p:extLst>
      <p:ext uri="{BB962C8B-B14F-4D97-AF65-F5344CB8AC3E}">
        <p14:creationId xmlns:p14="http://schemas.microsoft.com/office/powerpoint/2010/main" val="114709208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кругленный прямоугольник 5"/>
          <p:cNvSpPr/>
          <p:nvPr/>
        </p:nvSpPr>
        <p:spPr>
          <a:xfrm>
            <a:off x="1881763" y="180892"/>
            <a:ext cx="8949847" cy="931817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29098" y="0"/>
            <a:ext cx="10515600" cy="1325563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Сайты для создания </a:t>
            </a:r>
            <a:r>
              <a:rPr lang="ru-RU" dirty="0" err="1" smtClean="0">
                <a:solidFill>
                  <a:srgbClr val="FF0000"/>
                </a:solidFill>
              </a:rPr>
              <a:t>инфографиков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4" name="Рисунок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85160" y="2049101"/>
            <a:ext cx="4580119" cy="4127862"/>
          </a:xfrm>
          <a:prstGeom prst="rect">
            <a:avLst/>
          </a:prstGeom>
          <a:noFill/>
          <a:ln>
            <a:solidFill>
              <a:sysClr val="windowText" lastClr="000000"/>
            </a:solidFill>
          </a:ln>
        </p:spPr>
      </p:pic>
      <p:sp>
        <p:nvSpPr>
          <p:cNvPr id="5" name="Прямоугольник 4"/>
          <p:cNvSpPr/>
          <p:nvPr/>
        </p:nvSpPr>
        <p:spPr>
          <a:xfrm>
            <a:off x="2029098" y="2271487"/>
            <a:ext cx="4850673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1F497D"/>
                </a:solidFill>
                <a:ea typeface="Calibri" panose="020F0502020204030204" pitchFamily="34" charset="0"/>
              </a:rPr>
              <a:t>Создавать учебный материал самостоятельно</a:t>
            </a:r>
            <a:r>
              <a:rPr lang="ru-RU" sz="2400" dirty="0">
                <a:solidFill>
                  <a:srgbClr val="1F497D"/>
                </a:solidFill>
                <a:ea typeface="Calibri" panose="020F0502020204030204" pitchFamily="34" charset="0"/>
              </a:rPr>
              <a:t> </a:t>
            </a:r>
            <a:r>
              <a:rPr lang="ru-RU" sz="2400" dirty="0">
                <a:ea typeface="Calibri" panose="020F0502020204030204" pitchFamily="34" charset="0"/>
              </a:rPr>
              <a:t>(Сайты: </a:t>
            </a:r>
            <a:r>
              <a:rPr lang="ru-RU" sz="2400" u="sng" dirty="0">
                <a:solidFill>
                  <a:srgbClr val="0000FF"/>
                </a:solidFill>
                <a:ea typeface="Calibri" panose="020F0502020204030204" pitchFamily="34" charset="0"/>
                <a:cs typeface="Times New Roman" panose="02020603050405020304" pitchFamily="18" charset="0"/>
                <a:hlinkClick r:id="rId3"/>
              </a:rPr>
              <a:t>https://www.easel.ly/</a:t>
            </a:r>
            <a:r>
              <a:rPr lang="ru-RU" sz="2400" dirty="0">
                <a:ea typeface="Calibri" panose="020F0502020204030204" pitchFamily="34" charset="0"/>
              </a:rPr>
              <a:t>, </a:t>
            </a:r>
            <a:r>
              <a:rPr lang="ru-RU" sz="2400" u="sng" dirty="0">
                <a:solidFill>
                  <a:srgbClr val="0000FF"/>
                </a:solidFill>
                <a:ea typeface="Calibri" panose="020F0502020204030204" pitchFamily="34" charset="0"/>
                <a:cs typeface="Times New Roman" panose="02020603050405020304" pitchFamily="18" charset="0"/>
                <a:hlinkClick r:id="rId4"/>
              </a:rPr>
              <a:t>https://piktochart.com/</a:t>
            </a:r>
            <a:r>
              <a:rPr lang="ru-RU" sz="2400" dirty="0">
                <a:ea typeface="Calibri" panose="020F0502020204030204" pitchFamily="34" charset="0"/>
              </a:rPr>
              <a:t>, </a:t>
            </a:r>
            <a:r>
              <a:rPr lang="ru-RU" sz="2400" u="sng" dirty="0">
                <a:solidFill>
                  <a:srgbClr val="0000FF"/>
                </a:solidFill>
                <a:ea typeface="Calibri" panose="020F0502020204030204" pitchFamily="34" charset="0"/>
                <a:cs typeface="Times New Roman" panose="02020603050405020304" pitchFamily="18" charset="0"/>
                <a:hlinkClick r:id="rId5"/>
              </a:rPr>
              <a:t>https://venngage.com/</a:t>
            </a:r>
            <a:r>
              <a:rPr lang="ru-RU" sz="2400" dirty="0">
                <a:ea typeface="Calibri" panose="020F0502020204030204" pitchFamily="34" charset="0"/>
              </a:rPr>
              <a:t>) для определённых учебных целей, для более эффективной работы с учебным материалом. 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412537822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08068" y="183755"/>
            <a:ext cx="8699863" cy="6269296"/>
          </a:xfrm>
        </p:spPr>
      </p:pic>
    </p:spTree>
    <p:extLst>
      <p:ext uri="{BB962C8B-B14F-4D97-AF65-F5344CB8AC3E}">
        <p14:creationId xmlns:p14="http://schemas.microsoft.com/office/powerpoint/2010/main" val="30499494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79</TotalTime>
  <Words>169</Words>
  <Application>Microsoft Office PowerPoint</Application>
  <PresentationFormat>Широкоэкранный</PresentationFormat>
  <Paragraphs>20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5" baseType="lpstr">
      <vt:lpstr>Arial</vt:lpstr>
      <vt:lpstr>Calibri</vt:lpstr>
      <vt:lpstr>Calibri Light</vt:lpstr>
      <vt:lpstr>Times New Roman</vt:lpstr>
      <vt:lpstr>Vladimir Script</vt:lpstr>
      <vt:lpstr>Тема Office</vt:lpstr>
      <vt:lpstr>«Недостаточно владеть премудростью, нужно также уметь пользоваться ею»</vt:lpstr>
      <vt:lpstr>Презентация PowerPoint</vt:lpstr>
      <vt:lpstr>Презентация PowerPoint</vt:lpstr>
      <vt:lpstr>Зачем инфографика в школе?</vt:lpstr>
      <vt:lpstr>Презентация PowerPoint</vt:lpstr>
      <vt:lpstr>Презентация PowerPoint</vt:lpstr>
      <vt:lpstr>Презентация PowerPoint</vt:lpstr>
      <vt:lpstr>Сайты для создания инфографиков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of presentation</dc:title>
  <dc:creator>user</dc:creator>
  <cp:lastModifiedBy>Вход</cp:lastModifiedBy>
  <cp:revision>11</cp:revision>
  <dcterms:created xsi:type="dcterms:W3CDTF">2021-07-20T13:09:20Z</dcterms:created>
  <dcterms:modified xsi:type="dcterms:W3CDTF">2023-03-28T04:54:56Z</dcterms:modified>
</cp:coreProperties>
</file>