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21" r:id="rId1"/>
  </p:sldMasterIdLst>
  <p:sldIdLst>
    <p:sldId id="256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5" r:id="rId11"/>
    <p:sldId id="276" r:id="rId12"/>
    <p:sldId id="274" r:id="rId13"/>
    <p:sldId id="266" r:id="rId14"/>
    <p:sldId id="26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>
        <p:scale>
          <a:sx n="50" d="100"/>
          <a:sy n="50" d="100"/>
        </p:scale>
        <p:origin x="-1596" y="-426"/>
      </p:cViewPr>
      <p:guideLst>
        <p:guide orient="horz" pos="2156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0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Полилиния 7"/>
          <p:cNvSpPr/>
          <p:nvPr/>
        </p:nvSpPr>
        <p:spPr>
          <a:xfrm>
            <a:off x="-486879" y="-20662"/>
            <a:ext cx="4857750" cy="6356350"/>
          </a:xfrm>
          <a:custGeom>
            <a:avLst/>
            <a:gdLst/>
            <a:ah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8000"/>
                </a:schemeClr>
              </a:gs>
              <a:gs pos="5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Полилиния 8"/>
          <p:cNvSpPr/>
          <p:nvPr/>
        </p:nvSpPr>
        <p:spPr>
          <a:xfrm>
            <a:off x="3076774" y="-71462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1000"/>
                </a:schemeClr>
              </a:gs>
              <a:gs pos="5000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Полилиния 9"/>
          <p:cNvSpPr/>
          <p:nvPr/>
        </p:nvSpPr>
        <p:spPr>
          <a:xfrm>
            <a:off x="-42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Полилиния 10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ah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7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2" name="Полилиния 11"/>
          <p:cNvSpPr/>
          <p:nvPr/>
        </p:nvSpPr>
        <p:spPr>
          <a:xfrm>
            <a:off x="4000499" y="1079500"/>
            <a:ext cx="8191499" cy="5778500"/>
          </a:xfrm>
          <a:custGeom>
            <a:avLst/>
            <a:gdLst/>
            <a:ah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>
            <a:gsLst>
              <a:gs pos="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399" y="2500306"/>
            <a:ext cx="10363199" cy="1171582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714752"/>
            <a:ext cx="8534399" cy="571504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ставить" type="objOnly" preserve="1">
  <p:cSld name="Вставит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>
          <a:xfrm>
            <a:off x="0" y="2643182"/>
            <a:ext cx="12191999" cy="4214818"/>
          </a:xfrm>
          <a:prstGeom prst="roundRect">
            <a:avLst>
              <a:gd name="adj" fmla="val 0"/>
            </a:avLst>
          </a:prstGeom>
          <a:gradFill flip="none" rotWithShape="1">
            <a:gsLst>
              <a:gs pos="27000">
                <a:schemeClr val="bg2">
                  <a:lumMod val="50000"/>
                  <a:alpha val="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  <a:tileRect/>
          </a:gradFill>
          <a:ln w="9525" algn="ctr">
            <a:noFill/>
            <a:miter/>
          </a:ln>
          <a:effectLst/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Полилиния 6"/>
          <p:cNvSpPr/>
          <p:nvPr/>
        </p:nvSpPr>
        <p:spPr>
          <a:xfrm flipH="1">
            <a:off x="0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8" name="Группа 7"/>
          <p:cNvGrpSpPr/>
          <p:nvPr/>
        </p:nvGrpSpPr>
        <p:grpSpPr>
          <a:xfrm flipH="1">
            <a:off x="0" y="-49690"/>
            <a:ext cx="4857750" cy="6907690"/>
            <a:chOff x="-365160" y="-49690"/>
            <a:chExt cx="3643313" cy="6907690"/>
          </a:xfrm>
        </p:grpSpPr>
        <p:sp>
          <p:nvSpPr>
            <p:cNvPr id="9" name="Полилиния 8"/>
            <p:cNvSpPr/>
            <p:nvPr/>
          </p:nvSpPr>
          <p:spPr>
            <a:xfrm>
              <a:off x="-365160" y="-49690"/>
              <a:ext cx="3643313" cy="6356350"/>
            </a:xfrm>
            <a:custGeom>
              <a:avLst/>
              <a:gdLst/>
              <a:ahLst/>
              <a:cxnLst>
                <a:cxn ang="0">
                  <a:pos x="0" y="4004"/>
                </a:cxn>
                <a:cxn ang="0">
                  <a:pos x="94" y="3938"/>
                </a:cxn>
                <a:cxn ang="0">
                  <a:pos x="203" y="3856"/>
                </a:cxn>
                <a:cxn ang="0">
                  <a:pos x="345" y="3743"/>
                </a:cxn>
                <a:cxn ang="0">
                  <a:pos x="512" y="3598"/>
                </a:cxn>
                <a:cxn ang="0">
                  <a:pos x="701" y="3421"/>
                </a:cxn>
                <a:cxn ang="0">
                  <a:pos x="852" y="3267"/>
                </a:cxn>
                <a:cxn ang="0">
                  <a:pos x="955" y="3157"/>
                </a:cxn>
                <a:cxn ang="0">
                  <a:pos x="1059" y="3037"/>
                </a:cxn>
                <a:cxn ang="0">
                  <a:pos x="1164" y="2910"/>
                </a:cxn>
                <a:cxn ang="0">
                  <a:pos x="1270" y="2776"/>
                </a:cxn>
                <a:cxn ang="0">
                  <a:pos x="1373" y="2634"/>
                </a:cxn>
                <a:cxn ang="0">
                  <a:pos x="1476" y="2485"/>
                </a:cxn>
                <a:cxn ang="0">
                  <a:pos x="1576" y="2328"/>
                </a:cxn>
                <a:cxn ang="0">
                  <a:pos x="1673" y="2163"/>
                </a:cxn>
                <a:cxn ang="0">
                  <a:pos x="1766" y="1992"/>
                </a:cxn>
                <a:cxn ang="0">
                  <a:pos x="1854" y="1812"/>
                </a:cxn>
                <a:cxn ang="0">
                  <a:pos x="1936" y="1626"/>
                </a:cxn>
                <a:cxn ang="0">
                  <a:pos x="2013" y="1433"/>
                </a:cxn>
                <a:cxn ang="0">
                  <a:pos x="2081" y="1231"/>
                </a:cxn>
                <a:cxn ang="0">
                  <a:pos x="2141" y="1023"/>
                </a:cxn>
                <a:cxn ang="0">
                  <a:pos x="2193" y="808"/>
                </a:cxn>
                <a:cxn ang="0">
                  <a:pos x="2237" y="586"/>
                </a:cxn>
                <a:cxn ang="0">
                  <a:pos x="2268" y="357"/>
                </a:cxn>
                <a:cxn ang="0">
                  <a:pos x="2289" y="121"/>
                </a:cxn>
                <a:cxn ang="0">
                  <a:pos x="598" y="24"/>
                </a:cxn>
                <a:cxn ang="0">
                  <a:pos x="611" y="55"/>
                </a:cxn>
                <a:cxn ang="0">
                  <a:pos x="669" y="208"/>
                </a:cxn>
                <a:cxn ang="0">
                  <a:pos x="726" y="371"/>
                </a:cxn>
                <a:cxn ang="0">
                  <a:pos x="789" y="575"/>
                </a:cxn>
                <a:cxn ang="0">
                  <a:pos x="852" y="814"/>
                </a:cxn>
                <a:cxn ang="0">
                  <a:pos x="896" y="1014"/>
                </a:cxn>
                <a:cxn ang="0">
                  <a:pos x="923" y="1155"/>
                </a:cxn>
                <a:cxn ang="0">
                  <a:pos x="946" y="1301"/>
                </a:cxn>
                <a:cxn ang="0">
                  <a:pos x="965" y="1452"/>
                </a:cxn>
                <a:cxn ang="0">
                  <a:pos x="979" y="1606"/>
                </a:cxn>
                <a:cxn ang="0">
                  <a:pos x="988" y="1763"/>
                </a:cxn>
                <a:cxn ang="0">
                  <a:pos x="991" y="1923"/>
                </a:cxn>
                <a:cxn ang="0">
                  <a:pos x="985" y="2083"/>
                </a:cxn>
                <a:cxn ang="0">
                  <a:pos x="973" y="2244"/>
                </a:cxn>
                <a:cxn ang="0">
                  <a:pos x="952" y="2405"/>
                </a:cxn>
                <a:cxn ang="0">
                  <a:pos x="920" y="2565"/>
                </a:cxn>
                <a:cxn ang="0">
                  <a:pos x="880" y="2724"/>
                </a:cxn>
                <a:cxn ang="0">
                  <a:pos x="828" y="2879"/>
                </a:cxn>
                <a:cxn ang="0">
                  <a:pos x="764" y="3031"/>
                </a:cxn>
                <a:cxn ang="0">
                  <a:pos x="687" y="3179"/>
                </a:cxn>
                <a:cxn ang="0">
                  <a:pos x="622" y="3288"/>
                </a:cxn>
                <a:cxn ang="0">
                  <a:pos x="574" y="3359"/>
                </a:cxn>
                <a:cxn ang="0">
                  <a:pos x="521" y="3427"/>
                </a:cxn>
                <a:cxn ang="0">
                  <a:pos x="466" y="3495"/>
                </a:cxn>
                <a:cxn ang="0">
                  <a:pos x="408" y="3559"/>
                </a:cxn>
                <a:cxn ang="0">
                  <a:pos x="345" y="3623"/>
                </a:cxn>
                <a:cxn ang="0">
                  <a:pos x="278" y="3684"/>
                </a:cxn>
                <a:cxn ang="0">
                  <a:pos x="208" y="3744"/>
                </a:cxn>
                <a:cxn ang="0">
                  <a:pos x="133" y="3802"/>
                </a:cxn>
                <a:cxn ang="0">
                  <a:pos x="54" y="3858"/>
                </a:cxn>
                <a:cxn ang="0">
                  <a:pos x="0" y="4004"/>
                </a:cxn>
              </a:cxnLst>
              <a:rect l="0" t="0" r="r" b="b"/>
              <a:pathLst>
                <a:path w="2295" h="4004">
                  <a:moveTo>
                    <a:pt x="0" y="4004"/>
                  </a:moveTo>
                  <a:lnTo>
                    <a:pt x="0" y="4004"/>
                  </a:lnTo>
                  <a:lnTo>
                    <a:pt x="25" y="3988"/>
                  </a:lnTo>
                  <a:lnTo>
                    <a:pt x="94" y="3938"/>
                  </a:lnTo>
                  <a:lnTo>
                    <a:pt x="145" y="3901"/>
                  </a:lnTo>
                  <a:lnTo>
                    <a:pt x="203" y="3856"/>
                  </a:lnTo>
                  <a:lnTo>
                    <a:pt x="270" y="3804"/>
                  </a:lnTo>
                  <a:lnTo>
                    <a:pt x="345" y="3743"/>
                  </a:lnTo>
                  <a:lnTo>
                    <a:pt x="426" y="3674"/>
                  </a:lnTo>
                  <a:lnTo>
                    <a:pt x="512" y="3598"/>
                  </a:lnTo>
                  <a:lnTo>
                    <a:pt x="605" y="3514"/>
                  </a:lnTo>
                  <a:lnTo>
                    <a:pt x="701" y="3421"/>
                  </a:lnTo>
                  <a:lnTo>
                    <a:pt x="801" y="3321"/>
                  </a:lnTo>
                  <a:lnTo>
                    <a:pt x="852" y="3267"/>
                  </a:lnTo>
                  <a:lnTo>
                    <a:pt x="902" y="3214"/>
                  </a:lnTo>
                  <a:lnTo>
                    <a:pt x="955" y="3157"/>
                  </a:lnTo>
                  <a:lnTo>
                    <a:pt x="1007" y="3097"/>
                  </a:lnTo>
                  <a:lnTo>
                    <a:pt x="1059" y="3037"/>
                  </a:lnTo>
                  <a:lnTo>
                    <a:pt x="1112" y="2975"/>
                  </a:lnTo>
                  <a:lnTo>
                    <a:pt x="1164" y="2910"/>
                  </a:lnTo>
                  <a:lnTo>
                    <a:pt x="1218" y="2845"/>
                  </a:lnTo>
                  <a:lnTo>
                    <a:pt x="1270" y="2776"/>
                  </a:lnTo>
                  <a:lnTo>
                    <a:pt x="1322" y="2706"/>
                  </a:lnTo>
                  <a:lnTo>
                    <a:pt x="1373" y="2634"/>
                  </a:lnTo>
                  <a:lnTo>
                    <a:pt x="1425" y="2559"/>
                  </a:lnTo>
                  <a:lnTo>
                    <a:pt x="1476" y="2485"/>
                  </a:lnTo>
                  <a:lnTo>
                    <a:pt x="1527" y="2407"/>
                  </a:lnTo>
                  <a:lnTo>
                    <a:pt x="1576" y="2328"/>
                  </a:lnTo>
                  <a:lnTo>
                    <a:pt x="1626" y="2246"/>
                  </a:lnTo>
                  <a:lnTo>
                    <a:pt x="1673" y="2163"/>
                  </a:lnTo>
                  <a:lnTo>
                    <a:pt x="1720" y="2078"/>
                  </a:lnTo>
                  <a:lnTo>
                    <a:pt x="1766" y="1992"/>
                  </a:lnTo>
                  <a:lnTo>
                    <a:pt x="1811" y="1902"/>
                  </a:lnTo>
                  <a:lnTo>
                    <a:pt x="1854" y="1812"/>
                  </a:lnTo>
                  <a:lnTo>
                    <a:pt x="1896" y="1720"/>
                  </a:lnTo>
                  <a:lnTo>
                    <a:pt x="1936" y="1626"/>
                  </a:lnTo>
                  <a:lnTo>
                    <a:pt x="1975" y="1530"/>
                  </a:lnTo>
                  <a:lnTo>
                    <a:pt x="2013" y="1433"/>
                  </a:lnTo>
                  <a:lnTo>
                    <a:pt x="2047" y="1333"/>
                  </a:lnTo>
                  <a:lnTo>
                    <a:pt x="2081" y="1231"/>
                  </a:lnTo>
                  <a:lnTo>
                    <a:pt x="2113" y="1128"/>
                  </a:lnTo>
                  <a:lnTo>
                    <a:pt x="2141" y="1023"/>
                  </a:lnTo>
                  <a:lnTo>
                    <a:pt x="2169" y="917"/>
                  </a:lnTo>
                  <a:lnTo>
                    <a:pt x="2193" y="808"/>
                  </a:lnTo>
                  <a:lnTo>
                    <a:pt x="2216" y="698"/>
                  </a:lnTo>
                  <a:lnTo>
                    <a:pt x="2237" y="586"/>
                  </a:lnTo>
                  <a:lnTo>
                    <a:pt x="2253" y="472"/>
                  </a:lnTo>
                  <a:lnTo>
                    <a:pt x="2268" y="357"/>
                  </a:lnTo>
                  <a:lnTo>
                    <a:pt x="2280" y="239"/>
                  </a:lnTo>
                  <a:lnTo>
                    <a:pt x="2289" y="121"/>
                  </a:lnTo>
                  <a:lnTo>
                    <a:pt x="2295" y="0"/>
                  </a:lnTo>
                  <a:lnTo>
                    <a:pt x="598" y="24"/>
                  </a:lnTo>
                  <a:lnTo>
                    <a:pt x="598" y="24"/>
                  </a:lnTo>
                  <a:lnTo>
                    <a:pt x="611" y="55"/>
                  </a:lnTo>
                  <a:lnTo>
                    <a:pt x="645" y="143"/>
                  </a:lnTo>
                  <a:lnTo>
                    <a:pt x="669" y="208"/>
                  </a:lnTo>
                  <a:lnTo>
                    <a:pt x="696" y="282"/>
                  </a:lnTo>
                  <a:lnTo>
                    <a:pt x="726" y="371"/>
                  </a:lnTo>
                  <a:lnTo>
                    <a:pt x="756" y="468"/>
                  </a:lnTo>
                  <a:lnTo>
                    <a:pt x="789" y="575"/>
                  </a:lnTo>
                  <a:lnTo>
                    <a:pt x="820" y="690"/>
                  </a:lnTo>
                  <a:lnTo>
                    <a:pt x="852" y="814"/>
                  </a:lnTo>
                  <a:lnTo>
                    <a:pt x="882" y="946"/>
                  </a:lnTo>
                  <a:lnTo>
                    <a:pt x="896" y="1014"/>
                  </a:lnTo>
                  <a:lnTo>
                    <a:pt x="910" y="1083"/>
                  </a:lnTo>
                  <a:lnTo>
                    <a:pt x="923" y="1155"/>
                  </a:lnTo>
                  <a:lnTo>
                    <a:pt x="935" y="1228"/>
                  </a:lnTo>
                  <a:lnTo>
                    <a:pt x="946" y="1301"/>
                  </a:lnTo>
                  <a:lnTo>
                    <a:pt x="956" y="1376"/>
                  </a:lnTo>
                  <a:lnTo>
                    <a:pt x="965" y="1452"/>
                  </a:lnTo>
                  <a:lnTo>
                    <a:pt x="973" y="1528"/>
                  </a:lnTo>
                  <a:lnTo>
                    <a:pt x="979" y="1606"/>
                  </a:lnTo>
                  <a:lnTo>
                    <a:pt x="985" y="1684"/>
                  </a:lnTo>
                  <a:lnTo>
                    <a:pt x="988" y="1763"/>
                  </a:lnTo>
                  <a:lnTo>
                    <a:pt x="989" y="1842"/>
                  </a:lnTo>
                  <a:lnTo>
                    <a:pt x="991" y="1923"/>
                  </a:lnTo>
                  <a:lnTo>
                    <a:pt x="989" y="2003"/>
                  </a:lnTo>
                  <a:lnTo>
                    <a:pt x="985" y="2083"/>
                  </a:lnTo>
                  <a:lnTo>
                    <a:pt x="980" y="2163"/>
                  </a:lnTo>
                  <a:lnTo>
                    <a:pt x="973" y="2244"/>
                  </a:lnTo>
                  <a:lnTo>
                    <a:pt x="964" y="2325"/>
                  </a:lnTo>
                  <a:lnTo>
                    <a:pt x="952" y="2405"/>
                  </a:lnTo>
                  <a:lnTo>
                    <a:pt x="937" y="2486"/>
                  </a:lnTo>
                  <a:lnTo>
                    <a:pt x="920" y="2565"/>
                  </a:lnTo>
                  <a:lnTo>
                    <a:pt x="901" y="2646"/>
                  </a:lnTo>
                  <a:lnTo>
                    <a:pt x="880" y="2724"/>
                  </a:lnTo>
                  <a:lnTo>
                    <a:pt x="855" y="2803"/>
                  </a:lnTo>
                  <a:lnTo>
                    <a:pt x="828" y="2879"/>
                  </a:lnTo>
                  <a:lnTo>
                    <a:pt x="798" y="2957"/>
                  </a:lnTo>
                  <a:lnTo>
                    <a:pt x="764" y="3031"/>
                  </a:lnTo>
                  <a:lnTo>
                    <a:pt x="728" y="3106"/>
                  </a:lnTo>
                  <a:lnTo>
                    <a:pt x="687" y="3179"/>
                  </a:lnTo>
                  <a:lnTo>
                    <a:pt x="645" y="3253"/>
                  </a:lnTo>
                  <a:lnTo>
                    <a:pt x="622" y="3288"/>
                  </a:lnTo>
                  <a:lnTo>
                    <a:pt x="598" y="3323"/>
                  </a:lnTo>
                  <a:lnTo>
                    <a:pt x="574" y="3359"/>
                  </a:lnTo>
                  <a:lnTo>
                    <a:pt x="548" y="3393"/>
                  </a:lnTo>
                  <a:lnTo>
                    <a:pt x="521" y="3427"/>
                  </a:lnTo>
                  <a:lnTo>
                    <a:pt x="495" y="3460"/>
                  </a:lnTo>
                  <a:lnTo>
                    <a:pt x="466" y="3495"/>
                  </a:lnTo>
                  <a:lnTo>
                    <a:pt x="438" y="3527"/>
                  </a:lnTo>
                  <a:lnTo>
                    <a:pt x="408" y="3559"/>
                  </a:lnTo>
                  <a:lnTo>
                    <a:pt x="377" y="3592"/>
                  </a:lnTo>
                  <a:lnTo>
                    <a:pt x="345" y="3623"/>
                  </a:lnTo>
                  <a:lnTo>
                    <a:pt x="312" y="3654"/>
                  </a:lnTo>
                  <a:lnTo>
                    <a:pt x="278" y="3684"/>
                  </a:lnTo>
                  <a:lnTo>
                    <a:pt x="244" y="3714"/>
                  </a:lnTo>
                  <a:lnTo>
                    <a:pt x="208" y="3744"/>
                  </a:lnTo>
                  <a:lnTo>
                    <a:pt x="170" y="3774"/>
                  </a:lnTo>
                  <a:lnTo>
                    <a:pt x="133" y="3802"/>
                  </a:lnTo>
                  <a:lnTo>
                    <a:pt x="93" y="3831"/>
                  </a:lnTo>
                  <a:lnTo>
                    <a:pt x="54" y="3858"/>
                  </a:lnTo>
                  <a:lnTo>
                    <a:pt x="12" y="3884"/>
                  </a:lnTo>
                  <a:lnTo>
                    <a:pt x="0" y="4004"/>
                  </a:lnTo>
                </a:path>
              </a:pathLst>
            </a:custGeom>
            <a:gradFill flip="none" rotWithShape="1">
              <a:gsLst>
                <a:gs pos="0">
                  <a:schemeClr val="tx1">
                    <a:alpha val="8000"/>
                  </a:schemeClr>
                </a:gs>
                <a:gs pos="50000">
                  <a:schemeClr val="tx1">
                    <a:alpha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-108636" y="0"/>
              <a:ext cx="3159125" cy="6858000"/>
            </a:xfrm>
            <a:custGeom>
              <a:avLst/>
              <a:gdLst/>
              <a:ahLst/>
              <a:cxnLst>
                <a:cxn ang="0">
                  <a:pos x="585" y="0"/>
                </a:cxn>
                <a:cxn ang="0">
                  <a:pos x="716" y="272"/>
                </a:cxn>
                <a:cxn ang="0">
                  <a:pos x="912" y="704"/>
                </a:cxn>
                <a:cxn ang="0">
                  <a:pos x="1030" y="976"/>
                </a:cxn>
                <a:cxn ang="0">
                  <a:pos x="1156" y="1276"/>
                </a:cxn>
                <a:cxn ang="0">
                  <a:pos x="1288" y="1601"/>
                </a:cxn>
                <a:cxn ang="0">
                  <a:pos x="1419" y="1942"/>
                </a:cxn>
                <a:cxn ang="0">
                  <a:pos x="1545" y="2293"/>
                </a:cxn>
                <a:cxn ang="0">
                  <a:pos x="1664" y="2649"/>
                </a:cxn>
                <a:cxn ang="0">
                  <a:pos x="1771" y="3003"/>
                </a:cxn>
                <a:cxn ang="0">
                  <a:pos x="1817" y="3177"/>
                </a:cxn>
                <a:cxn ang="0">
                  <a:pos x="1860" y="3348"/>
                </a:cxn>
                <a:cxn ang="0">
                  <a:pos x="1898" y="3517"/>
                </a:cxn>
                <a:cxn ang="0">
                  <a:pos x="1930" y="3679"/>
                </a:cxn>
                <a:cxn ang="0">
                  <a:pos x="1955" y="3837"/>
                </a:cxn>
                <a:cxn ang="0">
                  <a:pos x="1974" y="3989"/>
                </a:cxn>
                <a:cxn ang="0">
                  <a:pos x="1986" y="4136"/>
                </a:cxn>
                <a:cxn ang="0">
                  <a:pos x="1990" y="4273"/>
                </a:cxn>
                <a:cxn ang="0">
                  <a:pos x="0" y="4320"/>
                </a:cxn>
                <a:cxn ang="0">
                  <a:pos x="40" y="4279"/>
                </a:cxn>
                <a:cxn ang="0">
                  <a:pos x="101" y="4206"/>
                </a:cxn>
                <a:cxn ang="0">
                  <a:pos x="186" y="4098"/>
                </a:cxn>
                <a:cxn ang="0">
                  <a:pos x="284" y="3956"/>
                </a:cxn>
                <a:cxn ang="0">
                  <a:pos x="364" y="3827"/>
                </a:cxn>
                <a:cxn ang="0">
                  <a:pos x="420" y="3730"/>
                </a:cxn>
                <a:cxn ang="0">
                  <a:pos x="474" y="3626"/>
                </a:cxn>
                <a:cxn ang="0">
                  <a:pos x="528" y="3514"/>
                </a:cxn>
                <a:cxn ang="0">
                  <a:pos x="581" y="3392"/>
                </a:cxn>
                <a:cxn ang="0">
                  <a:pos x="632" y="3263"/>
                </a:cxn>
                <a:cxn ang="0">
                  <a:pos x="679" y="3127"/>
                </a:cxn>
                <a:cxn ang="0">
                  <a:pos x="721" y="2982"/>
                </a:cxn>
                <a:cxn ang="0">
                  <a:pos x="761" y="2830"/>
                </a:cxn>
                <a:cxn ang="0">
                  <a:pos x="793" y="2671"/>
                </a:cxn>
                <a:cxn ang="0">
                  <a:pos x="819" y="2504"/>
                </a:cxn>
                <a:cxn ang="0">
                  <a:pos x="838" y="2328"/>
                </a:cxn>
                <a:cxn ang="0">
                  <a:pos x="850" y="2147"/>
                </a:cxn>
                <a:cxn ang="0">
                  <a:pos x="852" y="1958"/>
                </a:cxn>
                <a:cxn ang="0">
                  <a:pos x="844" y="1762"/>
                </a:cxn>
                <a:cxn ang="0">
                  <a:pos x="827" y="1559"/>
                </a:cxn>
                <a:cxn ang="0">
                  <a:pos x="797" y="1348"/>
                </a:cxn>
                <a:cxn ang="0">
                  <a:pos x="756" y="1130"/>
                </a:cxn>
                <a:cxn ang="0">
                  <a:pos x="701" y="906"/>
                </a:cxn>
                <a:cxn ang="0">
                  <a:pos x="634" y="676"/>
                </a:cxn>
                <a:cxn ang="0">
                  <a:pos x="552" y="439"/>
                </a:cxn>
                <a:cxn ang="0">
                  <a:pos x="454" y="195"/>
                </a:cxn>
                <a:cxn ang="0">
                  <a:pos x="585" y="0"/>
                </a:cxn>
              </a:cxnLst>
              <a:rect l="0" t="0" r="r" b="b"/>
              <a:pathLst>
                <a:path w="1990" h="4320">
                  <a:moveTo>
                    <a:pt x="585" y="0"/>
                  </a:moveTo>
                  <a:lnTo>
                    <a:pt x="585" y="0"/>
                  </a:lnTo>
                  <a:lnTo>
                    <a:pt x="645" y="124"/>
                  </a:lnTo>
                  <a:lnTo>
                    <a:pt x="716" y="272"/>
                  </a:lnTo>
                  <a:lnTo>
                    <a:pt x="805" y="467"/>
                  </a:lnTo>
                  <a:lnTo>
                    <a:pt x="912" y="704"/>
                  </a:lnTo>
                  <a:lnTo>
                    <a:pt x="969" y="836"/>
                  </a:lnTo>
                  <a:lnTo>
                    <a:pt x="1030" y="976"/>
                  </a:lnTo>
                  <a:lnTo>
                    <a:pt x="1093" y="1122"/>
                  </a:lnTo>
                  <a:lnTo>
                    <a:pt x="1156" y="1276"/>
                  </a:lnTo>
                  <a:lnTo>
                    <a:pt x="1222" y="1437"/>
                  </a:lnTo>
                  <a:lnTo>
                    <a:pt x="1288" y="1601"/>
                  </a:lnTo>
                  <a:lnTo>
                    <a:pt x="1353" y="1769"/>
                  </a:lnTo>
                  <a:lnTo>
                    <a:pt x="1419" y="1942"/>
                  </a:lnTo>
                  <a:lnTo>
                    <a:pt x="1482" y="2116"/>
                  </a:lnTo>
                  <a:lnTo>
                    <a:pt x="1545" y="2293"/>
                  </a:lnTo>
                  <a:lnTo>
                    <a:pt x="1607" y="2472"/>
                  </a:lnTo>
                  <a:lnTo>
                    <a:pt x="1664" y="2649"/>
                  </a:lnTo>
                  <a:lnTo>
                    <a:pt x="1719" y="2827"/>
                  </a:lnTo>
                  <a:lnTo>
                    <a:pt x="1771" y="3003"/>
                  </a:lnTo>
                  <a:lnTo>
                    <a:pt x="1795" y="3091"/>
                  </a:lnTo>
                  <a:lnTo>
                    <a:pt x="1817" y="3177"/>
                  </a:lnTo>
                  <a:lnTo>
                    <a:pt x="1839" y="3263"/>
                  </a:lnTo>
                  <a:lnTo>
                    <a:pt x="1860" y="3348"/>
                  </a:lnTo>
                  <a:lnTo>
                    <a:pt x="1880" y="3433"/>
                  </a:lnTo>
                  <a:lnTo>
                    <a:pt x="1898" y="3517"/>
                  </a:lnTo>
                  <a:lnTo>
                    <a:pt x="1914" y="3599"/>
                  </a:lnTo>
                  <a:lnTo>
                    <a:pt x="1930" y="3679"/>
                  </a:lnTo>
                  <a:lnTo>
                    <a:pt x="1943" y="3760"/>
                  </a:lnTo>
                  <a:lnTo>
                    <a:pt x="1955" y="3837"/>
                  </a:lnTo>
                  <a:lnTo>
                    <a:pt x="1965" y="3915"/>
                  </a:lnTo>
                  <a:lnTo>
                    <a:pt x="1974" y="3989"/>
                  </a:lnTo>
                  <a:lnTo>
                    <a:pt x="1981" y="4064"/>
                  </a:lnTo>
                  <a:lnTo>
                    <a:pt x="1986" y="4136"/>
                  </a:lnTo>
                  <a:lnTo>
                    <a:pt x="1989" y="4206"/>
                  </a:lnTo>
                  <a:lnTo>
                    <a:pt x="1990" y="4273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18" y="4301"/>
                  </a:lnTo>
                  <a:lnTo>
                    <a:pt x="40" y="4279"/>
                  </a:lnTo>
                  <a:lnTo>
                    <a:pt x="67" y="4247"/>
                  </a:lnTo>
                  <a:lnTo>
                    <a:pt x="101" y="4206"/>
                  </a:lnTo>
                  <a:lnTo>
                    <a:pt x="140" y="4156"/>
                  </a:lnTo>
                  <a:lnTo>
                    <a:pt x="186" y="4098"/>
                  </a:lnTo>
                  <a:lnTo>
                    <a:pt x="234" y="4032"/>
                  </a:lnTo>
                  <a:lnTo>
                    <a:pt x="284" y="3956"/>
                  </a:lnTo>
                  <a:lnTo>
                    <a:pt x="338" y="3872"/>
                  </a:lnTo>
                  <a:lnTo>
                    <a:pt x="364" y="3827"/>
                  </a:lnTo>
                  <a:lnTo>
                    <a:pt x="392" y="3780"/>
                  </a:lnTo>
                  <a:lnTo>
                    <a:pt x="420" y="3730"/>
                  </a:lnTo>
                  <a:lnTo>
                    <a:pt x="446" y="3679"/>
                  </a:lnTo>
                  <a:lnTo>
                    <a:pt x="474" y="3626"/>
                  </a:lnTo>
                  <a:lnTo>
                    <a:pt x="502" y="3571"/>
                  </a:lnTo>
                  <a:lnTo>
                    <a:pt x="528" y="3514"/>
                  </a:lnTo>
                  <a:lnTo>
                    <a:pt x="555" y="3454"/>
                  </a:lnTo>
                  <a:lnTo>
                    <a:pt x="581" y="3392"/>
                  </a:lnTo>
                  <a:lnTo>
                    <a:pt x="607" y="3329"/>
                  </a:lnTo>
                  <a:lnTo>
                    <a:pt x="632" y="3263"/>
                  </a:lnTo>
                  <a:lnTo>
                    <a:pt x="656" y="3196"/>
                  </a:lnTo>
                  <a:lnTo>
                    <a:pt x="679" y="3127"/>
                  </a:lnTo>
                  <a:lnTo>
                    <a:pt x="701" y="3056"/>
                  </a:lnTo>
                  <a:lnTo>
                    <a:pt x="721" y="2982"/>
                  </a:lnTo>
                  <a:lnTo>
                    <a:pt x="742" y="2908"/>
                  </a:lnTo>
                  <a:lnTo>
                    <a:pt x="761" y="2830"/>
                  </a:lnTo>
                  <a:lnTo>
                    <a:pt x="777" y="2751"/>
                  </a:lnTo>
                  <a:lnTo>
                    <a:pt x="793" y="2671"/>
                  </a:lnTo>
                  <a:lnTo>
                    <a:pt x="808" y="2587"/>
                  </a:lnTo>
                  <a:lnTo>
                    <a:pt x="819" y="2504"/>
                  </a:lnTo>
                  <a:lnTo>
                    <a:pt x="830" y="2418"/>
                  </a:lnTo>
                  <a:lnTo>
                    <a:pt x="838" y="2328"/>
                  </a:lnTo>
                  <a:lnTo>
                    <a:pt x="846" y="2239"/>
                  </a:lnTo>
                  <a:lnTo>
                    <a:pt x="850" y="2147"/>
                  </a:lnTo>
                  <a:lnTo>
                    <a:pt x="852" y="2053"/>
                  </a:lnTo>
                  <a:lnTo>
                    <a:pt x="852" y="1958"/>
                  </a:lnTo>
                  <a:lnTo>
                    <a:pt x="850" y="1860"/>
                  </a:lnTo>
                  <a:lnTo>
                    <a:pt x="844" y="1762"/>
                  </a:lnTo>
                  <a:lnTo>
                    <a:pt x="837" y="1661"/>
                  </a:lnTo>
                  <a:lnTo>
                    <a:pt x="827" y="1559"/>
                  </a:lnTo>
                  <a:lnTo>
                    <a:pt x="814" y="1453"/>
                  </a:lnTo>
                  <a:lnTo>
                    <a:pt x="797" y="1348"/>
                  </a:lnTo>
                  <a:lnTo>
                    <a:pt x="778" y="1240"/>
                  </a:lnTo>
                  <a:lnTo>
                    <a:pt x="756" y="1130"/>
                  </a:lnTo>
                  <a:lnTo>
                    <a:pt x="730" y="1019"/>
                  </a:lnTo>
                  <a:lnTo>
                    <a:pt x="701" y="906"/>
                  </a:lnTo>
                  <a:lnTo>
                    <a:pt x="669" y="792"/>
                  </a:lnTo>
                  <a:lnTo>
                    <a:pt x="634" y="676"/>
                  </a:lnTo>
                  <a:lnTo>
                    <a:pt x="594" y="558"/>
                  </a:lnTo>
                  <a:lnTo>
                    <a:pt x="552" y="439"/>
                  </a:lnTo>
                  <a:lnTo>
                    <a:pt x="503" y="318"/>
                  </a:lnTo>
                  <a:lnTo>
                    <a:pt x="454" y="195"/>
                  </a:lnTo>
                  <a:lnTo>
                    <a:pt x="398" y="70"/>
                  </a:lnTo>
                  <a:lnTo>
                    <a:pt x="585" y="0"/>
                  </a:lnTo>
                </a:path>
              </a:pathLst>
            </a:custGeom>
            <a:gradFill>
              <a:gsLst>
                <a:gs pos="0">
                  <a:schemeClr val="tx1">
                    <a:alpha val="0"/>
                  </a:schemeClr>
                </a:gs>
                <a:gs pos="50000">
                  <a:schemeClr val="tx1">
                    <a:alpha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ah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799" y="2959108"/>
            <a:ext cx="11302999" cy="939784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главление" type="clipArtAndTx" preserve="1">
  <p:cSld name="Оглавление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 rot="10800000">
            <a:off x="380959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alpha val="0"/>
                </a:schemeClr>
              </a:gs>
              <a:gs pos="50000">
                <a:schemeClr val="tx1">
                  <a:lumMod val="95000"/>
                  <a:alpha val="32000"/>
                </a:schemeClr>
              </a:gs>
              <a:gs pos="100000">
                <a:schemeClr val="tx1">
                  <a:lumMod val="95000"/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Полилиния 6"/>
          <p:cNvSpPr/>
          <p:nvPr/>
        </p:nvSpPr>
        <p:spPr>
          <a:xfrm rot="20911628">
            <a:off x="-340446" y="1805607"/>
            <a:ext cx="8001013" cy="450057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alpha val="0"/>
                </a:schemeClr>
              </a:gs>
              <a:gs pos="50000">
                <a:schemeClr val="tx1">
                  <a:lumMod val="95000"/>
                  <a:alpha val="32000"/>
                </a:schemeClr>
              </a:gs>
              <a:gs pos="100000">
                <a:schemeClr val="tx1">
                  <a:lumMod val="95000"/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857477" y="0"/>
            <a:ext cx="9334522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479" y="1571612"/>
            <a:ext cx="8477266" cy="939784"/>
          </a:xfrm>
        </p:spPr>
        <p:txBody>
          <a:bodyPr/>
          <a:lstStyle>
            <a:lvl1pPr>
              <a:defRPr sz="4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238479" y="2571750"/>
            <a:ext cx="8380799" cy="3071813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15525" y="274638"/>
            <a:ext cx="18668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90106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9F0A873F-4CB5-45D8-B83F-B5FD90E8894C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 rot="20783988">
            <a:off x="-755507" y="224473"/>
            <a:ext cx="7942774" cy="5603043"/>
          </a:xfrm>
          <a:custGeom>
            <a:avLst/>
            <a:gdLst/>
            <a:ah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"/>
                </a:schemeClr>
              </a:gs>
            </a:gsLst>
            <a:lin ang="108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Полилиния 7"/>
          <p:cNvSpPr/>
          <p:nvPr/>
        </p:nvSpPr>
        <p:spPr>
          <a:xfrm flipV="1">
            <a:off x="3042907" y="-57150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Полилиния 8"/>
          <p:cNvSpPr/>
          <p:nvPr/>
        </p:nvSpPr>
        <p:spPr>
          <a:xfrm>
            <a:off x="35375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Полилиния 9"/>
          <p:cNvSpPr/>
          <p:nvPr/>
        </p:nvSpPr>
        <p:spPr>
          <a:xfrm rot="516954" flipV="1">
            <a:off x="7370171" y="22697"/>
            <a:ext cx="4857750" cy="6356350"/>
          </a:xfrm>
          <a:custGeom>
            <a:avLst/>
            <a:gdLst/>
            <a:ah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2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Полилиния 10"/>
          <p:cNvSpPr/>
          <p:nvPr/>
        </p:nvSpPr>
        <p:spPr>
          <a:xfrm flipH="1" flipV="1">
            <a:off x="571461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11" y="4567255"/>
            <a:ext cx="10363199" cy="1362075"/>
          </a:xfrm>
        </p:spPr>
        <p:txBody>
          <a:bodyPr anchor="t"/>
          <a:lstStyle>
            <a:lvl1pPr algn="l">
              <a:defRPr sz="5400" b="0" cap="all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6711" y="3946545"/>
            <a:ext cx="10363199" cy="620710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4499" y="1222376"/>
            <a:ext cx="5549899" cy="50641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598" y="1222376"/>
            <a:ext cx="5549899" cy="50641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аблица" type="tbl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7" name="Таблица 6"/>
          <p:cNvSpPr>
            <a:spLocks noGrp="1" noTextEdit="1"/>
          </p:cNvSpPr>
          <p:nvPr>
            <p:ph type="tbl" sz="quarter" idx="13"/>
          </p:nvPr>
        </p:nvSpPr>
        <p:spPr>
          <a:xfrm>
            <a:off x="476250" y="1285875"/>
            <a:ext cx="11239499" cy="4929188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Таблица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461735" y="1231446"/>
            <a:ext cx="5524498" cy="2415268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5"/>
          </p:nvPr>
        </p:nvSpPr>
        <p:spPr>
          <a:xfrm>
            <a:off x="6223018" y="1231446"/>
            <a:ext cx="5524498" cy="2415268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461735" y="3799112"/>
            <a:ext cx="5524498" cy="2460172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6"/>
          </p:nvPr>
        </p:nvSpPr>
        <p:spPr>
          <a:xfrm>
            <a:off x="6223018" y="3799112"/>
            <a:ext cx="5524498" cy="2460172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8" name="Рисунок 7"/>
          <p:cNvSpPr>
            <a:spLocks noGrp="1" noTextEdit="1"/>
          </p:cNvSpPr>
          <p:nvPr>
            <p:ph type="pic" idx="1"/>
          </p:nvPr>
        </p:nvSpPr>
        <p:spPr>
          <a:xfrm>
            <a:off x="1904970" y="1357298"/>
            <a:ext cx="7905805" cy="4114800"/>
          </a:xfrm>
          <a:solidFill>
            <a:schemeClr val="bg2">
              <a:lumMod val="50000"/>
              <a:alpha val="24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Рисунок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904970" y="5500702"/>
            <a:ext cx="7905805" cy="67149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Гармония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олилиния 34"/>
          <p:cNvSpPr/>
          <p:nvPr/>
        </p:nvSpPr>
        <p:spPr>
          <a:xfrm>
            <a:off x="0" y="-25400"/>
            <a:ext cx="12191999" cy="6858000"/>
          </a:xfrm>
          <a:custGeom>
            <a:avLst/>
            <a:gdLst/>
            <a:ah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6" name="Полилиния 35"/>
          <p:cNvSpPr/>
          <p:nvPr/>
        </p:nvSpPr>
        <p:spPr>
          <a:xfrm>
            <a:off x="-486879" y="-20662"/>
            <a:ext cx="4857750" cy="6356350"/>
          </a:xfrm>
          <a:custGeom>
            <a:avLst/>
            <a:gdLst/>
            <a:ah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8000"/>
                </a:schemeClr>
              </a:gs>
              <a:gs pos="5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7" name="Полилиния 36"/>
          <p:cNvSpPr/>
          <p:nvPr/>
        </p:nvSpPr>
        <p:spPr>
          <a:xfrm>
            <a:off x="3076774" y="-71462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1000"/>
                </a:schemeClr>
              </a:gs>
              <a:gs pos="5000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8" name="Полилиния 37"/>
          <p:cNvSpPr/>
          <p:nvPr/>
        </p:nvSpPr>
        <p:spPr>
          <a:xfrm>
            <a:off x="-42" y="0"/>
            <a:ext cx="4212166" cy="6858000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9" name="Полилиния 38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ah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7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40" name="Полилиния 39"/>
          <p:cNvSpPr/>
          <p:nvPr/>
        </p:nvSpPr>
        <p:spPr>
          <a:xfrm>
            <a:off x="4000499" y="1079500"/>
            <a:ext cx="8191499" cy="5778500"/>
          </a:xfrm>
          <a:custGeom>
            <a:avLst/>
            <a:gdLst/>
            <a:ah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>
            <a:gsLst>
              <a:gs pos="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799" y="1222376"/>
            <a:ext cx="11302999" cy="5046664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13.12.2023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4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1884" indent="-341884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v"/>
        <a:defRPr sz="2400" b="0" i="0" u="none" strike="noStrike" kern="1200" baseline="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Wingdings"/>
        <a:buChar char="§"/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•"/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–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2;&#1086;&#1083;&#1077;&#1081;&#1073;&#1086;&#1083;&#1100;&#1085;&#1072;&#1103;_&#1087;&#1083;&#1086;&#1097;&#1072;&#1076;&#1082;&#1072;" TargetMode="External"/><Relationship Id="rId2" Type="http://schemas.openxmlformats.org/officeDocument/2006/relationships/hyperlink" Target="https://www.sports.ru/volleyball/blogs/3037521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n.wikipedia.org/wiki/Volleybal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398" y="3700464"/>
            <a:ext cx="5181601" cy="1171582"/>
          </a:xfrm>
        </p:spPr>
        <p:txBody>
          <a:bodyPr/>
          <a:lstStyle/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/>
            </a:r>
            <a:br>
              <a:rPr lang="ru-RU">
                <a:latin typeface="Times New Roman"/>
                <a:cs typeface="Times New Roman"/>
              </a:rPr>
            </a:b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7229"/>
            <a:ext cx="11265832" cy="2718052"/>
          </a:xfrm>
        </p:spPr>
        <p:txBody>
          <a:bodyPr/>
          <a:lstStyle/>
          <a:p>
            <a:pPr lvl="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работа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предмету «Ф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изическая культура»</a:t>
            </a:r>
            <a:endParaRPr lang="ru-RU" alt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altLang="en-US" dirty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«Волейбол. 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олейбольная площадка»</a:t>
            </a:r>
            <a:endParaRPr lang="ru-RU" alt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Выполнила студентка:  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Щербина Мария Сергеевна</a:t>
            </a:r>
            <a:endParaRPr lang="ru-RU" alt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Специальности «Экономика и бухгалтерский учёт (по отраслям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)»</a:t>
            </a:r>
            <a:endParaRPr lang="ru-RU" alt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altLang="en-US" smtClean="0">
                <a:latin typeface="Times New Roman" pitchFamily="18" charset="0"/>
                <a:cs typeface="Times New Roman" pitchFamily="18" charset="0"/>
              </a:rPr>
              <a:t>Руководитель:  </a:t>
            </a:r>
            <a:r>
              <a:rPr lang="ru-RU" altLang="en-US" dirty="0">
                <a:latin typeface="Times New Roman" pitchFamily="18" charset="0"/>
                <a:cs typeface="Times New Roman" pitchFamily="18" charset="0"/>
              </a:rPr>
              <a:t>Ерошина Елена </a:t>
            </a:r>
            <a:r>
              <a:rPr lang="ru-RU" altLang="en-US" dirty="0" smtClean="0">
                <a:latin typeface="Times New Roman" pitchFamily="18" charset="0"/>
                <a:cs typeface="Times New Roman" pitchFamily="18" charset="0"/>
              </a:rPr>
              <a:t>Владимировна             </a:t>
            </a:r>
            <a:endParaRPr lang="ru-RU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4251" y="0"/>
            <a:ext cx="108865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образования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Воронежской области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ГБПОУ ВО «Борисоглебский техникум промышленных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информационных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технологий»</a:t>
            </a:r>
            <a:endParaRPr lang="ru-RU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Разметка волейбольной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площадки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любом волейбольном поле есть разметка в виде линий. Каждая линия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ширину составляет пять сантиметров. Размеры пунктирной линии,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отделяющей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переднюю и заднюю зону за пределами площадки, а также зону подачи,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составляют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длину 15 сантиметров и располагаются на расстоянии 20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сантиметров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от друга. Ширина их тоже не меняется, она стандартная — пять сантиметров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Важно знать, что линия волейбольной площадки — это ее часть. Таким образом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когда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мяч ее касается, то очко зачисляется на счет атакующей команды. Во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атаки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нападающего мяч летит с огромной скоростью и, порой,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возникает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визуальный обман, задел он линию или нет. Ранее это часто приводило к спорам и даже скандалам, но с появлением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видеоповторов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споры отпали сами собой.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Визуально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показаться, что мяч ударился за пределами площадки, но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повторе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задевает линию на миллиметр, а значит, он в поле.</a:t>
            </a:r>
          </a:p>
        </p:txBody>
      </p:sp>
    </p:spTree>
    <p:extLst>
      <p:ext uri="{BB962C8B-B14F-4D97-AF65-F5344CB8AC3E}">
        <p14:creationId xmlns="" xmlns:p14="http://schemas.microsoft.com/office/powerpoint/2010/main" val="98411705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799" y="193676"/>
            <a:ext cx="11302999" cy="5046664"/>
          </a:xfrm>
        </p:spPr>
        <p:txBody>
          <a:bodyPr/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Видеоповторы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ни в коем случае не отменяют работу судей. На вышке перед сеткой располагается главный арбитр, а на углах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площадки        линейные судьи. Их главная задача, определить коснулся мяч линии   или вышел за пределы площадки.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Волейболом может заниматься каждый человек, это игра довольно      простая, и понять ее правила не составит труда. В последние                десятилетия она стала еще и очень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смотрибельной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Недаром                 телевизионные компании заключают контракты с международной и    национальными федерациями на показ матчей различных                     соревнований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прайм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-тайм. В волейболе есть свои звезды, свои          популярные команды, своя атрибутика. FIVB одна из самых                 многочисленных международных спортивных организаций, куда         входят федерации более 200 стран. По некоторым данным в волейбол постоянно играет более одного миллиарда человек.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278385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082" y="936625"/>
            <a:ext cx="7950435" cy="50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689320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99" y="228600"/>
            <a:ext cx="11302999" cy="421005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Литературные источники: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www.sports.ru/volleyball/blogs/3037521.html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https://ru.wikipedia.org/wiki/</a:t>
            </a:r>
            <a:r>
              <a:rPr lang="ru-RU" sz="2800" dirty="0" err="1" smtClean="0"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Волейбольная_площадка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en.wikipedia.org/wiki/Volleyball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460" y="2583222"/>
            <a:ext cx="11302999" cy="939784"/>
          </a:xfrm>
        </p:spPr>
        <p:txBody>
          <a:bodyPr/>
          <a:lstStyle/>
          <a:p>
            <a:pPr algn="ctr">
              <a:defRPr/>
            </a:pP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alt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824" y="1324303"/>
            <a:ext cx="11302999" cy="2574589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Я, Щербина М.С., освобожденная от уроков физической культуры,         пытаюсь изучить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теоретический материал на тему «Волейбол».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Волейбольная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площадка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и в любом другом виде спорта в волейболе существуют свои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правила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относительно размеров площадки, на которой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команды 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проводят матч. Площадка или волейбольное поле должно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соответствовать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определенным требованиям. Волейбол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последние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десятилетия стремительно развивается, в олимпийскую программу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включен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пляжный волейбол, в нашей стране проводится чемпионат по волейболу на снегу. Везде ли существуют одинаковые размеры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волейбольной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площадки? Давайте разберемся.</a:t>
            </a:r>
          </a:p>
        </p:txBody>
      </p:sp>
    </p:spTree>
    <p:extLst>
      <p:ext uri="{BB962C8B-B14F-4D97-AF65-F5344CB8AC3E}">
        <p14:creationId xmlns="" xmlns:p14="http://schemas.microsoft.com/office/powerpoint/2010/main" val="223115412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Размер волейбольной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площадки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799" y="796886"/>
            <a:ext cx="11302999" cy="5046664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обычном и пляжном волейболе размеры площадке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давно            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определены правилами, за которые отвечает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Международная      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федерация волейбола (FIVB). Если в отношении каких-то других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нюансов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игры правила довольно часто меняются, то в случае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размерами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они на протяжении многих десятилетий остаются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незыблемыми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длина обычной площадки — 18 м, ширина — 9 м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длина площадки для пляжного волейбола — 16 м, ширина — 8 м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Размеры всегда остаются стандартными, независимо 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возраста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игроков и статуса команд, школьные это соревнования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олимпийский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турнир. Изменения могут касаться только высоты сетки, она отличается в матчах мужских и женских команд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95363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976" y="936625"/>
            <a:ext cx="9150647" cy="50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135723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Площадь волейбольного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поля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Путем нехитрых подсчетов можно определить, что стандартная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площадь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площадки в обычном волейболе составляет 162 квадратных метра, в пляжном — 128 квадратных метров. В обычном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волейболе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состав одной команды состоит из шести спортсменов, в пляжном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волейболе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их двое. В пляжном волейболе игра развивается менее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динамично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это обусловлено не только количеством игроков, 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песчаным покрытием площадки.</a:t>
            </a:r>
          </a:p>
        </p:txBody>
      </p:sp>
    </p:spTree>
    <p:extLst>
      <p:ext uri="{BB962C8B-B14F-4D97-AF65-F5344CB8AC3E}">
        <p14:creationId xmlns="" xmlns:p14="http://schemas.microsoft.com/office/powerpoint/2010/main" val="383886095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Зоны волейбольной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площадки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волейболе каждая из команд, состоящих из шести человек располагается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своей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половине поля площадью 9х9 метров. Команды разделяет сетка,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расположенная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высоте 2,43 метра в мужском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2,24метра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женском волейболе. Каждая половина поля делится на две зоны атаки. Передняя расположена ближе к сетке на расстоянии трех метров от нее. Непрерывной линией передняя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атаки отделена от задней зоны, длина которой составляет шесть метров, 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называют зоной защиты.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правилам игроки, находящиеся в зоне защиты, не могут при атаке наступать или заступать за линию атаки, сделать это можно только в полете,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существуют различные атакующие комбинации. Мы часто видим, что игроки при атаке могут располагаться за пределами волейбольной площадки. Правилами это не возбраняется, при этом линия атаки обозначена пунктирами за пределами поля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043850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799" y="536576"/>
            <a:ext cx="11302999" cy="5046664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лицевой линией площадки существует еще одна зона — подачи.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Ранее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правилами она ограничивалась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метрами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ширину,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теперь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игроки могут подавать из любого участка зоны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шириной 9 метров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Иногда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бокам зоны подачи можно увидеть пунктирные линии.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пределами одной из боковых сторон площадки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располагается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тренерский штаб и запасные игроки, в этом месте есть зона замены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Ее протяженность — 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метра от сетки в каждую сторону.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    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остальное пространство за пределами волейбольной площадки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называется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свободной зоной, она тоже считается игровой.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Зачастую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можно увидеть разную расцветку волейбольного поля. Определенных требований к цвету нет, но часто можно увидеть, что свободная зона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цвету отличается от самой площадки. Делается это для удобства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фиксации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аутов со стороны судей.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46288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392" y="765175"/>
            <a:ext cx="5783816" cy="50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5998614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Гармония">
  <a:themeElements>
    <a:clrScheme name="Гармония">
      <a:dk1>
        <a:srgbClr val="1B3F63"/>
      </a:dk1>
      <a:lt1>
        <a:srgbClr val="FFFFFF"/>
      </a:lt1>
      <a:dk2>
        <a:srgbClr val="849FB5"/>
      </a:dk2>
      <a:lt2>
        <a:srgbClr val="EAF1F7"/>
      </a:lt2>
      <a:accent1>
        <a:srgbClr val="356B9D"/>
      </a:accent1>
      <a:accent2>
        <a:srgbClr val="003366"/>
      </a:accent2>
      <a:accent3>
        <a:srgbClr val="6F8FA9"/>
      </a:accent3>
      <a:accent4>
        <a:srgbClr val="585E68"/>
      </a:accent4>
      <a:accent5>
        <a:srgbClr val="000066"/>
      </a:accent5>
      <a:accent6>
        <a:srgbClr val="666699"/>
      </a:accent6>
      <a:hlink>
        <a:srgbClr val="4E6B83"/>
      </a:hlink>
      <a:folHlink>
        <a:srgbClr val="D3D1C5"/>
      </a:folHlink>
    </a:clrScheme>
    <a:fontScheme name="Гармония">
      <a:majorFont>
        <a:latin typeface="Tahoma"/>
        <a:ea typeface=""/>
        <a:cs typeface=""/>
        <a:font script="Jpan" typeface="MS PGothic"/>
        <a:font script="Hang" typeface="한컴 윤체 L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армони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hueMod val="100000"/>
                <a:satMod val="100000"/>
              </a:schemeClr>
            </a:gs>
            <a:gs pos="100000">
              <a:schemeClr val="phClr">
                <a:shade val="70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704</Words>
  <Application>Microsoft Office PowerPoint</Application>
  <PresentationFormat>Произвольный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Гармония</vt:lpstr>
      <vt:lpstr> </vt:lpstr>
      <vt:lpstr>Задачи: Я, Щербина М.С., освобожденная от уроков физической культуры,         пытаюсь изучить теоретический материал на тему «Волейбол».</vt:lpstr>
      <vt:lpstr>Волейбольная площадка</vt:lpstr>
      <vt:lpstr>Размер волейбольной площадки</vt:lpstr>
      <vt:lpstr>Слайд 5</vt:lpstr>
      <vt:lpstr>Площадь волейбольного поля</vt:lpstr>
      <vt:lpstr>Зоны волейбольной площадки</vt:lpstr>
      <vt:lpstr>Слайд 8</vt:lpstr>
      <vt:lpstr>Слайд 9</vt:lpstr>
      <vt:lpstr>Разметка волейбольной площадки</vt:lpstr>
      <vt:lpstr>Слайд 11</vt:lpstr>
      <vt:lpstr>Слайд 12</vt:lpstr>
      <vt:lpstr>Литературные источники:  https://www.sports.ru/volleyball/blogs/3037521.html  https://ru.wikipedia.org/wiki/Волейбольная_площадка  https://en.wikipedia.org/wiki/Volleyball </vt:lpstr>
      <vt:lpstr>СПАСИБО ЗА ВНИМАНИЕ!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Lenovo</dc:creator>
  <cp:lastModifiedBy>User</cp:lastModifiedBy>
  <cp:revision>21</cp:revision>
  <dcterms:created xsi:type="dcterms:W3CDTF">2022-05-11T15:29:19Z</dcterms:created>
  <dcterms:modified xsi:type="dcterms:W3CDTF">2023-12-13T18:35:29Z</dcterms:modified>
  <cp:version>1100.0100.01</cp:version>
</cp:coreProperties>
</file>