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0" autoAdjust="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EDEB1B-0DA7-41A6-A84E-9F88B4501780}" type="datetimeFigureOut">
              <a:rPr lang="ru-RU" smtClean="0"/>
              <a:pPr/>
              <a:t>13.12.2023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10D0B5-A184-4A18-8D48-72F6FF9489E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maps/org/pozharno_spasatelnaya_chast_33/1100058454/" TargetMode="External"/><Relationship Id="rId2" Type="http://schemas.openxmlformats.org/officeDocument/2006/relationships/hyperlink" Target="https://vk.com/cgb.inta?trackcode=f2147954Wyvc_O4Q06gYLrZ6K90WjKcOXLBM20rfW8h-n6eRG3vvSgdvaFq_0Q8mrXUY0x2_lRRsvk7DScNByG-V-OV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4248" y="3789040"/>
            <a:ext cx="2339752" cy="6354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МОЯ ИНТА</a:t>
            </a:r>
            <a:endParaRPr lang="ru-RU" sz="2800" dirty="0"/>
          </a:p>
        </p:txBody>
      </p:sp>
      <p:pic>
        <p:nvPicPr>
          <p:cNvPr id="3" name="Рисунок 2" descr="$$ТА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56370" y="4628032"/>
            <a:ext cx="2087630" cy="22299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1844825"/>
            <a:ext cx="69127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Ранняя   </a:t>
            </a:r>
            <a:r>
              <a:rPr lang="ru-RU" sz="2800" dirty="0" err="1" smtClean="0"/>
              <a:t>профилизация</a:t>
            </a:r>
            <a:r>
              <a:rPr lang="ru-RU" sz="2800" dirty="0" smtClean="0"/>
              <a:t>  обучения 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как  основа  самоопределения обучающихся.</a:t>
            </a:r>
          </a:p>
          <a:p>
            <a:pPr>
              <a:lnSpc>
                <a:spcPct val="150000"/>
              </a:lnSpc>
            </a:pP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000" dirty="0" smtClean="0"/>
              <a:t>Презентация  Даниловой А.В.</a:t>
            </a:r>
            <a:endParaRPr lang="ru-RU" sz="20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Социальные   партнеры   для организации   событий.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hlinkClick r:id="rId2"/>
            </a:endParaRPr>
          </a:p>
          <a:p>
            <a:r>
              <a:rPr lang="ru-RU" b="1" dirty="0" smtClean="0">
                <a:hlinkClick r:id="rId2"/>
              </a:rPr>
              <a:t>ГБУЗ РК "Интинская ЦГБ«</a:t>
            </a:r>
            <a:r>
              <a:rPr lang="ru-RU" b="1" dirty="0" smtClean="0"/>
              <a:t>;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sz="2800" u="sng" dirty="0" smtClean="0">
                <a:solidFill>
                  <a:srgbClr val="FFC000"/>
                </a:solidFill>
              </a:rPr>
              <a:t>ГПОУ «Интинский политехнический   </a:t>
            </a:r>
            <a:r>
              <a:rPr lang="ru-RU" sz="2800" b="1" u="sng" dirty="0" smtClean="0">
                <a:solidFill>
                  <a:srgbClr val="FFC000"/>
                </a:solidFill>
              </a:rPr>
              <a:t>техникум</a:t>
            </a:r>
            <a:r>
              <a:rPr lang="ru-RU" sz="2800" u="sng" dirty="0" smtClean="0">
                <a:solidFill>
                  <a:srgbClr val="FFC000"/>
                </a:solidFill>
              </a:rPr>
              <a:t>»,</a:t>
            </a:r>
          </a:p>
          <a:p>
            <a:endParaRPr lang="ru-RU" dirty="0" smtClean="0"/>
          </a:p>
          <a:p>
            <a:r>
              <a:rPr lang="ru-RU" b="1" dirty="0" smtClean="0">
                <a:hlinkClick r:id="rId3"/>
              </a:rPr>
              <a:t>Пожарно-спасательная часть № 33 г.Инта.</a:t>
            </a:r>
          </a:p>
          <a:p>
            <a:pPr>
              <a:buNone/>
            </a:pP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МОЯ  ИНТА</a:t>
            </a:r>
            <a:endParaRPr lang="ru-RU" dirty="0"/>
          </a:p>
        </p:txBody>
      </p:sp>
      <p:pic>
        <p:nvPicPr>
          <p:cNvPr id="4" name="Содержимое 3" descr="CIMG0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935163"/>
            <a:ext cx="4143403" cy="2422531"/>
          </a:xfrm>
        </p:spPr>
      </p:pic>
      <p:pic>
        <p:nvPicPr>
          <p:cNvPr id="5" name="Рисунок 4" descr="$$ТА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4357694"/>
            <a:ext cx="4143404" cy="2286016"/>
          </a:xfrm>
          <a:prstGeom prst="rect">
            <a:avLst/>
          </a:prstGeom>
        </p:spPr>
      </p:pic>
      <p:pic>
        <p:nvPicPr>
          <p:cNvPr id="6" name="Рисунок 5" descr="File05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357694"/>
            <a:ext cx="4071966" cy="2286016"/>
          </a:xfrm>
          <a:prstGeom prst="rect">
            <a:avLst/>
          </a:prstGeom>
        </p:spPr>
      </p:pic>
      <p:pic>
        <p:nvPicPr>
          <p:cNvPr id="7" name="Рисунок 6" descr="Inta_3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1928802"/>
            <a:ext cx="4071966" cy="2428892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работы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• Информирование обучающихся о востребованных на рынке труда профессиях, путях их получения, возможностях трудоустройства;</a:t>
            </a:r>
          </a:p>
          <a:p>
            <a:r>
              <a:rPr lang="ru-RU" dirty="0" smtClean="0"/>
              <a:t> • Создание социального партнерства;</a:t>
            </a:r>
          </a:p>
          <a:p>
            <a:r>
              <a:rPr lang="ru-RU" dirty="0" smtClean="0"/>
              <a:t> • Изучение с привлечением специалистов и с использованием современных методов и средств диагностики профессионально важных качеств обучающихся;</a:t>
            </a:r>
          </a:p>
          <a:p>
            <a:r>
              <a:rPr lang="ru-RU" dirty="0" smtClean="0"/>
              <a:t>• Коллективные и </a:t>
            </a:r>
            <a:r>
              <a:rPr lang="ru-RU" dirty="0" smtClean="0"/>
              <a:t>индивидуальные  консультации  обучающихся  по </a:t>
            </a:r>
            <a:r>
              <a:rPr lang="ru-RU" dirty="0" smtClean="0"/>
              <a:t>вопросам выбора профессии; </a:t>
            </a:r>
          </a:p>
          <a:p>
            <a:r>
              <a:rPr lang="ru-RU" dirty="0" smtClean="0"/>
              <a:t>• Организация экскурсий на предприятия с целью знакомства с профессиями и организацией труда; </a:t>
            </a:r>
          </a:p>
          <a:p>
            <a:r>
              <a:rPr lang="ru-RU" dirty="0" smtClean="0"/>
              <a:t>• Организация встреч с представителями учебных заведений;</a:t>
            </a:r>
          </a:p>
          <a:p>
            <a:r>
              <a:rPr lang="ru-RU" dirty="0" smtClean="0"/>
              <a:t> • Посещения дней открытых дверей учебных заведений; </a:t>
            </a:r>
          </a:p>
          <a:p>
            <a:r>
              <a:rPr lang="ru-RU" dirty="0" smtClean="0"/>
              <a:t>• Работа с родителями: выступления представителей вузов/колледжей, педагогов-психологов, классных руководителей, администрации.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 </a:t>
            </a:r>
            <a:r>
              <a:rPr lang="ru-RU" sz="3100" b="1" dirty="0" smtClean="0"/>
              <a:t>Планирование цикла событий, организуемых классным руководителем в целях профориентации старшеклассников, планируемые результаты по каждому запланированному мероприятию.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33880"/>
          </a:xfrm>
        </p:spPr>
        <p:txBody>
          <a:bodyPr>
            <a:noAutofit/>
          </a:bodyPr>
          <a:lstStyle/>
          <a:p>
            <a:r>
              <a:rPr lang="ru-RU" sz="2800" dirty="0" smtClean="0"/>
              <a:t>• </a:t>
            </a:r>
            <a:r>
              <a:rPr lang="ru-RU" sz="2400" dirty="0" smtClean="0"/>
              <a:t>Тематические классные часы с участием приглашенных гостей;</a:t>
            </a:r>
          </a:p>
          <a:p>
            <a:r>
              <a:rPr lang="ru-RU" sz="2400" dirty="0" smtClean="0"/>
              <a:t> • Проектные работы ; </a:t>
            </a:r>
          </a:p>
          <a:p>
            <a:r>
              <a:rPr lang="ru-RU" sz="2400" dirty="0" smtClean="0"/>
              <a:t>• Экскурсии;</a:t>
            </a:r>
          </a:p>
          <a:p>
            <a:r>
              <a:rPr lang="ru-RU" sz="2400" dirty="0" smtClean="0"/>
              <a:t> • Прохождение практических занятий по первой медицинской помощи;</a:t>
            </a:r>
          </a:p>
          <a:p>
            <a:r>
              <a:rPr lang="ru-RU" sz="2400" dirty="0" smtClean="0"/>
              <a:t>• </a:t>
            </a:r>
            <a:r>
              <a:rPr lang="ru-RU" sz="2400" dirty="0" smtClean="0"/>
              <a:t>Проведение деловых игр</a:t>
            </a:r>
            <a:r>
              <a:rPr lang="ru-RU" sz="2400" dirty="0" smtClean="0"/>
              <a:t>;</a:t>
            </a:r>
            <a:endParaRPr lang="ru-RU" sz="2400" dirty="0" smtClean="0"/>
          </a:p>
          <a:p>
            <a:r>
              <a:rPr lang="ru-RU" sz="2400" dirty="0" smtClean="0"/>
              <a:t>• Работа на информационных порталах «Билет в будущее», «</a:t>
            </a:r>
            <a:r>
              <a:rPr lang="ru-RU" sz="2400" dirty="0" err="1" smtClean="0"/>
              <a:t>ПроеКТОриЯ</a:t>
            </a:r>
            <a:r>
              <a:rPr lang="ru-RU" sz="2400" dirty="0" smtClean="0"/>
              <a:t>», «</a:t>
            </a:r>
            <a:r>
              <a:rPr lang="ru-RU" sz="2400" dirty="0" err="1" smtClean="0"/>
              <a:t>Профориентатор</a:t>
            </a:r>
            <a:r>
              <a:rPr lang="ru-RU" sz="2400" dirty="0" smtClean="0"/>
              <a:t>»</a:t>
            </a:r>
            <a:endParaRPr lang="ru-RU" sz="24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Тематические классные часы с участием приглашенных гостей.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52528"/>
          </a:xfrm>
        </p:spPr>
        <p:txBody>
          <a:bodyPr>
            <a:normAutofit/>
          </a:bodyPr>
          <a:lstStyle/>
          <a:p>
            <a:r>
              <a:rPr lang="ru-RU" dirty="0" smtClean="0"/>
              <a:t>• </a:t>
            </a:r>
            <a:r>
              <a:rPr lang="ru-RU" sz="2000" dirty="0" smtClean="0"/>
              <a:t>Формировать познавательный интерес к мотивированному выбору профессии</a:t>
            </a:r>
          </a:p>
          <a:p>
            <a:r>
              <a:rPr lang="ru-RU" sz="2000" dirty="0" smtClean="0"/>
              <a:t> • Получение знаний о многообразии профессий </a:t>
            </a:r>
          </a:p>
          <a:p>
            <a:r>
              <a:rPr lang="ru-RU" sz="2000" dirty="0" smtClean="0"/>
              <a:t>• Изучение своих возможностей, интересов, склонностей при выборе </a:t>
            </a:r>
            <a:r>
              <a:rPr lang="ru-RU" sz="2000" dirty="0" smtClean="0"/>
              <a:t>профессии</a:t>
            </a:r>
            <a:endParaRPr lang="ru-RU" sz="2000" dirty="0" smtClean="0"/>
          </a:p>
          <a:p>
            <a:r>
              <a:rPr lang="ru-RU" sz="2000" dirty="0" smtClean="0"/>
              <a:t> • Адекватно оценивать свои возможности для достижения поставленных целей </a:t>
            </a:r>
          </a:p>
          <a:p>
            <a:r>
              <a:rPr lang="ru-RU" sz="2000" dirty="0" smtClean="0"/>
              <a:t>• Способность понимать суть вопроса, анализировать и делать выводы </a:t>
            </a:r>
          </a:p>
          <a:p>
            <a:r>
              <a:rPr lang="ru-RU" sz="2000" dirty="0" smtClean="0"/>
              <a:t>• Способность отвечать на вопросы, рассуждать </a:t>
            </a:r>
          </a:p>
          <a:p>
            <a:r>
              <a:rPr lang="ru-RU" sz="2000" dirty="0" smtClean="0"/>
              <a:t>• Умение работать в группах, устно выражать свои мысли, аргументировать.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/>
          <a:lstStyle/>
          <a:p>
            <a:r>
              <a:rPr lang="ru-RU" dirty="0" smtClean="0"/>
              <a:t>         Проектные работы.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• Защита проектов «Моя будущая профессия». Ученики 9, 11 классов рассказали о будущих профессиях, про умения и навыки, какими личными качествами должен обладать человек, выбирающий данную профессии, где можно получить образование, познакомили с вакансиями в г. Хабаровске и с примерной зарплатой;</a:t>
            </a:r>
          </a:p>
          <a:p>
            <a:r>
              <a:rPr lang="ru-RU" dirty="0" smtClean="0"/>
              <a:t> • обеспечение возможностей учащегося самостоятельно осуществлять деятельность учения, ставить учебные цели, искать и использовать необходимые средства и способы достижения, контролировать и оценивать процесс и результаты деятельности;</a:t>
            </a:r>
          </a:p>
          <a:p>
            <a:r>
              <a:rPr lang="ru-RU" dirty="0" smtClean="0"/>
              <a:t> • создание условий для развития личности и ее самореализации на основе готовности к непрерывному образованию, компетентности «научить учиться», толерантности жизни в поликультурном обществе, высокой социальной и профессиональной мобильности; </a:t>
            </a:r>
          </a:p>
          <a:p>
            <a:r>
              <a:rPr lang="ru-RU" dirty="0" smtClean="0"/>
              <a:t>• обеспечение успешного усвоения знаний, умений и навыков и формирование картины мира и компетентностей в любой предметной области познания.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pPr algn="ctr"/>
            <a:r>
              <a:rPr lang="ru-RU" dirty="0" smtClean="0"/>
              <a:t>Экскурсии.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• представление об особенности предприятий, представителей профессий работающих на предприятиях; </a:t>
            </a:r>
          </a:p>
          <a:p>
            <a:endParaRPr lang="ru-RU" dirty="0" smtClean="0"/>
          </a:p>
          <a:p>
            <a:r>
              <a:rPr lang="ru-RU" dirty="0" smtClean="0"/>
              <a:t>• формировать уважительное отношение к людям разных профессий, к труду; помочь определиться с предпочтениями в различных сферах производительного труда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dirty="0" smtClean="0"/>
              <a:t>     Проведение деловых игр.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• проявлять коммуникативную компетентность в общении и сотрудничестве со сверстниками; • освоить социальные нормы, правила поведения и социальные роли в сообществе;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• умение планировать свою деятельность в соответствии с задачей, умение контролировать и оценивать свои действия, умение контролировать и оценивать действия другого ученика;</a:t>
            </a:r>
          </a:p>
          <a:p>
            <a:r>
              <a:rPr lang="ru-RU" dirty="0" smtClean="0"/>
              <a:t> • умение сотрудничать с педагогом и сверстниками при решении учебных задач, умение слушать и вступать в диалог, владение монологической и диалогической формами речи; </a:t>
            </a:r>
          </a:p>
          <a:p>
            <a:r>
              <a:rPr lang="ru-RU" dirty="0" smtClean="0"/>
              <a:t>• </a:t>
            </a:r>
            <a:r>
              <a:rPr lang="ru-RU" dirty="0" err="1" smtClean="0"/>
              <a:t>смыслообразование</a:t>
            </a:r>
            <a:r>
              <a:rPr lang="ru-RU" dirty="0" smtClean="0"/>
              <a:t> (определение практического значения знания), формирование личностного отношения к изучаемому материалу, формирование уверенности в своих силах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Профессиональные пробы.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• получают базовые сведения о конкретных видах профессиональной деятельности; </a:t>
            </a:r>
          </a:p>
          <a:p>
            <a:endParaRPr lang="ru-RU" dirty="0" smtClean="0"/>
          </a:p>
          <a:p>
            <a:r>
              <a:rPr lang="ru-RU" dirty="0" smtClean="0"/>
              <a:t>• получают возможность попробовать себя в выполнении одного или нескольких элементов в различных видах профессиональной деятельности; • получают возможность в осознанном профессиональном самоопределении.</a:t>
            </a:r>
          </a:p>
          <a:p>
            <a:endParaRPr lang="ru-RU" dirty="0" smtClean="0"/>
          </a:p>
          <a:p>
            <a:r>
              <a:rPr lang="ru-RU" dirty="0" smtClean="0"/>
              <a:t> • Проведение профессиональных проб предполагает моделирование основных элементов различных видов профессиональной деятельности и создание условий для качественного выполнения профессиональных проб.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8722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/>
              <a:t>    </a:t>
            </a:r>
            <a:r>
              <a:rPr lang="ru-RU" sz="3200" b="1" dirty="0" smtClean="0"/>
              <a:t>Работа  на  информационных   порталах «Билет  в      будущее»,   «</a:t>
            </a:r>
            <a:r>
              <a:rPr lang="ru-RU" sz="3200" b="1" dirty="0" err="1" smtClean="0"/>
              <a:t>ПроеКТОриЯ</a:t>
            </a:r>
            <a:r>
              <a:rPr lang="ru-RU" sz="3200" b="1" dirty="0" smtClean="0"/>
              <a:t>»,  «</a:t>
            </a:r>
            <a:r>
              <a:rPr lang="ru-RU" sz="3200" b="1" dirty="0" err="1" smtClean="0"/>
              <a:t>Профориентатор</a:t>
            </a:r>
            <a:r>
              <a:rPr lang="ru-RU" sz="3200" b="1" dirty="0" smtClean="0"/>
              <a:t>».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r>
              <a:rPr lang="ru-RU" dirty="0" smtClean="0"/>
              <a:t>• обеспечение </a:t>
            </a:r>
            <a:r>
              <a:rPr lang="ru-RU" dirty="0" err="1" smtClean="0"/>
              <a:t>профориентационной</a:t>
            </a:r>
            <a:r>
              <a:rPr lang="ru-RU" dirty="0" smtClean="0"/>
              <a:t> помощи каждому учащемуся 6–11 классов, </a:t>
            </a:r>
          </a:p>
          <a:p>
            <a:endParaRPr lang="ru-RU" dirty="0" smtClean="0"/>
          </a:p>
          <a:p>
            <a:r>
              <a:rPr lang="ru-RU" dirty="0" smtClean="0"/>
              <a:t>• Разработанные материалы дают отличную платформу для развития компетенций педагогов, работе с мотивацией школьников, предварительному знакомству учеников с рынком труда.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</TotalTime>
  <Words>660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МОЯ ИНТА</vt:lpstr>
      <vt:lpstr>Основные направления работы :</vt:lpstr>
      <vt:lpstr>. Планирование цикла событий, организуемых классным руководителем в целях профориентации старшеклассников, планируемые результаты по каждому запланированному мероприятию.</vt:lpstr>
      <vt:lpstr>Тематические классные часы с участием приглашенных гостей.</vt:lpstr>
      <vt:lpstr>         Проектные работы.</vt:lpstr>
      <vt:lpstr>Экскурсии.</vt:lpstr>
      <vt:lpstr>     Проведение деловых игр.</vt:lpstr>
      <vt:lpstr>    Профессиональные пробы.</vt:lpstr>
      <vt:lpstr>    Работа  на  информационных   порталах «Билет  в      будущее»,   «ПроеКТОриЯ»,  «Профориентатор».</vt:lpstr>
      <vt:lpstr>    Социальные   партнеры   для организации   событий.</vt:lpstr>
      <vt:lpstr>МОЯ  ИНТА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Леонид Еременко</cp:lastModifiedBy>
  <cp:revision>31</cp:revision>
  <dcterms:created xsi:type="dcterms:W3CDTF">2009-04-27T09:36:13Z</dcterms:created>
  <dcterms:modified xsi:type="dcterms:W3CDTF">2023-12-13T18:57:37Z</dcterms:modified>
</cp:coreProperties>
</file>