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5143500" type="screen16x9"/>
  <p:notesSz cx="6858000" cy="9144000"/>
  <p:embeddedFontLst>
    <p:embeddedFont>
      <p:font typeface="Roboto" charset="0"/>
      <p:regular r:id="rId8"/>
      <p:bold r:id="rId9"/>
      <p:italic r:id="rId10"/>
      <p:boldItalic r:id="rId11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C83BE24D-52F9-425C-B2A6-2073983082DB}">
  <a:tblStyle styleId="{C83BE24D-52F9-425C-B2A6-2073983082DB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 varScale="1">
        <p:scale>
          <a:sx n="91" d="100"/>
          <a:sy n="91" d="100"/>
        </p:scale>
        <p:origin x="-786" y="-9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4.fntdata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font" Target="fonts/font3.fntdata"/><Relationship Id="rId4" Type="http://schemas.openxmlformats.org/officeDocument/2006/relationships/slide" Target="slides/slide3.xml"/><Relationship Id="rId9" Type="http://schemas.openxmlformats.org/officeDocument/2006/relationships/font" Target="fonts/font2.fntdata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2a623fd764f_0_13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2a623fd764f_0_13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2a623fd764f_0_1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2a623fd764f_0_1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2a623fd764f_0_1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" name="Google Shape;102;g2a623fd764f_0_14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g2a623fd764f_0_15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" name="Google Shape;109;g2a623fd764f_0_15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bg>
      <p:bgPr>
        <a:solidFill>
          <a:schemeClr val="dk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11" name="Google Shape;11;p2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rot="10800000" flipH="1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6" name="Google Shape;16;p2"/>
          <p:cNvSpPr txBox="1">
            <a:spLocks noGrp="1"/>
          </p:cNvSpPr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7" name="Google Shape;17;p2"/>
          <p:cNvSpPr txBox="1">
            <a:spLocks noGrp="1"/>
          </p:cNvSpPr>
          <p:nvPr>
            <p:ph type="subTitle" idx="1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8" name="Google Shape;18;p2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dk1"/>
        </a:solidFill>
        <a:effectLst/>
      </p:bgPr>
    </p:bg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oogle Shape;70;p11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71" name="Google Shape;71;p11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" name="Google Shape;72;p11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" name="Google Shape;73;p11"/>
            <p:cNvSpPr/>
            <p:nvPr/>
          </p:nvSpPr>
          <p:spPr>
            <a:xfrm rot="10800000" flipH="1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" name="Google Shape;74;p11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" name="Google Shape;75;p11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76" name="Google Shape;76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256050"/>
            <a:ext cx="8520600" cy="2030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7" name="Google Shape;77;p11"/>
          <p:cNvSpPr txBox="1">
            <a:spLocks noGrp="1"/>
          </p:cNvSpPr>
          <p:nvPr>
            <p:ph type="body" idx="1"/>
          </p:nvPr>
        </p:nvSpPr>
        <p:spPr>
          <a:xfrm>
            <a:off x="311700" y="3369225"/>
            <a:ext cx="8520600" cy="1281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78" name="Google Shape;78;p11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2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bg>
      <p:bgPr>
        <a:solidFill>
          <a:schemeClr val="dk1"/>
        </a:solidFill>
        <a:effectLst/>
      </p:bgPr>
    </p:bg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oogle Shape;20;p3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21" name="Google Shape;21;p3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3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3"/>
            <p:cNvSpPr/>
            <p:nvPr/>
          </p:nvSpPr>
          <p:spPr>
            <a:xfrm rot="10800000" flipH="1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3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3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6" name="Google Shape;26;p3"/>
          <p:cNvSpPr txBox="1">
            <a:spLocks noGrp="1"/>
          </p:cNvSpPr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27" name="Google Shape;27;p3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oogle Shape;29;p4"/>
          <p:cNvGrpSpPr/>
          <p:nvPr/>
        </p:nvGrpSpPr>
        <p:grpSpPr>
          <a:xfrm>
            <a:off x="0" y="3903669"/>
            <a:ext cx="9144000" cy="1239925"/>
            <a:chOff x="0" y="3903669"/>
            <a:chExt cx="9144000" cy="1239925"/>
          </a:xfrm>
        </p:grpSpPr>
        <p:sp>
          <p:nvSpPr>
            <p:cNvPr id="30" name="Google Shape;30;p4"/>
            <p:cNvSpPr/>
            <p:nvPr/>
          </p:nvSpPr>
          <p:spPr>
            <a:xfrm>
              <a:off x="8154895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" name="Google Shape;31;p4"/>
            <p:cNvSpPr/>
            <p:nvPr/>
          </p:nvSpPr>
          <p:spPr>
            <a:xfrm flipH="1">
              <a:off x="6181163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4"/>
            <p:cNvSpPr/>
            <p:nvPr/>
          </p:nvSpPr>
          <p:spPr>
            <a:xfrm>
              <a:off x="7170274" y="3903669"/>
              <a:ext cx="989100" cy="9879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4"/>
            <p:cNvSpPr/>
            <p:nvPr/>
          </p:nvSpPr>
          <p:spPr>
            <a:xfrm rot="10800000">
              <a:off x="8154757" y="3903682"/>
              <a:ext cx="989100" cy="9879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4"/>
            <p:cNvSpPr/>
            <p:nvPr/>
          </p:nvSpPr>
          <p:spPr>
            <a:xfrm>
              <a:off x="0" y="4891594"/>
              <a:ext cx="9144000" cy="2520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5" name="Google Shape;35;p4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36" name="Google Shape;36;p4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37" name="Google Shape;37;p4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5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40" name="Google Shape;40;p5"/>
          <p:cNvSpPr txBox="1">
            <a:spLocks noGrp="1"/>
          </p:cNvSpPr>
          <p:nvPr>
            <p:ph type="body" idx="1"/>
          </p:nvPr>
        </p:nvSpPr>
        <p:spPr>
          <a:xfrm>
            <a:off x="311700" y="1229975"/>
            <a:ext cx="39999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41" name="Google Shape;41;p5"/>
          <p:cNvSpPr txBox="1">
            <a:spLocks noGrp="1"/>
          </p:cNvSpPr>
          <p:nvPr>
            <p:ph type="body" idx="2"/>
          </p:nvPr>
        </p:nvSpPr>
        <p:spPr>
          <a:xfrm>
            <a:off x="4832400" y="1229975"/>
            <a:ext cx="39999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42" name="Google Shape;42;p5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45" name="Google Shape;45;p6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48" name="Google Shape;48;p7"/>
          <p:cNvSpPr txBox="1">
            <a:spLocks noGrp="1"/>
          </p:cNvSpPr>
          <p:nvPr>
            <p:ph type="body" idx="1"/>
          </p:nvPr>
        </p:nvSpPr>
        <p:spPr>
          <a:xfrm>
            <a:off x="311700" y="1465804"/>
            <a:ext cx="2808000" cy="31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49" name="Google Shape;49;p7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accent4"/>
        </a:solidFill>
        <a:effectLst/>
      </p:bgPr>
    </p:bg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oogle Shape;51;p8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52" name="Google Shape;52;p8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8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8"/>
            <p:cNvSpPr/>
            <p:nvPr/>
          </p:nvSpPr>
          <p:spPr>
            <a:xfrm rot="10800000" flipH="1">
              <a:off x="7113588" y="107"/>
              <a:ext cx="1015200" cy="10152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8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8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7" name="Google Shape;57;p8"/>
          <p:cNvSpPr txBox="1">
            <a:spLocks noGrp="1"/>
          </p:cNvSpPr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58" name="Google Shape;58;p8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9"/>
          <p:cNvSpPr/>
          <p:nvPr/>
        </p:nvSpPr>
        <p:spPr>
          <a:xfrm>
            <a:off x="4572000" y="-1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cxnSp>
        <p:nvCxnSpPr>
          <p:cNvPr id="61" name="Google Shape;6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2" name="Google Shape;62;p9"/>
          <p:cNvSpPr txBox="1">
            <a:spLocks noGrp="1"/>
          </p:cNvSpPr>
          <p:nvPr>
            <p:ph type="title"/>
          </p:nvPr>
        </p:nvSpPr>
        <p:spPr>
          <a:xfrm>
            <a:off x="265500" y="1151100"/>
            <a:ext cx="4045200" cy="1564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63" name="Google Shape;63;p9"/>
          <p:cNvSpPr txBox="1">
            <a:spLocks noGrp="1"/>
          </p:cNvSpPr>
          <p:nvPr>
            <p:ph type="subTitle" idx="1"/>
          </p:nvPr>
        </p:nvSpPr>
        <p:spPr>
          <a:xfrm>
            <a:off x="265500" y="2769001"/>
            <a:ext cx="4045200" cy="1269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64" name="Google Shape;64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65" name="Google Shape;65;p9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0"/>
          <p:cNvSpPr txBox="1">
            <a:spLocks noGrp="1"/>
          </p:cNvSpPr>
          <p:nvPr>
            <p:ph type="body" idx="1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68" name="Google Shape;68;p10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geometric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Roboto"/>
              <a:buChar char="●"/>
              <a:defRPr sz="18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3"/>
          <p:cNvSpPr txBox="1">
            <a:spLocks noGrp="1"/>
          </p:cNvSpPr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dirty="0"/>
              <a:t>Деепричастия</a:t>
            </a:r>
            <a:endParaRPr/>
          </a:p>
        </p:txBody>
      </p:sp>
      <p:sp>
        <p:nvSpPr>
          <p:cNvPr id="86" name="Google Shape;86;p13"/>
          <p:cNvSpPr txBox="1">
            <a:spLocks noGrp="1"/>
          </p:cNvSpPr>
          <p:nvPr>
            <p:ph type="subTitle" idx="1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1018"/>
              <a:buNone/>
            </a:pPr>
            <a:r>
              <a:rPr lang="ru" sz="2842"/>
              <a:t>совершенного и несовершенного вида</a:t>
            </a:r>
            <a:endParaRPr sz="2842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4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b="1"/>
              <a:t>Деепричастие - “родственник” глагола</a:t>
            </a:r>
            <a:endParaRPr b="1"/>
          </a:p>
        </p:txBody>
      </p:sp>
      <p:sp>
        <p:nvSpPr>
          <p:cNvPr id="92" name="Google Shape;92;p14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 lnSpcReduction="2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2100" b="1">
                <a:solidFill>
                  <a:srgbClr val="741B47"/>
                </a:solidFill>
              </a:rPr>
              <a:t>В связи с этим деепричастие обладает глагольными признаками.</a:t>
            </a:r>
            <a:endParaRPr sz="2100" b="1">
              <a:solidFill>
                <a:srgbClr val="741B47"/>
              </a:solidFill>
            </a:endParaRPr>
          </a:p>
          <a:p>
            <a:pPr marL="0" lvl="0" indent="0" algn="ctr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ru" sz="2232" b="1">
                <a:solidFill>
                  <a:srgbClr val="741B47"/>
                </a:solidFill>
              </a:rPr>
              <a:t>Один из них -  наличие</a:t>
            </a:r>
            <a:r>
              <a:rPr lang="ru" sz="2232"/>
              <a:t> </a:t>
            </a:r>
            <a:r>
              <a:rPr lang="ru" sz="2400" b="1">
                <a:solidFill>
                  <a:srgbClr val="D23369"/>
                </a:solidFill>
              </a:rPr>
              <a:t>совершенного и несовершенного вида.</a:t>
            </a:r>
            <a:endParaRPr sz="2400" b="1">
              <a:solidFill>
                <a:srgbClr val="D23369"/>
              </a:solidFill>
            </a:endParaRPr>
          </a:p>
          <a:p>
            <a:pPr marL="0" lvl="0" indent="0" algn="ctr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ru" sz="2900" b="1">
                <a:solidFill>
                  <a:srgbClr val="2A3990"/>
                </a:solidFill>
              </a:rPr>
              <a:t>Как определить вид?</a:t>
            </a:r>
            <a:endParaRPr sz="2900" b="1">
              <a:solidFill>
                <a:srgbClr val="2A3990"/>
              </a:solidFill>
            </a:endParaRPr>
          </a:p>
          <a:p>
            <a:pPr marL="0" lvl="0" indent="0" algn="ctr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ru" sz="3100" b="1">
                <a:solidFill>
                  <a:srgbClr val="D23369"/>
                </a:solidFill>
              </a:rPr>
              <a:t>По вопросу</a:t>
            </a:r>
            <a:endParaRPr sz="3100" b="1">
              <a:solidFill>
                <a:srgbClr val="D23369"/>
              </a:solidFill>
            </a:endParaRPr>
          </a:p>
          <a:p>
            <a:pPr marL="0" lvl="0" indent="0" algn="ctr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ru" sz="6500" b="1">
                <a:solidFill>
                  <a:srgbClr val="2A3990"/>
                </a:solidFill>
              </a:rPr>
              <a:t>?</a:t>
            </a:r>
            <a:endParaRPr sz="6500" b="1">
              <a:solidFill>
                <a:srgbClr val="2A399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5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b="1"/>
              <a:t>Сравним вопросы </a:t>
            </a:r>
            <a:endParaRPr b="1"/>
          </a:p>
        </p:txBody>
      </p:sp>
      <p:sp>
        <p:nvSpPr>
          <p:cNvPr id="98" name="Google Shape;98;p15"/>
          <p:cNvSpPr txBox="1">
            <a:spLocks noGrp="1"/>
          </p:cNvSpPr>
          <p:nvPr>
            <p:ph type="body" idx="1"/>
          </p:nvPr>
        </p:nvSpPr>
        <p:spPr>
          <a:xfrm>
            <a:off x="311700" y="1069325"/>
            <a:ext cx="8520600" cy="3499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endParaRPr/>
          </a:p>
        </p:txBody>
      </p:sp>
      <p:graphicFrame>
        <p:nvGraphicFramePr>
          <p:cNvPr id="99" name="Google Shape;99;p15"/>
          <p:cNvGraphicFramePr/>
          <p:nvPr/>
        </p:nvGraphicFramePr>
        <p:xfrm>
          <a:off x="692025" y="1592400"/>
          <a:ext cx="7499475" cy="2676075"/>
        </p:xfrm>
        <a:graphic>
          <a:graphicData uri="http://schemas.openxmlformats.org/drawingml/2006/table">
            <a:tbl>
              <a:tblPr>
                <a:noFill/>
                <a:tableStyleId>{C83BE24D-52F9-425C-B2A6-2073983082DB}</a:tableStyleId>
              </a:tblPr>
              <a:tblGrid>
                <a:gridCol w="2499825"/>
                <a:gridCol w="2499825"/>
                <a:gridCol w="2499825"/>
              </a:tblGrid>
              <a:tr h="8920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800" b="1">
                          <a:solidFill>
                            <a:srgbClr val="2A3990"/>
                          </a:solidFill>
                        </a:rPr>
                        <a:t>Часть речи</a:t>
                      </a:r>
                      <a:endParaRPr sz="1800" b="1">
                        <a:solidFill>
                          <a:srgbClr val="2A3990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700" b="1">
                          <a:solidFill>
                            <a:srgbClr val="9C254D"/>
                          </a:solidFill>
                        </a:rPr>
                        <a:t>Несовершенный вид</a:t>
                      </a:r>
                      <a:endParaRPr sz="1700" b="1">
                        <a:solidFill>
                          <a:srgbClr val="9C254D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700" b="1">
                          <a:solidFill>
                            <a:srgbClr val="9C254D"/>
                          </a:solidFill>
                        </a:rPr>
                        <a:t>Совершенный вид</a:t>
                      </a:r>
                      <a:endParaRPr sz="1700" b="1">
                        <a:solidFill>
                          <a:srgbClr val="9C254D"/>
                        </a:solidFill>
                      </a:endParaRPr>
                    </a:p>
                  </a:txBody>
                  <a:tcPr marL="91425" marR="91425" marT="91425" marB="91425"/>
                </a:tc>
              </a:tr>
              <a:tr h="8920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2500">
                          <a:solidFill>
                            <a:srgbClr val="2A3990"/>
                          </a:solidFill>
                        </a:rPr>
                        <a:t>Глагол</a:t>
                      </a:r>
                      <a:endParaRPr sz="2500">
                        <a:solidFill>
                          <a:srgbClr val="2A3990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2300" b="1">
                          <a:solidFill>
                            <a:srgbClr val="0000FF"/>
                          </a:solidFill>
                        </a:rPr>
                        <a:t>Что дела</a:t>
                      </a:r>
                      <a:r>
                        <a:rPr lang="ru" sz="2300" b="1">
                          <a:solidFill>
                            <a:srgbClr val="D23369"/>
                          </a:solidFill>
                        </a:rPr>
                        <a:t>ть</a:t>
                      </a:r>
                      <a:r>
                        <a:rPr lang="ru" sz="2300" b="1">
                          <a:solidFill>
                            <a:srgbClr val="0000FF"/>
                          </a:solidFill>
                        </a:rPr>
                        <a:t>?</a:t>
                      </a:r>
                      <a:endParaRPr sz="2300" b="1">
                        <a:solidFill>
                          <a:srgbClr val="0000FF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2300" b="1">
                          <a:solidFill>
                            <a:srgbClr val="0000FF"/>
                          </a:solidFill>
                        </a:rPr>
                        <a:t>Что сдела</a:t>
                      </a:r>
                      <a:r>
                        <a:rPr lang="ru" sz="2300" b="1">
                          <a:solidFill>
                            <a:srgbClr val="B03760"/>
                          </a:solidFill>
                        </a:rPr>
                        <a:t>ть</a:t>
                      </a:r>
                      <a:r>
                        <a:rPr lang="ru" sz="2300" b="1">
                          <a:solidFill>
                            <a:srgbClr val="0000FF"/>
                          </a:solidFill>
                        </a:rPr>
                        <a:t>?</a:t>
                      </a:r>
                      <a:endParaRPr sz="2300" b="1">
                        <a:solidFill>
                          <a:srgbClr val="0000FF"/>
                        </a:solidFill>
                      </a:endParaRPr>
                    </a:p>
                  </a:txBody>
                  <a:tcPr marL="91425" marR="91425" marT="91425" marB="91425"/>
                </a:tc>
              </a:tr>
              <a:tr h="8920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2200">
                          <a:solidFill>
                            <a:srgbClr val="2A3990"/>
                          </a:solidFill>
                        </a:rPr>
                        <a:t>Деепричастие</a:t>
                      </a:r>
                      <a:endParaRPr sz="2200">
                        <a:solidFill>
                          <a:srgbClr val="2A3990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2300" b="1">
                          <a:solidFill>
                            <a:srgbClr val="0000FF"/>
                          </a:solidFill>
                        </a:rPr>
                        <a:t>Ч</a:t>
                      </a:r>
                      <a:r>
                        <a:rPr lang="ru" sz="2200" b="1">
                          <a:solidFill>
                            <a:srgbClr val="0000FF"/>
                          </a:solidFill>
                        </a:rPr>
                        <a:t>то дела</a:t>
                      </a:r>
                      <a:r>
                        <a:rPr lang="ru" sz="2300" b="1">
                          <a:solidFill>
                            <a:srgbClr val="B03760"/>
                          </a:solidFill>
                        </a:rPr>
                        <a:t>я</a:t>
                      </a:r>
                      <a:r>
                        <a:rPr lang="ru" sz="2300" b="1">
                          <a:solidFill>
                            <a:srgbClr val="0000FF"/>
                          </a:solidFill>
                        </a:rPr>
                        <a:t>?</a:t>
                      </a:r>
                      <a:endParaRPr sz="2300" b="1">
                        <a:solidFill>
                          <a:srgbClr val="0000FF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2300" b="1">
                          <a:solidFill>
                            <a:srgbClr val="0000FF"/>
                          </a:solidFill>
                        </a:rPr>
                        <a:t>Что сдела</a:t>
                      </a:r>
                      <a:r>
                        <a:rPr lang="ru" sz="2300" b="1">
                          <a:solidFill>
                            <a:srgbClr val="D23369"/>
                          </a:solidFill>
                        </a:rPr>
                        <a:t>в</a:t>
                      </a:r>
                      <a:r>
                        <a:rPr lang="ru" sz="2300" b="1">
                          <a:solidFill>
                            <a:srgbClr val="0000FF"/>
                          </a:solidFill>
                        </a:rPr>
                        <a:t>?</a:t>
                      </a:r>
                      <a:endParaRPr sz="2300" b="1">
                        <a:solidFill>
                          <a:srgbClr val="0000FF"/>
                        </a:solidFill>
                      </a:endParaRPr>
                    </a:p>
                  </a:txBody>
                  <a:tcPr marL="91425" marR="91425" marT="91425" marB="91425"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6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Образование деепричастий несовершенного вида</a:t>
            </a:r>
            <a:endParaRPr/>
          </a:p>
        </p:txBody>
      </p:sp>
      <p:sp>
        <p:nvSpPr>
          <p:cNvPr id="105" name="Google Shape;105;p16"/>
          <p:cNvSpPr txBox="1">
            <a:spLocks noGrp="1"/>
          </p:cNvSpPr>
          <p:nvPr>
            <p:ph type="body" idx="1"/>
          </p:nvPr>
        </p:nvSpPr>
        <p:spPr>
          <a:xfrm>
            <a:off x="61700" y="987050"/>
            <a:ext cx="8445000" cy="3859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1500" b="1">
                <a:solidFill>
                  <a:srgbClr val="2A3990"/>
                </a:solidFill>
              </a:rPr>
              <a:t>Деепричастия</a:t>
            </a:r>
            <a:r>
              <a:rPr lang="ru" sz="1500" b="1"/>
              <a:t> </a:t>
            </a:r>
            <a:r>
              <a:rPr lang="ru" sz="1500" b="1">
                <a:solidFill>
                  <a:srgbClr val="D23369"/>
                </a:solidFill>
              </a:rPr>
              <a:t>несовершенного вида обозначают незавершенное добавочное действие и </a:t>
            </a:r>
            <a:r>
              <a:rPr lang="ru" sz="1500" b="1">
                <a:solidFill>
                  <a:srgbClr val="2A3990"/>
                </a:solidFill>
              </a:rPr>
              <a:t>образуются только от основ глаголов </a:t>
            </a:r>
            <a:r>
              <a:rPr lang="ru" sz="1500" b="1">
                <a:solidFill>
                  <a:srgbClr val="D23369"/>
                </a:solidFill>
              </a:rPr>
              <a:t>несовершенного вида</a:t>
            </a:r>
            <a:r>
              <a:rPr lang="ru" sz="1500" b="1">
                <a:solidFill>
                  <a:srgbClr val="2A3990"/>
                </a:solidFill>
              </a:rPr>
              <a:t>!</a:t>
            </a:r>
            <a:endParaRPr sz="1500" b="1">
              <a:solidFill>
                <a:srgbClr val="2A3990"/>
              </a:solidFill>
            </a:endParaRPr>
          </a:p>
          <a:p>
            <a:pPr marL="0" lvl="0" indent="0" algn="ctr" rtl="0">
              <a:spcBef>
                <a:spcPts val="1200"/>
              </a:spcBef>
              <a:spcAft>
                <a:spcPts val="0"/>
              </a:spcAft>
              <a:buNone/>
            </a:pPr>
            <a:endParaRPr b="1">
              <a:solidFill>
                <a:srgbClr val="2A3990"/>
              </a:solidFill>
            </a:endParaRPr>
          </a:p>
          <a:p>
            <a:pPr marL="0" lvl="0" indent="0" algn="ctr" rtl="0">
              <a:spcBef>
                <a:spcPts val="1200"/>
              </a:spcBef>
              <a:spcAft>
                <a:spcPts val="0"/>
              </a:spcAft>
              <a:buNone/>
            </a:pPr>
            <a:endParaRPr b="1">
              <a:solidFill>
                <a:srgbClr val="2A3990"/>
              </a:solidFill>
            </a:endParaRPr>
          </a:p>
          <a:p>
            <a:pPr marL="0" lvl="0" indent="0" algn="ctr" rtl="0">
              <a:spcBef>
                <a:spcPts val="1200"/>
              </a:spcBef>
              <a:spcAft>
                <a:spcPts val="1200"/>
              </a:spcAft>
              <a:buNone/>
            </a:pPr>
            <a:endParaRPr b="1">
              <a:solidFill>
                <a:srgbClr val="2A3990"/>
              </a:solidFill>
            </a:endParaRPr>
          </a:p>
        </p:txBody>
      </p:sp>
      <p:graphicFrame>
        <p:nvGraphicFramePr>
          <p:cNvPr id="106" name="Google Shape;106;p16"/>
          <p:cNvGraphicFramePr/>
          <p:nvPr/>
        </p:nvGraphicFramePr>
        <p:xfrm>
          <a:off x="952500" y="1881700"/>
          <a:ext cx="7197825" cy="2684985"/>
        </p:xfrm>
        <a:graphic>
          <a:graphicData uri="http://schemas.openxmlformats.org/drawingml/2006/table">
            <a:tbl>
              <a:tblPr>
                <a:noFill/>
                <a:tableStyleId>{C83BE24D-52F9-425C-B2A6-2073983082DB}</a:tableStyleId>
              </a:tblPr>
              <a:tblGrid>
                <a:gridCol w="2399275"/>
                <a:gridCol w="2399275"/>
                <a:gridCol w="2399275"/>
              </a:tblGrid>
              <a:tr h="6425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dirty="0"/>
                        <a:t>Глаголы несовершенного вида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Суффикс деепричастий несовершанного вида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Деепричастия несовершенного вида</a:t>
                      </a:r>
                      <a:endParaRPr/>
                    </a:p>
                  </a:txBody>
                  <a:tcPr marL="91425" marR="91425" marT="91425" marB="91425"/>
                </a:tc>
              </a:tr>
              <a:tr h="4818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800">
                          <a:solidFill>
                            <a:srgbClr val="0000FF"/>
                          </a:solidFill>
                        </a:rPr>
                        <a:t>дума</a:t>
                      </a:r>
                      <a:r>
                        <a:rPr lang="ru" sz="1800">
                          <a:solidFill>
                            <a:srgbClr val="9C254D"/>
                          </a:solidFill>
                        </a:rPr>
                        <a:t>ют</a:t>
                      </a:r>
                      <a:endParaRPr sz="1800">
                        <a:solidFill>
                          <a:srgbClr val="9C254D"/>
                        </a:solidFill>
                      </a:endParaRPr>
                    </a:p>
                  </a:txBody>
                  <a:tcPr marL="91425" marR="91425" marT="91425" marB="91425"/>
                </a:tc>
                <a:tc rowSpan="3"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          </a:t>
                      </a:r>
                      <a:endParaRPr/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             </a:t>
                      </a:r>
                      <a:endParaRPr/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         </a:t>
                      </a:r>
                      <a:r>
                        <a:rPr lang="ru" sz="1800" b="1"/>
                        <a:t>  </a:t>
                      </a:r>
                      <a:r>
                        <a:rPr lang="ru" sz="1800" b="1">
                          <a:solidFill>
                            <a:srgbClr val="D23369"/>
                          </a:solidFill>
                        </a:rPr>
                        <a:t> -а(-я)</a:t>
                      </a:r>
                      <a:endParaRPr sz="1800" b="1">
                        <a:solidFill>
                          <a:srgbClr val="D23369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800" dirty="0" smtClean="0">
                          <a:solidFill>
                            <a:srgbClr val="0000FF"/>
                          </a:solidFill>
                        </a:rPr>
                        <a:t>дума</a:t>
                      </a:r>
                      <a:r>
                        <a:rPr lang="ru" sz="1800" dirty="0" smtClean="0">
                          <a:solidFill>
                            <a:srgbClr val="D23369"/>
                          </a:solidFill>
                        </a:rPr>
                        <a:t>я</a:t>
                      </a:r>
                      <a:endParaRPr sz="1800">
                        <a:solidFill>
                          <a:srgbClr val="D23369"/>
                        </a:solidFill>
                      </a:endParaRPr>
                    </a:p>
                  </a:txBody>
                  <a:tcPr marL="91425" marR="91425" marT="91425" marB="91425"/>
                </a:tc>
              </a:tr>
              <a:tr h="5140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2000">
                          <a:solidFill>
                            <a:srgbClr val="0000FF"/>
                          </a:solidFill>
                        </a:rPr>
                        <a:t>гляд</a:t>
                      </a:r>
                      <a:r>
                        <a:rPr lang="ru" sz="2000">
                          <a:solidFill>
                            <a:srgbClr val="9C254D"/>
                          </a:solidFill>
                        </a:rPr>
                        <a:t>ят</a:t>
                      </a:r>
                      <a:endParaRPr sz="2000">
                        <a:solidFill>
                          <a:srgbClr val="9C254D"/>
                        </a:solidFill>
                      </a:endParaRPr>
                    </a:p>
                  </a:txBody>
                  <a:tcPr marL="91425" marR="91425" marT="91425" marB="91425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800" smtClean="0">
                          <a:solidFill>
                            <a:srgbClr val="0000FF"/>
                          </a:solidFill>
                        </a:rPr>
                        <a:t>гляд</a:t>
                      </a:r>
                      <a:r>
                        <a:rPr lang="ru" sz="1800" smtClean="0">
                          <a:solidFill>
                            <a:srgbClr val="D23369"/>
                          </a:solidFill>
                        </a:rPr>
                        <a:t>я</a:t>
                      </a:r>
                      <a:endParaRPr sz="1800">
                        <a:solidFill>
                          <a:srgbClr val="D23369"/>
                        </a:solidFill>
                      </a:endParaRPr>
                    </a:p>
                  </a:txBody>
                  <a:tcPr marL="91425" marR="91425" marT="91425" marB="91425"/>
                </a:tc>
              </a:tr>
              <a:tr h="49795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900">
                          <a:solidFill>
                            <a:srgbClr val="0000FF"/>
                          </a:solidFill>
                        </a:rPr>
                        <a:t>улыба</a:t>
                      </a:r>
                      <a:r>
                        <a:rPr lang="ru" sz="1900">
                          <a:solidFill>
                            <a:srgbClr val="9C254D"/>
                          </a:solidFill>
                        </a:rPr>
                        <a:t>ют</a:t>
                      </a:r>
                      <a:r>
                        <a:rPr lang="ru" sz="1900">
                          <a:solidFill>
                            <a:srgbClr val="0000FF"/>
                          </a:solidFill>
                        </a:rPr>
                        <a:t>ся</a:t>
                      </a:r>
                      <a:endParaRPr sz="1900">
                        <a:solidFill>
                          <a:srgbClr val="0000FF"/>
                        </a:solidFill>
                      </a:endParaRPr>
                    </a:p>
                  </a:txBody>
                  <a:tcPr marL="91425" marR="91425" marT="91425" marB="91425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800">
                          <a:solidFill>
                            <a:srgbClr val="0000FF"/>
                          </a:solidFill>
                        </a:rPr>
                        <a:t>улыба</a:t>
                      </a:r>
                      <a:r>
                        <a:rPr lang="ru" sz="1800">
                          <a:solidFill>
                            <a:srgbClr val="D23369"/>
                          </a:solidFill>
                        </a:rPr>
                        <a:t>я</a:t>
                      </a:r>
                      <a:r>
                        <a:rPr lang="ru" sz="1800">
                          <a:solidFill>
                            <a:srgbClr val="0000FF"/>
                          </a:solidFill>
                        </a:rPr>
                        <a:t>сь</a:t>
                      </a:r>
                      <a:endParaRPr sz="1800">
                        <a:solidFill>
                          <a:srgbClr val="0000FF"/>
                        </a:solidFill>
                      </a:endParaRPr>
                    </a:p>
                  </a:txBody>
                  <a:tcPr marL="91425" marR="91425" marT="91425" marB="91425"/>
                </a:tc>
              </a:tr>
              <a:tr h="497950">
                <a:tc gridSpan="3"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200">
                          <a:solidFill>
                            <a:srgbClr val="0000FF"/>
                          </a:solidFill>
                        </a:rPr>
                        <a:t>От глагола быть деепричастие несовершенного вида образуется </a:t>
                      </a:r>
                      <a:endParaRPr sz="1200">
                        <a:solidFill>
                          <a:srgbClr val="0000FF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200">
                          <a:solidFill>
                            <a:srgbClr val="0000FF"/>
                          </a:solidFill>
                        </a:rPr>
                        <a:t>с помощью суффикса </a:t>
                      </a:r>
                      <a:r>
                        <a:rPr lang="ru" sz="1200">
                          <a:solidFill>
                            <a:srgbClr val="D23369"/>
                          </a:solidFill>
                        </a:rPr>
                        <a:t>- учи</a:t>
                      </a:r>
                      <a:r>
                        <a:rPr lang="ru" sz="1200">
                          <a:solidFill>
                            <a:srgbClr val="0000FF"/>
                          </a:solidFill>
                        </a:rPr>
                        <a:t>:</a:t>
                      </a:r>
                      <a:r>
                        <a:rPr lang="ru" sz="1200">
                          <a:solidFill>
                            <a:srgbClr val="D23369"/>
                          </a:solidFill>
                        </a:rPr>
                        <a:t>    </a:t>
                      </a:r>
                      <a:r>
                        <a:rPr lang="ru" sz="1200">
                          <a:solidFill>
                            <a:srgbClr val="0000FF"/>
                          </a:solidFill>
                        </a:rPr>
                        <a:t>будучи.</a:t>
                      </a:r>
                      <a:endParaRPr sz="1200">
                        <a:solidFill>
                          <a:srgbClr val="0000FF"/>
                        </a:solidFill>
                      </a:endParaRPr>
                    </a:p>
                  </a:txBody>
                  <a:tcPr marL="91425" marR="91425" marT="91425" marB="91425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17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Образование деепричастий совершенного вида</a:t>
            </a:r>
            <a:endParaRPr/>
          </a:p>
        </p:txBody>
      </p:sp>
      <p:sp>
        <p:nvSpPr>
          <p:cNvPr id="112" name="Google Shape;112;p17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1500" b="1">
                <a:solidFill>
                  <a:srgbClr val="2A3990"/>
                </a:solidFill>
              </a:rPr>
              <a:t>Деепричастия</a:t>
            </a:r>
            <a:r>
              <a:rPr lang="ru" sz="1500" b="1"/>
              <a:t> </a:t>
            </a:r>
            <a:r>
              <a:rPr lang="ru" sz="1500" b="1">
                <a:solidFill>
                  <a:srgbClr val="D23369"/>
                </a:solidFill>
              </a:rPr>
              <a:t>совершенного вида </a:t>
            </a:r>
            <a:r>
              <a:rPr lang="ru" sz="1500" b="1">
                <a:solidFill>
                  <a:srgbClr val="2A3990"/>
                </a:solidFill>
              </a:rPr>
              <a:t>обозначают</a:t>
            </a:r>
            <a:r>
              <a:rPr lang="ru" sz="1500" b="1">
                <a:solidFill>
                  <a:srgbClr val="D23369"/>
                </a:solidFill>
              </a:rPr>
              <a:t> </a:t>
            </a:r>
            <a:r>
              <a:rPr lang="ru" sz="1500" b="1">
                <a:solidFill>
                  <a:srgbClr val="2A3990"/>
                </a:solidFill>
              </a:rPr>
              <a:t>законченное добавочное действие и образуются только от основ глаголов </a:t>
            </a:r>
            <a:r>
              <a:rPr lang="ru" sz="1500" b="1">
                <a:solidFill>
                  <a:srgbClr val="D23369"/>
                </a:solidFill>
              </a:rPr>
              <a:t>совершенного вида</a:t>
            </a:r>
            <a:r>
              <a:rPr lang="ru" sz="1500" b="1">
                <a:solidFill>
                  <a:srgbClr val="2A3990"/>
                </a:solidFill>
              </a:rPr>
              <a:t>!</a:t>
            </a:r>
            <a:endParaRPr sz="1500" b="1">
              <a:solidFill>
                <a:srgbClr val="2A3990"/>
              </a:solidFill>
            </a:endParaRPr>
          </a:p>
          <a:p>
            <a:pPr marL="0" lvl="0" indent="0" algn="ctr" rtl="0">
              <a:spcBef>
                <a:spcPts val="1200"/>
              </a:spcBef>
              <a:spcAft>
                <a:spcPts val="0"/>
              </a:spcAft>
              <a:buNone/>
            </a:pPr>
            <a:endParaRPr sz="1500" b="1">
              <a:solidFill>
                <a:srgbClr val="2A3990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/>
          </a:p>
        </p:txBody>
      </p:sp>
      <p:graphicFrame>
        <p:nvGraphicFramePr>
          <p:cNvPr id="113" name="Google Shape;113;p17"/>
          <p:cNvGraphicFramePr/>
          <p:nvPr/>
        </p:nvGraphicFramePr>
        <p:xfrm>
          <a:off x="952500" y="1946875"/>
          <a:ext cx="7239000" cy="2228650"/>
        </p:xfrm>
        <a:graphic>
          <a:graphicData uri="http://schemas.openxmlformats.org/drawingml/2006/table">
            <a:tbl>
              <a:tblPr>
                <a:noFill/>
                <a:tableStyleId>{C83BE24D-52F9-425C-B2A6-2073983082DB}</a:tableStyleId>
              </a:tblPr>
              <a:tblGrid>
                <a:gridCol w="2413000"/>
                <a:gridCol w="2413000"/>
                <a:gridCol w="2413000"/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Глаголы совершенного вида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Суффиксы деепричастий совершенного вида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Деепричастия совершенного вида</a:t>
                      </a:r>
                      <a:endParaRPr/>
                    </a:p>
                  </a:txBody>
                  <a:tcPr marL="91425" marR="91425" marT="91425" marB="91425"/>
                </a:tc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highlight>
                            <a:srgbClr val="EAD1DC"/>
                          </a:highlight>
                        </a:rPr>
                        <a:t>выскочить - неопр.форма</a:t>
                      </a:r>
                      <a:endParaRPr>
                        <a:highlight>
                          <a:srgbClr val="EAD1DC"/>
                        </a:highlight>
                      </a:endParaRPr>
                    </a:p>
                  </a:txBody>
                  <a:tcPr marL="91425" marR="91425" marT="91425" marB="91425"/>
                </a:tc>
                <a:tc rowSpan="2">
                  <a:txBody>
                    <a:bodyPr/>
                    <a:lstStyle/>
                    <a:p>
                      <a:pPr marL="457200" lvl="0" indent="-31750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D23369"/>
                        </a:buClr>
                        <a:buSzPts val="1400"/>
                        <a:buChar char="-"/>
                      </a:pPr>
                      <a:r>
                        <a:rPr lang="ru" b="1">
                          <a:solidFill>
                            <a:srgbClr val="D23369"/>
                          </a:solidFill>
                        </a:rPr>
                        <a:t>в; - вши</a:t>
                      </a:r>
                      <a:endParaRPr b="1">
                        <a:solidFill>
                          <a:srgbClr val="D23369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выскочи</a:t>
                      </a:r>
                      <a:r>
                        <a:rPr lang="ru">
                          <a:solidFill>
                            <a:srgbClr val="D23369"/>
                          </a:solidFill>
                        </a:rPr>
                        <a:t>в,</a:t>
                      </a:r>
                      <a:r>
                        <a:rPr lang="ru"/>
                        <a:t> выскочи</a:t>
                      </a:r>
                      <a:r>
                        <a:rPr lang="ru">
                          <a:solidFill>
                            <a:srgbClr val="D23369"/>
                          </a:solidFill>
                        </a:rPr>
                        <a:t>вши</a:t>
                      </a:r>
                      <a:endParaRPr>
                        <a:solidFill>
                          <a:srgbClr val="D23369"/>
                        </a:solidFill>
                      </a:endParaRPr>
                    </a:p>
                  </a:txBody>
                  <a:tcPr marL="91425" marR="91425" marT="91425" marB="91425"/>
                </a:tc>
              </a:tr>
              <a:tr h="43045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 sz="1300">
                          <a:highlight>
                            <a:srgbClr val="EAD1DC"/>
                          </a:highlight>
                        </a:rPr>
                        <a:t>замахнуться - неопр.форма</a:t>
                      </a:r>
                      <a:endParaRPr sz="1300">
                        <a:highlight>
                          <a:srgbClr val="EAD1DC"/>
                        </a:highlight>
                      </a:endParaRPr>
                    </a:p>
                  </a:txBody>
                  <a:tcPr marL="91425" marR="91425" marT="91425" marB="91425"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замахну</a:t>
                      </a:r>
                      <a:r>
                        <a:rPr lang="ru">
                          <a:solidFill>
                            <a:srgbClr val="D23369"/>
                          </a:solidFill>
                        </a:rPr>
                        <a:t>вши</a:t>
                      </a:r>
                      <a:r>
                        <a:rPr lang="ru"/>
                        <a:t>сь</a:t>
                      </a:r>
                      <a:endParaRPr/>
                    </a:p>
                  </a:txBody>
                  <a:tcPr marL="91425" marR="91425" marT="91425" marB="91425"/>
                </a:tc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highlight>
                            <a:srgbClr val="EAD1DC"/>
                          </a:highlight>
                        </a:rPr>
                        <a:t>испечь - неопред.форма</a:t>
                      </a:r>
                      <a:endParaRPr>
                        <a:highlight>
                          <a:srgbClr val="EAD1DC"/>
                        </a:highlight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457200" lvl="0" indent="-31750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D23369"/>
                        </a:buClr>
                        <a:buSzPts val="1400"/>
                        <a:buChar char="-"/>
                      </a:pPr>
                      <a:r>
                        <a:rPr lang="ru" b="1">
                          <a:solidFill>
                            <a:srgbClr val="D23369"/>
                          </a:solidFill>
                        </a:rPr>
                        <a:t>ши</a:t>
                      </a:r>
                      <a:endParaRPr b="1">
                        <a:solidFill>
                          <a:srgbClr val="D23369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испек</a:t>
                      </a:r>
                      <a:r>
                        <a:rPr lang="ru">
                          <a:solidFill>
                            <a:srgbClr val="D23369"/>
                          </a:solidFill>
                        </a:rPr>
                        <a:t>ши</a:t>
                      </a:r>
                      <a:endParaRPr>
                        <a:solidFill>
                          <a:srgbClr val="D23369"/>
                        </a:solidFill>
                      </a:endParaRPr>
                    </a:p>
                  </a:txBody>
                  <a:tcPr marL="91425" marR="91425" marT="91425" marB="91425"/>
                </a:tc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highlight>
                            <a:srgbClr val="CFE2F3"/>
                          </a:highlight>
                        </a:rPr>
                        <a:t>прищурятся - будущее вр.</a:t>
                      </a:r>
                      <a:endParaRPr>
                        <a:highlight>
                          <a:srgbClr val="CFE2F3"/>
                        </a:highlight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457200" lvl="0" indent="-31750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D23369"/>
                        </a:buClr>
                        <a:buSzPts val="1400"/>
                        <a:buChar char="-"/>
                      </a:pPr>
                      <a:r>
                        <a:rPr lang="ru" b="1">
                          <a:solidFill>
                            <a:srgbClr val="D23369"/>
                          </a:solidFill>
                        </a:rPr>
                        <a:t>а (-я)</a:t>
                      </a:r>
                      <a:endParaRPr b="1">
                        <a:solidFill>
                          <a:srgbClr val="D23369"/>
                        </a:solidFill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/>
                        <a:t>прищур</a:t>
                      </a:r>
                      <a:r>
                        <a:rPr lang="ru">
                          <a:solidFill>
                            <a:srgbClr val="D23369"/>
                          </a:solidFill>
                        </a:rPr>
                        <a:t>я</a:t>
                      </a:r>
                      <a:r>
                        <a:rPr lang="ru"/>
                        <a:t>сь</a:t>
                      </a:r>
                      <a:endParaRPr/>
                    </a:p>
                  </a:txBody>
                  <a:tcPr marL="91425" marR="91425" marT="91425" marB="91425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Geometric">
  <a:themeElements>
    <a:clrScheme name="Geometric">
      <a:dk1>
        <a:srgbClr val="2A3990"/>
      </a:dk1>
      <a:lt1>
        <a:srgbClr val="FFFFFF"/>
      </a:lt1>
      <a:dk2>
        <a:srgbClr val="434343"/>
      </a:dk2>
      <a:lt2>
        <a:srgbClr val="999999"/>
      </a:lt2>
      <a:accent1>
        <a:srgbClr val="212D74"/>
      </a:accent1>
      <a:accent2>
        <a:srgbClr val="3949AB"/>
      </a:accent2>
      <a:accent3>
        <a:srgbClr val="9C254D"/>
      </a:accent3>
      <a:accent4>
        <a:srgbClr val="D23369"/>
      </a:accent4>
      <a:accent5>
        <a:srgbClr val="F06292"/>
      </a:accent5>
      <a:accent6>
        <a:srgbClr val="7890CD"/>
      </a:accent6>
      <a:hlink>
        <a:srgbClr val="F06292"/>
      </a:hlink>
      <a:folHlink>
        <a:srgbClr val="F0629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177</Words>
  <PresentationFormat>Экран (16:9)</PresentationFormat>
  <Paragraphs>51</Paragraphs>
  <Slides>5</Slides>
  <Notes>5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8" baseType="lpstr">
      <vt:lpstr>Arial</vt:lpstr>
      <vt:lpstr>Roboto</vt:lpstr>
      <vt:lpstr>Geometric</vt:lpstr>
      <vt:lpstr>Деепричастия</vt:lpstr>
      <vt:lpstr>Деепричастие - “родственник” глагола</vt:lpstr>
      <vt:lpstr>Сравним вопросы </vt:lpstr>
      <vt:lpstr>Образование деепричастий несовершенного вида</vt:lpstr>
      <vt:lpstr>Образование деепричастий совершенного вида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Деепричастия</dc:title>
  <cp:lastModifiedBy>Павел Краснокутский</cp:lastModifiedBy>
  <cp:revision>1</cp:revision>
  <dcterms:modified xsi:type="dcterms:W3CDTF">2023-12-13T17:11:32Z</dcterms:modified>
</cp:coreProperties>
</file>