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53" y="-4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43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4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58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101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60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43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445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414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29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0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03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инейка тетрадная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" y="9114"/>
            <a:ext cx="9140035" cy="684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856984" cy="42484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Тема урока:</a:t>
            </a:r>
            <a:b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Твёрдые </a:t>
            </a:r>
            <a:r>
              <a:rPr lang="ru-RU" sz="60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мягкие </a:t>
            </a:r>
            <a:br>
              <a:rPr lang="ru-RU" sz="60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согласные звуки и </a:t>
            </a:r>
            <a:br>
              <a:rPr lang="ru-RU" sz="60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буквы </a:t>
            </a:r>
            <a:br>
              <a:rPr lang="ru-RU" sz="60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для их обозначения</a:t>
            </a:r>
            <a:br>
              <a:rPr lang="ru-RU" sz="60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4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Линейка тетрадная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" y="9114"/>
            <a:ext cx="9140035" cy="684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14401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проверочные слова, вставьте пропущенные гласные.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1896496"/>
            <a:ext cx="3832225" cy="14462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8800" b="1" dirty="0" err="1"/>
              <a:t>гн...здо</a:t>
            </a:r>
            <a:endParaRPr lang="ru-RU" sz="8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645024"/>
            <a:ext cx="4224338" cy="14462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8800" b="1" dirty="0" err="1"/>
              <a:t>з...мной</a:t>
            </a:r>
            <a:endParaRPr lang="ru-RU" sz="8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9443" y="5301208"/>
            <a:ext cx="4057650" cy="14462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8800" b="1" dirty="0" err="1"/>
              <a:t>н...чник</a:t>
            </a:r>
            <a:endParaRPr lang="ru-RU" sz="8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18567" y="1848644"/>
            <a:ext cx="4470400" cy="14462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8800" b="1" dirty="0" err="1"/>
              <a:t>м...сной</a:t>
            </a:r>
            <a:r>
              <a:rPr lang="ru-RU" sz="8800" b="1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02952" y="3648075"/>
            <a:ext cx="4211637" cy="1447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8800" b="1" dirty="0" err="1"/>
              <a:t>л...сник</a:t>
            </a:r>
            <a:r>
              <a:rPr lang="ru-RU" sz="8800" b="1" dirty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9949" y="5325928"/>
            <a:ext cx="3065462" cy="14462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8800" b="1" dirty="0"/>
              <a:t> </a:t>
            </a:r>
            <a:r>
              <a:rPr lang="ru-RU" sz="8800" b="1" dirty="0" err="1"/>
              <a:t>к...ра</a:t>
            </a:r>
            <a:endParaRPr lang="ru-RU" sz="8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67876" y="2018733"/>
            <a:ext cx="846138" cy="13239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80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43608" y="3776776"/>
            <a:ext cx="846138" cy="13239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80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46542" y="3814309"/>
            <a:ext cx="846138" cy="13239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80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03486" y="2018732"/>
            <a:ext cx="792163" cy="13239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8000" b="1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35282" y="5461318"/>
            <a:ext cx="865187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8000" b="1" dirty="0" smtClean="0">
                <a:solidFill>
                  <a:srgbClr val="FF0000"/>
                </a:solidFill>
              </a:rPr>
              <a:t>о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88580" y="5387840"/>
            <a:ext cx="865187" cy="13223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8000" b="1" dirty="0">
                <a:solidFill>
                  <a:srgbClr val="FF0000"/>
                </a:solidFill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396694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Линейка тетрадная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" y="9114"/>
            <a:ext cx="9140035" cy="684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556792"/>
            <a:ext cx="8874001" cy="31700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000" dirty="0"/>
              <a:t>Засыпаны снегом ели и </a:t>
            </a:r>
            <a:r>
              <a:rPr lang="ru-RU" sz="4000" dirty="0" err="1"/>
              <a:t>бирезки</a:t>
            </a:r>
            <a:r>
              <a:rPr lang="ru-RU" sz="4000" dirty="0"/>
              <a:t> </a:t>
            </a:r>
            <a:r>
              <a:rPr lang="ru-RU" sz="4000" dirty="0" err="1"/>
              <a:t>трищат</a:t>
            </a:r>
            <a:r>
              <a:rPr lang="ru-RU" sz="4000" dirty="0"/>
              <a:t> </a:t>
            </a:r>
          </a:p>
          <a:p>
            <a:pPr>
              <a:defRPr/>
            </a:pPr>
            <a:r>
              <a:rPr lang="ru-RU" sz="4000" dirty="0"/>
              <a:t>от </a:t>
            </a:r>
            <a:r>
              <a:rPr lang="ru-RU" sz="4000" dirty="0" err="1"/>
              <a:t>мараза</a:t>
            </a:r>
            <a:r>
              <a:rPr lang="ru-RU" sz="4000" dirty="0"/>
              <a:t> ветки деревьев зимний лес </a:t>
            </a:r>
          </a:p>
          <a:p>
            <a:pPr>
              <a:defRPr/>
            </a:pPr>
            <a:r>
              <a:rPr lang="ru-RU" sz="4000" dirty="0" err="1"/>
              <a:t>жывет</a:t>
            </a:r>
            <a:r>
              <a:rPr lang="ru-RU" sz="4000" dirty="0"/>
              <a:t> своей </a:t>
            </a:r>
            <a:r>
              <a:rPr lang="ru-RU" sz="4000" dirty="0" err="1"/>
              <a:t>жызнью</a:t>
            </a:r>
            <a:r>
              <a:rPr lang="ru-RU" sz="4000" dirty="0"/>
              <a:t> </a:t>
            </a:r>
            <a:r>
              <a:rPr lang="ru-RU" sz="4000" dirty="0" err="1"/>
              <a:t>свиркнула</a:t>
            </a:r>
            <a:r>
              <a:rPr lang="ru-RU" sz="4000" dirty="0"/>
              <a:t> на </a:t>
            </a:r>
          </a:p>
          <a:p>
            <a:pPr>
              <a:defRPr/>
            </a:pPr>
            <a:r>
              <a:rPr lang="ru-RU" sz="4000" dirty="0"/>
              <a:t>солнце яркая шубка лесы </a:t>
            </a:r>
            <a:r>
              <a:rPr lang="ru-RU" sz="4000" dirty="0" err="1"/>
              <a:t>перелитела</a:t>
            </a:r>
            <a:endParaRPr lang="ru-RU" sz="4000" dirty="0"/>
          </a:p>
          <a:p>
            <a:pPr>
              <a:defRPr/>
            </a:pPr>
            <a:r>
              <a:rPr lang="ru-RU" sz="4000" dirty="0"/>
              <a:t> с ветки на ветку </a:t>
            </a:r>
            <a:r>
              <a:rPr lang="ru-RU" sz="4000" dirty="0" err="1"/>
              <a:t>варона</a:t>
            </a:r>
            <a:r>
              <a:rPr lang="ru-RU" sz="4000" dirty="0"/>
              <a:t>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260648"/>
            <a:ext cx="88569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0000"/>
                </a:solidFill>
              </a:rPr>
              <a:t>Найди начало и конец предложений. Исправь ошибки. </a:t>
            </a:r>
          </a:p>
        </p:txBody>
      </p:sp>
      <p:pic>
        <p:nvPicPr>
          <p:cNvPr id="2052" name="Picture 4" descr="Яркая птичка на снегу» — создано в Шедеврум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302" y="4653136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43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556792"/>
            <a:ext cx="8858250" cy="37861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000" dirty="0"/>
              <a:t>Засыпаны снегом ели и березки. Трещат от мороза ветки деревьев. Зимний лес живет своей жизнью. Сверкнула на солнце яркая шубка лисы. Перелетела с ветки на ветку ворона.</a:t>
            </a:r>
          </a:p>
          <a:p>
            <a:pPr>
              <a:defRPr/>
            </a:pPr>
            <a:endParaRPr lang="ru-RU" sz="4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60648"/>
            <a:ext cx="88569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FF0000"/>
                </a:solidFill>
              </a:rPr>
              <a:t>Перепиши последнее предложение и найди грамматическую основу.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Яркая птичка на снегу» — создано в Шедеврум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085184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858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Линейка тетрадная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" y="9114"/>
            <a:ext cx="9140035" cy="684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 smtClean="0">
                <a:solidFill>
                  <a:srgbClr val="FF0000"/>
                </a:solidFill>
              </a:rPr>
              <a:t>Разгадай шараду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z="4000" b="1" smtClean="0"/>
              <a:t>С твердым </a:t>
            </a:r>
            <a:r>
              <a:rPr lang="en-US" altLang="ru-RU" sz="4000" b="1" smtClean="0"/>
              <a:t>JI </a:t>
            </a:r>
            <a:r>
              <a:rPr lang="ru-RU" altLang="ru-RU" sz="4000" b="1" smtClean="0"/>
              <a:t>— огородное растение </a:t>
            </a:r>
          </a:p>
          <a:p>
            <a:pPr marL="0" indent="0">
              <a:buFont typeface="Arial" charset="0"/>
              <a:buNone/>
            </a:pPr>
            <a:r>
              <a:rPr lang="ru-RU" altLang="ru-RU" sz="4000" b="1" smtClean="0"/>
              <a:t>И приправа к пище,</a:t>
            </a:r>
          </a:p>
          <a:p>
            <a:pPr marL="0" indent="0">
              <a:buFont typeface="Arial" charset="0"/>
              <a:buNone/>
            </a:pPr>
            <a:r>
              <a:rPr lang="ru-RU" altLang="ru-RU" sz="4000" b="1" smtClean="0"/>
              <a:t>С мягким — отверстие,</a:t>
            </a:r>
          </a:p>
          <a:p>
            <a:pPr marL="0" indent="0">
              <a:buFont typeface="Arial" charset="0"/>
              <a:buNone/>
            </a:pPr>
            <a:r>
              <a:rPr lang="ru-RU" altLang="ru-RU" sz="4000" b="1" smtClean="0"/>
              <a:t>Прикрываемое крышкой. </a:t>
            </a:r>
          </a:p>
        </p:txBody>
      </p:sp>
      <p:pic>
        <p:nvPicPr>
          <p:cNvPr id="32770" name="Picture 2" descr="≡ Лук репчатый купить оптом для отелей ⇒ ресторанов ⇒ магазинов ⇒ пищевых  производств недорого в Москве - ТД «Опт-Торг HoReCa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849813"/>
            <a:ext cx="1687512" cy="168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Куда обращаться в Богородском округе, если отсутствует канализационный люк  / Новости / Богородский городской округ Московской област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014913"/>
            <a:ext cx="2051050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993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Линейка тетрадная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" y="9114"/>
            <a:ext cx="9140035" cy="684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188" y="1557338"/>
            <a:ext cx="5143500" cy="15700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9600" b="1" dirty="0"/>
              <a:t>лук </a:t>
            </a:r>
            <a:r>
              <a:rPr lang="ru-RU" sz="9600" b="1" dirty="0"/>
              <a:t>- </a:t>
            </a:r>
            <a:r>
              <a:rPr lang="ru-RU" sz="9600" b="1" dirty="0"/>
              <a:t>люк</a:t>
            </a:r>
            <a:endParaRPr lang="ru-RU" sz="9600" b="1" dirty="0"/>
          </a:p>
        </p:txBody>
      </p:sp>
      <p:pic>
        <p:nvPicPr>
          <p:cNvPr id="8195" name="Picture 2" descr="D:\клипарты\Дети\0_8e9a1_f1992cec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341438"/>
            <a:ext cx="2667000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8313" y="260350"/>
            <a:ext cx="5359400" cy="461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dirty="0"/>
              <a:t>Запишите звуковое обозначение слов.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288" y="5805488"/>
            <a:ext cx="8353425" cy="461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/>
              <a:t>О чем будем говорить на уроке?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53431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Линейка тетрадная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" y="9114"/>
            <a:ext cx="9140035" cy="684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67544" y="1857375"/>
            <a:ext cx="8280920" cy="21240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4400" b="1" i="1" dirty="0">
                <a:solidFill>
                  <a:srgbClr val="FF0000"/>
                </a:solidFill>
                <a:cs typeface="Times New Roman" pitchFamily="18" charset="0"/>
              </a:rPr>
              <a:t>я ё  ю  и  е</a:t>
            </a:r>
            <a:r>
              <a:rPr lang="ru-RU" sz="4400" b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chemeClr val="tx1"/>
                </a:solidFill>
                <a:cs typeface="Times New Roman" pitchFamily="18" charset="0"/>
              </a:rPr>
              <a:t>-  обозначают мягкость, рядом стоящей согласной буквы.</a:t>
            </a:r>
            <a:r>
              <a:rPr lang="ru-RU" sz="4400" b="1" i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endParaRPr lang="ru-RU" sz="44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286250"/>
            <a:ext cx="8280920" cy="21240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4400" b="1" i="1" dirty="0">
                <a:solidFill>
                  <a:srgbClr val="FF0000"/>
                </a:solidFill>
              </a:rPr>
              <a:t>а  о  у  </a:t>
            </a:r>
            <a:r>
              <a:rPr lang="ru-RU" sz="4400" b="1" i="1" dirty="0" err="1">
                <a:solidFill>
                  <a:srgbClr val="FF0000"/>
                </a:solidFill>
              </a:rPr>
              <a:t>ы</a:t>
            </a:r>
            <a:r>
              <a:rPr lang="ru-RU" sz="4400" b="1" i="1" dirty="0">
                <a:solidFill>
                  <a:srgbClr val="FF0000"/>
                </a:solidFill>
              </a:rPr>
              <a:t>  э </a:t>
            </a:r>
            <a:r>
              <a:rPr lang="ru-RU" sz="4400" b="1" i="1" dirty="0"/>
              <a:t>– </a:t>
            </a:r>
            <a:r>
              <a:rPr lang="ru-RU" sz="4400" b="1" dirty="0"/>
              <a:t>обозначают твёрдость, рядом стоящей согласной буквы.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60648"/>
            <a:ext cx="88569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b="1" dirty="0" smtClean="0">
                <a:solidFill>
                  <a:srgbClr val="FF0000"/>
                </a:solidFill>
              </a:rPr>
              <a:t>ЗАПОМНИ ПРАВИЛО!!!!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10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Линейка тетрадная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" y="9114"/>
            <a:ext cx="9140035" cy="684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484784"/>
            <a:ext cx="8424936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Что сегодня на уроке повторили?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400" b="1" dirty="0"/>
              <a:t>Какие буквы обозначают мягкость согласного?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400" b="1" dirty="0">
                <a:solidFill>
                  <a:srgbClr val="00B050"/>
                </a:solidFill>
              </a:rPr>
              <a:t>Какие буквы обозначают твёрдость согласного?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400" b="1" dirty="0"/>
              <a:t>Назовите непарные твёрдые звуки.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400" b="1" dirty="0">
                <a:solidFill>
                  <a:srgbClr val="002060"/>
                </a:solidFill>
              </a:rPr>
              <a:t>Назовите непарные мягкие звуки.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60648"/>
            <a:ext cx="88569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 smtClean="0">
                <a:solidFill>
                  <a:srgbClr val="FF0000"/>
                </a:solidFill>
              </a:rPr>
              <a:t>Рефлексия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D:\клипарты\Дети\0_8e9a1_f1992cec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852936"/>
            <a:ext cx="2667000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376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199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Тема урока:  Твёрдые и мягкие  согласные звуки и  буквы  для их обозначения </vt:lpstr>
      <vt:lpstr> Подберите проверочные слова, вставьте пропущенные гласные. </vt:lpstr>
      <vt:lpstr>Презентация PowerPoint</vt:lpstr>
      <vt:lpstr>Презентация PowerPoint</vt:lpstr>
      <vt:lpstr>Разгадай шараду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 урока:  Твёрдые и мягкие  согласные звуки и  буквы  для их обозначения </dc:title>
  <dc:creator>Алёна</dc:creator>
  <cp:lastModifiedBy>Алёна</cp:lastModifiedBy>
  <cp:revision>2</cp:revision>
  <dcterms:created xsi:type="dcterms:W3CDTF">2023-12-13T17:08:16Z</dcterms:created>
  <dcterms:modified xsi:type="dcterms:W3CDTF">2023-12-13T17:22:28Z</dcterms:modified>
</cp:coreProperties>
</file>