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272AB-0E1F-4587-9B9E-EC01D7A4EF69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4C1E7-DDEC-4469-81E7-E23F048D603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34372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4C1E7-DDEC-4469-81E7-E23F048D603B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97945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B3093-35DB-47C4-9DF8-BA6303AB4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3ECA81-555E-40A8-B3B8-F660C45B2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1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43C16-616F-46B8-87E8-A35034F79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904ADA-382D-4542-8B92-CAA15E4E3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EF01C6-5A1D-4364-8DA3-66486BC59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58720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726B1B-076A-4E00-9665-C6CAF69A0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81EA13-0D9A-45AB-8DFD-DC25E3C10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386809-8136-4583-87D9-D29A2DA1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BA0B18-3DF0-424B-9444-6FEEB3476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15195F-211B-40C0-B13B-E0EEF802B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3312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47476CD-F098-4C5C-8E2D-927C8CC271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0D1B6D-FD4F-4B36-8C5B-C98F0FFBE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2E21AF-D63B-42CA-8095-BF7FDCD66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1CA997-42CC-46B0-B249-47BF84844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C6DF5B-47A1-4CFB-B21E-D621FC621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1649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1C32A-C314-484F-852B-779DA9D5F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E99346-E52D-483F-AFF0-3B23F4E51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7136E1-EB1B-4746-BDC2-8C932806B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CCCFCE-E193-4A27-A9CC-01081A04C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C53BAF-15B9-406B-B3FE-53952538E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1040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EE0C5-A208-4ED8-8AE9-875CE265E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7D364A-B25B-4099-8685-819B15786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81B232-2588-46C7-B5F2-1DD513D81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EC7724-86A2-40BA-9EE1-D9512E13A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8DDE55-29C8-4F82-B180-DF69AB17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2260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72E906-BC1D-42F5-A970-ED083E40C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0D969E-5087-40E4-B5E3-EA1417B5E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1C2884-1976-44F3-AFF4-DB1935DAC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7B50D3-21BD-4456-B479-7423E8FC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9D3FF4-F9F6-4D09-A5E1-0225D9E9B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532483-EF11-48B8-B807-7E6B7AA5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7120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779CE-79E4-4F96-ACCF-7C7E55B73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E78346-223A-46DD-99FF-F277515F3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EFA77E-E040-4F47-B6AD-7B22A9185F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0E6B736-F9EB-405F-9480-D227F0B96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2E1943-4405-4E78-A3FE-61561DCBD3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D95B74-694A-4CE6-BF18-D9DB74B21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B4903FF-6B8B-4761-A59F-321D83283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654314-4CE6-4593-9A8B-C6D5267DE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139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C902D-35BD-443D-9E2F-A182505A5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7235A7-0B87-47FE-B724-1E05954DA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A87FC-4207-4498-8D87-7A9C1905C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B4C6250-A650-4EF5-836C-01D719E1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654540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9C69897-6C38-4358-9484-13A509D9E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C10A952-BF0B-409D-ADC4-5AB8CB2D0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D56A27-5027-4954-ABB2-40F131905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7585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264D7-8CEF-4C03-8FDE-6289B65C6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43DD41-2248-4698-8678-087C1BFCE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C662BE6-C254-4752-90EB-0A0EA878F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32374F-21A0-4F3B-B1BB-A72622153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797684-6669-47CE-B7F1-99DF229A7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DD98BD-EB46-4E83-8AB9-8F5978B8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9605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76D70-9377-4F72-B629-2599C8A7E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79203EC-9ED0-4784-B17E-4B0FA32D43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BD35A7-DC70-4D20-BC86-E2D6F286B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C1A2F1-43F5-4228-894D-767B4601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AEA902-6FB0-472B-9B67-F1DADDF8C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E8B3DC-A5DE-46A1-B132-73C681A8E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69447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ABDB52-288D-40B9-8400-10104004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15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429107-70F8-4D3D-A1C4-3790E53D7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1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3B1363-B8B0-4844-945E-73C804ADF0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41366-AE3C-4C31-8F65-19D9FAFC8E14}" type="datetimeFigureOut">
              <a:rPr lang="en-150" smtClean="0"/>
              <a:t>13/12/2023</a:t>
            </a:fld>
            <a:endParaRPr lang="en-15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C8F92C-4592-4D1F-8377-87B15B5A6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3C463F-28B8-417F-B59F-25D284AD5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36DB1-49F3-4B56-9A58-D3DA3985EC06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9573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DFD3046-3F06-499B-9771-7754696FC062}"/>
              </a:ext>
            </a:extLst>
          </p:cNvPr>
          <p:cNvSpPr/>
          <p:nvPr/>
        </p:nvSpPr>
        <p:spPr>
          <a:xfrm rot="19867868">
            <a:off x="6800850" y="1181100"/>
            <a:ext cx="4495800" cy="44958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6967E40-CF8E-4C0D-98AE-C0350F69528A}"/>
              </a:ext>
            </a:extLst>
          </p:cNvPr>
          <p:cNvSpPr/>
          <p:nvPr/>
        </p:nvSpPr>
        <p:spPr>
          <a:xfrm>
            <a:off x="6800850" y="1181100"/>
            <a:ext cx="4495800" cy="449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dirty="0"/>
          </a:p>
        </p:txBody>
      </p:sp>
      <p:pic>
        <p:nvPicPr>
          <p:cNvPr id="6" name="Рисунок 5" descr="Пейзаж леса со сплошной заливкой">
            <a:extLst>
              <a:ext uri="{FF2B5EF4-FFF2-40B4-BE49-F238E27FC236}">
                <a16:creationId xmlns:a16="http://schemas.microsoft.com/office/drawing/2014/main" id="{54D4CD9B-267F-4795-A0BD-A8D9B78F8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05650" y="1485900"/>
            <a:ext cx="3886200" cy="3886200"/>
          </a:xfrm>
          <a:prstGeom prst="rect">
            <a:avLst/>
          </a:prstGeom>
        </p:spPr>
      </p:pic>
      <p:sp>
        <p:nvSpPr>
          <p:cNvPr id="8" name="Звезда: 5 точек 7">
            <a:extLst>
              <a:ext uri="{FF2B5EF4-FFF2-40B4-BE49-F238E27FC236}">
                <a16:creationId xmlns:a16="http://schemas.microsoft.com/office/drawing/2014/main" id="{7AABCAC0-38F6-4272-8333-3E6AA221DBA6}"/>
              </a:ext>
            </a:extLst>
          </p:cNvPr>
          <p:cNvSpPr/>
          <p:nvPr/>
        </p:nvSpPr>
        <p:spPr>
          <a:xfrm>
            <a:off x="7600950" y="1685925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9" name="Звезда: 5 точек 8">
            <a:extLst>
              <a:ext uri="{FF2B5EF4-FFF2-40B4-BE49-F238E27FC236}">
                <a16:creationId xmlns:a16="http://schemas.microsoft.com/office/drawing/2014/main" id="{7967C92E-BA25-4F22-8DA0-146894D43480}"/>
              </a:ext>
            </a:extLst>
          </p:cNvPr>
          <p:cNvSpPr/>
          <p:nvPr/>
        </p:nvSpPr>
        <p:spPr>
          <a:xfrm>
            <a:off x="8562975" y="1485900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0" name="Звезда: 5 точек 9">
            <a:extLst>
              <a:ext uri="{FF2B5EF4-FFF2-40B4-BE49-F238E27FC236}">
                <a16:creationId xmlns:a16="http://schemas.microsoft.com/office/drawing/2014/main" id="{2861AE69-500A-49B6-8BF9-26BDC0DA65FE}"/>
              </a:ext>
            </a:extLst>
          </p:cNvPr>
          <p:cNvSpPr/>
          <p:nvPr/>
        </p:nvSpPr>
        <p:spPr>
          <a:xfrm>
            <a:off x="8429625" y="2133600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1" name="Звезда: 5 точек 10">
            <a:extLst>
              <a:ext uri="{FF2B5EF4-FFF2-40B4-BE49-F238E27FC236}">
                <a16:creationId xmlns:a16="http://schemas.microsoft.com/office/drawing/2014/main" id="{B1C2F4E2-E386-4982-ADDA-82FDA30E7BB1}"/>
              </a:ext>
            </a:extLst>
          </p:cNvPr>
          <p:cNvSpPr/>
          <p:nvPr/>
        </p:nvSpPr>
        <p:spPr>
          <a:xfrm>
            <a:off x="10334625" y="1685925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2" name="Звезда: 5 точек 11">
            <a:extLst>
              <a:ext uri="{FF2B5EF4-FFF2-40B4-BE49-F238E27FC236}">
                <a16:creationId xmlns:a16="http://schemas.microsoft.com/office/drawing/2014/main" id="{FD928AB0-E49B-4660-91D9-293760D431BB}"/>
              </a:ext>
            </a:extLst>
          </p:cNvPr>
          <p:cNvSpPr/>
          <p:nvPr/>
        </p:nvSpPr>
        <p:spPr>
          <a:xfrm>
            <a:off x="10401300" y="2491873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3" name="Звезда: 5 точек 12">
            <a:extLst>
              <a:ext uri="{FF2B5EF4-FFF2-40B4-BE49-F238E27FC236}">
                <a16:creationId xmlns:a16="http://schemas.microsoft.com/office/drawing/2014/main" id="{FB73A9DB-3DC0-48DC-B284-5F97D882F55F}"/>
              </a:ext>
            </a:extLst>
          </p:cNvPr>
          <p:cNvSpPr/>
          <p:nvPr/>
        </p:nvSpPr>
        <p:spPr>
          <a:xfrm>
            <a:off x="7600950" y="2743200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4" name="Звезда: 5 точек 13">
            <a:extLst>
              <a:ext uri="{FF2B5EF4-FFF2-40B4-BE49-F238E27FC236}">
                <a16:creationId xmlns:a16="http://schemas.microsoft.com/office/drawing/2014/main" id="{DA9195E0-3B5F-499F-B715-DEDB647F6D24}"/>
              </a:ext>
            </a:extLst>
          </p:cNvPr>
          <p:cNvSpPr/>
          <p:nvPr/>
        </p:nvSpPr>
        <p:spPr>
          <a:xfrm>
            <a:off x="8429625" y="3072898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5" name="Звезда: 5 точек 14">
            <a:extLst>
              <a:ext uri="{FF2B5EF4-FFF2-40B4-BE49-F238E27FC236}">
                <a16:creationId xmlns:a16="http://schemas.microsoft.com/office/drawing/2014/main" id="{B2D15F17-7714-489A-B907-A7B63CBDDC59}"/>
              </a:ext>
            </a:extLst>
          </p:cNvPr>
          <p:cNvSpPr/>
          <p:nvPr/>
        </p:nvSpPr>
        <p:spPr>
          <a:xfrm>
            <a:off x="9877425" y="2768098"/>
            <a:ext cx="133350" cy="13335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6" name="Месяц 15">
            <a:extLst>
              <a:ext uri="{FF2B5EF4-FFF2-40B4-BE49-F238E27FC236}">
                <a16:creationId xmlns:a16="http://schemas.microsoft.com/office/drawing/2014/main" id="{119BAB04-1D80-4D00-9D71-01FF08ACB2F3}"/>
              </a:ext>
            </a:extLst>
          </p:cNvPr>
          <p:cNvSpPr/>
          <p:nvPr/>
        </p:nvSpPr>
        <p:spPr>
          <a:xfrm>
            <a:off x="7932154" y="1480052"/>
            <a:ext cx="297446" cy="594892"/>
          </a:xfrm>
          <a:prstGeom prst="mo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C9E73E-92B1-4B21-AD76-C150925F1BEF}"/>
              </a:ext>
            </a:extLst>
          </p:cNvPr>
          <p:cNvSpPr txBox="1"/>
          <p:nvPr/>
        </p:nvSpPr>
        <p:spPr>
          <a:xfrm>
            <a:off x="563076" y="398413"/>
            <a:ext cx="76665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>
                <a:latin typeface="Montserrat" pitchFamily="2" charset="-52"/>
              </a:rPr>
              <a:t>Голосеменные. Общая характеристика.</a:t>
            </a:r>
          </a:p>
          <a:p>
            <a:r>
              <a:rPr lang="ru-RU" sz="4800" i="1" dirty="0">
                <a:latin typeface="Montserrat" pitchFamily="2" charset="-52"/>
              </a:rPr>
              <a:t>Классификация</a:t>
            </a:r>
            <a:endParaRPr lang="en-150" sz="4800" i="1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44289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F39C21-0BED-4D56-875A-E06501A95B29}"/>
              </a:ext>
            </a:extLst>
          </p:cNvPr>
          <p:cNvSpPr txBox="1"/>
          <p:nvPr/>
        </p:nvSpPr>
        <p:spPr>
          <a:xfrm>
            <a:off x="714375" y="1922413"/>
            <a:ext cx="107632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Montserrat" pitchFamily="2" charset="-52"/>
              </a:rPr>
              <a:t>ДЗ/ Какую функцию выполняет хвоинка у голосеменных? Каково её строение? Дуб сбрасывает листву, робиния тоже, а сбрасывают ли их голосеменные? Если да, то приведите примеры.</a:t>
            </a:r>
            <a:endParaRPr lang="en-150" sz="360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78376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1A25AF3-4CC9-48E7-9F8E-76A096631F30}"/>
              </a:ext>
            </a:extLst>
          </p:cNvPr>
          <p:cNvSpPr/>
          <p:nvPr/>
        </p:nvSpPr>
        <p:spPr>
          <a:xfrm>
            <a:off x="4572000" y="276225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Царство</a:t>
            </a:r>
          </a:p>
          <a:p>
            <a:pPr algn="ctr"/>
            <a:r>
              <a:rPr lang="ru-RU" sz="2000" dirty="0">
                <a:latin typeface="Montserrat" pitchFamily="2" charset="-52"/>
              </a:rPr>
              <a:t>Растения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0B8B2BB-3589-49C4-BE49-3907BA654D62}"/>
              </a:ext>
            </a:extLst>
          </p:cNvPr>
          <p:cNvSpPr/>
          <p:nvPr/>
        </p:nvSpPr>
        <p:spPr>
          <a:xfrm>
            <a:off x="1209674" y="1600198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Низшие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FF55B59C-AA50-42D2-998C-E47F4E3D9590}"/>
              </a:ext>
            </a:extLst>
          </p:cNvPr>
          <p:cNvSpPr/>
          <p:nvPr/>
        </p:nvSpPr>
        <p:spPr>
          <a:xfrm>
            <a:off x="6934203" y="1600197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Высшие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6BBCCF42-E403-4AFF-B6F8-304FA6CB8538}"/>
              </a:ext>
            </a:extLst>
          </p:cNvPr>
          <p:cNvSpPr/>
          <p:nvPr/>
        </p:nvSpPr>
        <p:spPr>
          <a:xfrm rot="16200000">
            <a:off x="66674" y="4162423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Зелёные водоросли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CEE696E-B9B2-4597-A7DB-E08A0FB243F8}"/>
              </a:ext>
            </a:extLst>
          </p:cNvPr>
          <p:cNvSpPr/>
          <p:nvPr/>
        </p:nvSpPr>
        <p:spPr>
          <a:xfrm rot="16200000">
            <a:off x="1209673" y="4162422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Бурые водоросли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BF550533-AA95-4FF2-BAC2-21B56BBE7CFD}"/>
              </a:ext>
            </a:extLst>
          </p:cNvPr>
          <p:cNvSpPr/>
          <p:nvPr/>
        </p:nvSpPr>
        <p:spPr>
          <a:xfrm rot="16200000">
            <a:off x="2352673" y="4133847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Красные водоросли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40D39F4-D2B9-4118-9805-9DA6246A199B}"/>
              </a:ext>
            </a:extLst>
          </p:cNvPr>
          <p:cNvSpPr/>
          <p:nvPr/>
        </p:nvSpPr>
        <p:spPr>
          <a:xfrm>
            <a:off x="5931685" y="2566979"/>
            <a:ext cx="2238378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Споровые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32C709D6-95CE-46DB-B69E-EE5DC4233147}"/>
              </a:ext>
            </a:extLst>
          </p:cNvPr>
          <p:cNvSpPr/>
          <p:nvPr/>
        </p:nvSpPr>
        <p:spPr>
          <a:xfrm>
            <a:off x="9534525" y="2566979"/>
            <a:ext cx="2238378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Споровые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26BBFDA3-9E33-4A24-A0FC-5EA090C5DECB}"/>
              </a:ext>
            </a:extLst>
          </p:cNvPr>
          <p:cNvSpPr/>
          <p:nvPr/>
        </p:nvSpPr>
        <p:spPr>
          <a:xfrm rot="16200000">
            <a:off x="3833809" y="4676771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Моховидные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AE56811E-A29A-4860-A8EE-698ABC50518A}"/>
              </a:ext>
            </a:extLst>
          </p:cNvPr>
          <p:cNvSpPr/>
          <p:nvPr/>
        </p:nvSpPr>
        <p:spPr>
          <a:xfrm rot="16200000">
            <a:off x="4898228" y="4676765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Хвощевидные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801D2DDF-1251-4D2E-93F3-2BB9E28AE6FF}"/>
              </a:ext>
            </a:extLst>
          </p:cNvPr>
          <p:cNvSpPr/>
          <p:nvPr/>
        </p:nvSpPr>
        <p:spPr>
          <a:xfrm rot="16200000">
            <a:off x="5962646" y="4676764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Плауновидные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A82DD454-40E6-499A-A07D-00E49C130F7F}"/>
              </a:ext>
            </a:extLst>
          </p:cNvPr>
          <p:cNvSpPr/>
          <p:nvPr/>
        </p:nvSpPr>
        <p:spPr>
          <a:xfrm rot="16200000">
            <a:off x="7027063" y="4676763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Папоротники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A21BC0D5-175F-4551-B7FD-0AD1994F4F46}"/>
              </a:ext>
            </a:extLst>
          </p:cNvPr>
          <p:cNvSpPr/>
          <p:nvPr/>
        </p:nvSpPr>
        <p:spPr>
          <a:xfrm rot="16200000">
            <a:off x="8434390" y="4691076"/>
            <a:ext cx="3000375" cy="7143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Голосеменные</a:t>
            </a:r>
            <a:endParaRPr lang="en-150" sz="2000" dirty="0">
              <a:latin typeface="Montserrat" pitchFamily="2" charset="-52"/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DBDBBD18-17A1-43D0-8334-CC5437CA96DC}"/>
              </a:ext>
            </a:extLst>
          </p:cNvPr>
          <p:cNvSpPr/>
          <p:nvPr/>
        </p:nvSpPr>
        <p:spPr>
          <a:xfrm rot="16200000">
            <a:off x="9915528" y="4738670"/>
            <a:ext cx="3000375" cy="7143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</a:rPr>
              <a:t>Отдел Покрытосеменные</a:t>
            </a:r>
            <a:endParaRPr lang="en-150" sz="2000" dirty="0">
              <a:latin typeface="Montserrat" pitchFamily="2" charset="-52"/>
            </a:endParaRPr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A67FDC30-DF9B-4EA3-830F-24B5EFD389EB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2709862" y="990600"/>
            <a:ext cx="3362326" cy="609598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52E69CD1-E86A-430C-940A-6BC98A77B28F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6072188" y="990600"/>
            <a:ext cx="2362203" cy="609597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8D09A8F1-5482-432E-8058-03B013ACB906}"/>
              </a:ext>
            </a:extLst>
          </p:cNvPr>
          <p:cNvCxnSpPr>
            <a:cxnSpLocks/>
            <a:stCxn id="5" idx="2"/>
            <a:endCxn id="9" idx="3"/>
          </p:cNvCxnSpPr>
          <p:nvPr/>
        </p:nvCxnSpPr>
        <p:spPr>
          <a:xfrm flipH="1">
            <a:off x="1566862" y="2314573"/>
            <a:ext cx="1143000" cy="70485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F9F03E15-E97A-4EAF-83BB-DFA88A9096F0}"/>
              </a:ext>
            </a:extLst>
          </p:cNvPr>
          <p:cNvCxnSpPr>
            <a:cxnSpLocks/>
            <a:stCxn id="5" idx="2"/>
            <a:endCxn id="10" idx="3"/>
          </p:cNvCxnSpPr>
          <p:nvPr/>
        </p:nvCxnSpPr>
        <p:spPr>
          <a:xfrm flipH="1">
            <a:off x="2709861" y="2314573"/>
            <a:ext cx="1" cy="704849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29C6C994-187F-4E77-85B9-D4604F63360D}"/>
              </a:ext>
            </a:extLst>
          </p:cNvPr>
          <p:cNvCxnSpPr>
            <a:cxnSpLocks/>
            <a:stCxn id="5" idx="2"/>
            <a:endCxn id="11" idx="3"/>
          </p:cNvCxnSpPr>
          <p:nvPr/>
        </p:nvCxnSpPr>
        <p:spPr>
          <a:xfrm>
            <a:off x="2709862" y="2314573"/>
            <a:ext cx="1142999" cy="676274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0A2758B3-E715-48F9-B267-03C0B1597FF8}"/>
              </a:ext>
            </a:extLst>
          </p:cNvPr>
          <p:cNvCxnSpPr>
            <a:cxnSpLocks/>
            <a:stCxn id="6" idx="2"/>
            <a:endCxn id="13" idx="0"/>
          </p:cNvCxnSpPr>
          <p:nvPr/>
        </p:nvCxnSpPr>
        <p:spPr>
          <a:xfrm flipH="1">
            <a:off x="7050874" y="2314572"/>
            <a:ext cx="1383517" cy="252407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2FF23F2C-680C-4048-B3DF-511A90E156D8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>
            <a:off x="8434391" y="2314572"/>
            <a:ext cx="2219323" cy="252407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3C5061EC-84E3-40D5-B8E7-FD09029E45E7}"/>
              </a:ext>
            </a:extLst>
          </p:cNvPr>
          <p:cNvCxnSpPr>
            <a:cxnSpLocks/>
            <a:stCxn id="13" idx="2"/>
            <a:endCxn id="16" idx="3"/>
          </p:cNvCxnSpPr>
          <p:nvPr/>
        </p:nvCxnSpPr>
        <p:spPr>
          <a:xfrm flipH="1">
            <a:off x="5333997" y="3281354"/>
            <a:ext cx="1716877" cy="252417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E9FD968B-3728-426F-AB36-D63D7E917D38}"/>
              </a:ext>
            </a:extLst>
          </p:cNvPr>
          <p:cNvCxnSpPr>
            <a:cxnSpLocks/>
            <a:stCxn id="13" idx="2"/>
            <a:endCxn id="17" idx="3"/>
          </p:cNvCxnSpPr>
          <p:nvPr/>
        </p:nvCxnSpPr>
        <p:spPr>
          <a:xfrm flipH="1">
            <a:off x="6398416" y="3281354"/>
            <a:ext cx="652458" cy="252411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D394423B-8229-414C-8E73-72713EA9447D}"/>
              </a:ext>
            </a:extLst>
          </p:cNvPr>
          <p:cNvCxnSpPr>
            <a:cxnSpLocks/>
            <a:stCxn id="13" idx="2"/>
            <a:endCxn id="18" idx="3"/>
          </p:cNvCxnSpPr>
          <p:nvPr/>
        </p:nvCxnSpPr>
        <p:spPr>
          <a:xfrm>
            <a:off x="7050874" y="3281354"/>
            <a:ext cx="411960" cy="25241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EB235646-CD73-4340-810A-8776A6166692}"/>
              </a:ext>
            </a:extLst>
          </p:cNvPr>
          <p:cNvCxnSpPr>
            <a:cxnSpLocks/>
            <a:stCxn id="13" idx="2"/>
            <a:endCxn id="19" idx="3"/>
          </p:cNvCxnSpPr>
          <p:nvPr/>
        </p:nvCxnSpPr>
        <p:spPr>
          <a:xfrm>
            <a:off x="7050874" y="3281354"/>
            <a:ext cx="1476377" cy="252409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8892BD1E-7971-4CAA-96C5-154D66D55A6C}"/>
              </a:ext>
            </a:extLst>
          </p:cNvPr>
          <p:cNvCxnSpPr>
            <a:cxnSpLocks/>
            <a:stCxn id="15" idx="2"/>
            <a:endCxn id="20" idx="3"/>
          </p:cNvCxnSpPr>
          <p:nvPr/>
        </p:nvCxnSpPr>
        <p:spPr>
          <a:xfrm flipH="1">
            <a:off x="9934578" y="3281354"/>
            <a:ext cx="719136" cy="26672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>
            <a:extLst>
              <a:ext uri="{FF2B5EF4-FFF2-40B4-BE49-F238E27FC236}">
                <a16:creationId xmlns:a16="http://schemas.microsoft.com/office/drawing/2014/main" id="{49CF6892-123B-4F63-AB04-D2F0A1DAE175}"/>
              </a:ext>
            </a:extLst>
          </p:cNvPr>
          <p:cNvCxnSpPr>
            <a:cxnSpLocks/>
            <a:stCxn id="15" idx="2"/>
            <a:endCxn id="21" idx="3"/>
          </p:cNvCxnSpPr>
          <p:nvPr/>
        </p:nvCxnSpPr>
        <p:spPr>
          <a:xfrm>
            <a:off x="10653714" y="3281354"/>
            <a:ext cx="762002" cy="314316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624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0E28EB-E8D6-4AED-A645-F3DF4E77D9D3}"/>
              </a:ext>
            </a:extLst>
          </p:cNvPr>
          <p:cNvSpPr txBox="1"/>
          <p:nvPr/>
        </p:nvSpPr>
        <p:spPr>
          <a:xfrm>
            <a:off x="790575" y="1181011"/>
            <a:ext cx="6096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150" sz="2000" dirty="0" err="1">
                <a:latin typeface="Montserrat" pitchFamily="2" charset="-52"/>
              </a:rPr>
              <a:t>Семенные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растения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обладают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тремя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очень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важными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преимуществами</a:t>
            </a:r>
            <a:r>
              <a:rPr lang="en-150" sz="2000" dirty="0">
                <a:latin typeface="Montserrat" pitchFamily="2" charset="-52"/>
              </a:rPr>
              <a:t>: </a:t>
            </a:r>
            <a:r>
              <a:rPr lang="en-150" sz="2000" b="1" dirty="0" err="1">
                <a:latin typeface="Montserrat" pitchFamily="2" charset="-52"/>
              </a:rPr>
              <a:t>разноспоровостью</a:t>
            </a:r>
            <a:r>
              <a:rPr lang="en-150" sz="2000" dirty="0">
                <a:latin typeface="Montserrat" pitchFamily="2" charset="-52"/>
              </a:rPr>
              <a:t>, </a:t>
            </a:r>
            <a:r>
              <a:rPr lang="en-150" sz="2000" b="1" dirty="0" err="1">
                <a:latin typeface="Montserrat" pitchFamily="2" charset="-52"/>
              </a:rPr>
              <a:t>способностью</a:t>
            </a:r>
            <a:r>
              <a:rPr lang="en-150" sz="2000" b="1" dirty="0">
                <a:latin typeface="Montserrat" pitchFamily="2" charset="-52"/>
              </a:rPr>
              <a:t> к </a:t>
            </a:r>
            <a:r>
              <a:rPr lang="en-150" sz="2000" b="1" dirty="0" err="1">
                <a:latin typeface="Montserrat" pitchFamily="2" charset="-52"/>
              </a:rPr>
              <a:t>образованию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семян</a:t>
            </a:r>
            <a:r>
              <a:rPr lang="en-150" sz="2000" dirty="0">
                <a:latin typeface="Montserrat" pitchFamily="2" charset="-52"/>
              </a:rPr>
              <a:t>, </a:t>
            </a:r>
            <a:r>
              <a:rPr lang="en-150" sz="2000" b="1" dirty="0" err="1">
                <a:latin typeface="Montserrat" pitchFamily="2" charset="-52"/>
              </a:rPr>
              <a:t>способностью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продуцировать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неподвижные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мужские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гаметы</a:t>
            </a:r>
            <a:r>
              <a:rPr lang="ru-RU" sz="2000" b="1" dirty="0">
                <a:latin typeface="Montserrat" pitchFamily="2" charset="-52"/>
              </a:rPr>
              <a:t> (</a:t>
            </a:r>
            <a:r>
              <a:rPr lang="ru-RU" sz="20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itchFamily="2" charset="-52"/>
              </a:rPr>
              <a:t>спермии</a:t>
            </a:r>
            <a:r>
              <a:rPr lang="ru-RU" sz="2000" b="1" dirty="0">
                <a:latin typeface="Montserrat" pitchFamily="2" charset="-52"/>
              </a:rPr>
              <a:t>).</a:t>
            </a:r>
            <a:endParaRPr lang="en-150" sz="2000" dirty="0">
              <a:latin typeface="Montserrat" pitchFamily="2" charset="-52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52EC2C-4DAC-48E9-AAE0-AB92AF2F0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275" y="597925"/>
            <a:ext cx="3905250" cy="5487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E4D436A-4594-482E-B7D4-E3B68DB003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99" y="3429000"/>
            <a:ext cx="6236902" cy="283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7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EDACA3B-6597-4152-AC57-DDD917D07096}"/>
              </a:ext>
            </a:extLst>
          </p:cNvPr>
          <p:cNvSpPr txBox="1"/>
          <p:nvPr/>
        </p:nvSpPr>
        <p:spPr>
          <a:xfrm>
            <a:off x="704850" y="593289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150" dirty="0" err="1">
                <a:latin typeface="Montserrat" pitchFamily="2" charset="-52"/>
              </a:rPr>
              <a:t>Вегетативное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тело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семенных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растений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образует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споры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двух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типов</a:t>
            </a:r>
            <a:r>
              <a:rPr lang="en-150" dirty="0">
                <a:latin typeface="Montserrat" pitchFamily="2" charset="-52"/>
              </a:rPr>
              <a:t>: </a:t>
            </a:r>
            <a:r>
              <a:rPr lang="en-150" b="1" dirty="0" err="1">
                <a:latin typeface="Montserrat" pitchFamily="2" charset="-52"/>
              </a:rPr>
              <a:t>микроспоры</a:t>
            </a:r>
            <a:r>
              <a:rPr lang="en-150" dirty="0">
                <a:latin typeface="Montserrat" pitchFamily="2" charset="-52"/>
              </a:rPr>
              <a:t> (</a:t>
            </a:r>
            <a:r>
              <a:rPr lang="en-150" dirty="0" err="1">
                <a:latin typeface="Montserrat" pitchFamily="2" charset="-52"/>
              </a:rPr>
              <a:t>мужские</a:t>
            </a:r>
            <a:r>
              <a:rPr lang="en-150" dirty="0">
                <a:latin typeface="Montserrat" pitchFamily="2" charset="-52"/>
              </a:rPr>
              <a:t>) и </a:t>
            </a:r>
            <a:r>
              <a:rPr lang="en-150" b="1" dirty="0" err="1">
                <a:latin typeface="Montserrat" pitchFamily="2" charset="-52"/>
              </a:rPr>
              <a:t>мегаспора</a:t>
            </a:r>
            <a:r>
              <a:rPr lang="en-150" dirty="0">
                <a:latin typeface="Montserrat" pitchFamily="2" charset="-52"/>
              </a:rPr>
              <a:t> (</a:t>
            </a:r>
            <a:r>
              <a:rPr lang="en-150" dirty="0" err="1">
                <a:latin typeface="Montserrat" pitchFamily="2" charset="-52"/>
              </a:rPr>
              <a:t>женские</a:t>
            </a:r>
            <a:r>
              <a:rPr lang="en-150" dirty="0">
                <a:latin typeface="Montserrat" pitchFamily="2" charset="-52"/>
              </a:rPr>
              <a:t>). </a:t>
            </a:r>
            <a:r>
              <a:rPr lang="en-150" dirty="0" err="1">
                <a:latin typeface="Montserrat" pitchFamily="2" charset="-52"/>
              </a:rPr>
              <a:t>Первые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дают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начала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мужскому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гаметофиту</a:t>
            </a:r>
            <a:r>
              <a:rPr lang="en-150" dirty="0">
                <a:latin typeface="Montserrat" pitchFamily="2" charset="-52"/>
              </a:rPr>
              <a:t>, а </a:t>
            </a:r>
            <a:r>
              <a:rPr lang="en-150" dirty="0" err="1">
                <a:latin typeface="Montserrat" pitchFamily="2" charset="-52"/>
              </a:rPr>
              <a:t>вторые</a:t>
            </a:r>
            <a:r>
              <a:rPr lang="en-150" dirty="0">
                <a:latin typeface="Montserrat" pitchFamily="2" charset="-52"/>
              </a:rPr>
              <a:t> — </a:t>
            </a:r>
            <a:r>
              <a:rPr lang="en-150" dirty="0" err="1">
                <a:latin typeface="Montserrat" pitchFamily="2" charset="-52"/>
              </a:rPr>
              <a:t>женскому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Женские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мегаспоры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формируются</a:t>
            </a:r>
            <a:r>
              <a:rPr lang="en-150" dirty="0">
                <a:latin typeface="Montserrat" pitchFamily="2" charset="-52"/>
              </a:rPr>
              <a:t> в </a:t>
            </a:r>
            <a:r>
              <a:rPr lang="en-150" dirty="0" err="1">
                <a:latin typeface="Montserrat" pitchFamily="2" charset="-52"/>
              </a:rPr>
              <a:t>мегаспорангии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Из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мегаспор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вырастают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женские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гаметофиты</a:t>
            </a:r>
            <a:r>
              <a:rPr lang="en-150" dirty="0">
                <a:latin typeface="Montserrat" pitchFamily="2" charset="-52"/>
              </a:rPr>
              <a:t> — </a:t>
            </a:r>
            <a:r>
              <a:rPr lang="en-15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 pitchFamily="2" charset="-52"/>
              </a:rPr>
              <a:t>архегонии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продуцирующие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яйцеклетки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Этот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процесс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проходит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внутри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семязачатка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так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же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как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оплодотворение</a:t>
            </a:r>
            <a:r>
              <a:rPr lang="en-150" dirty="0">
                <a:latin typeface="Montserrat" pitchFamily="2" charset="-52"/>
              </a:rPr>
              <a:t> и </a:t>
            </a:r>
            <a:r>
              <a:rPr lang="en-150" dirty="0" err="1">
                <a:latin typeface="Montserrat" pitchFamily="2" charset="-52"/>
              </a:rPr>
              <a:t>развитие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зародыша</a:t>
            </a:r>
            <a:r>
              <a:rPr lang="en-150" dirty="0">
                <a:latin typeface="Montserrat" pitchFamily="2" charset="-52"/>
              </a:rPr>
              <a:t> с </a:t>
            </a:r>
            <a:r>
              <a:rPr lang="en-150" dirty="0" err="1">
                <a:latin typeface="Montserrat" pitchFamily="2" charset="-52"/>
              </a:rPr>
              <a:t>образованием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семени</a:t>
            </a:r>
            <a:r>
              <a:rPr lang="en-150" dirty="0">
                <a:latin typeface="Montserrat" pitchFamily="2" charset="-52"/>
              </a:rPr>
              <a:t>.</a:t>
            </a:r>
            <a:endParaRPr lang="ru-RU" dirty="0">
              <a:latin typeface="Montserrat" pitchFamily="2" charset="-52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BA9204-59B7-4088-A54E-14B612FF3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62949"/>
            <a:ext cx="581515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63D9769-9A10-4596-B5C6-D91F8449BA6F}"/>
              </a:ext>
            </a:extLst>
          </p:cNvPr>
          <p:cNvSpPr txBox="1"/>
          <p:nvPr/>
        </p:nvSpPr>
        <p:spPr>
          <a:xfrm>
            <a:off x="552450" y="458956"/>
            <a:ext cx="6096000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2000" b="1" dirty="0" err="1">
                <a:latin typeface="Montserrat" pitchFamily="2" charset="-52"/>
              </a:rPr>
              <a:t>Преимущества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семенного</a:t>
            </a:r>
            <a:r>
              <a:rPr lang="en-150" sz="2000" b="1" dirty="0">
                <a:latin typeface="Montserrat" pitchFamily="2" charset="-52"/>
              </a:rPr>
              <a:t> </a:t>
            </a:r>
            <a:r>
              <a:rPr lang="en-150" sz="2000" b="1" dirty="0" err="1">
                <a:latin typeface="Montserrat" pitchFamily="2" charset="-52"/>
              </a:rPr>
              <a:t>размножения</a:t>
            </a:r>
            <a:r>
              <a:rPr lang="en-150" sz="2000" b="1" dirty="0">
                <a:latin typeface="Montserrat" pitchFamily="2" charset="-52"/>
              </a:rPr>
              <a:t>:</a:t>
            </a:r>
          </a:p>
          <a:p>
            <a:endParaRPr lang="en-150" sz="2000" dirty="0">
              <a:latin typeface="Montserrat" pitchFamily="2" charset="-5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-52"/>
              </a:rPr>
              <a:t>Ж</a:t>
            </a:r>
            <a:r>
              <a:rPr lang="en-150" sz="2000" dirty="0" err="1">
                <a:latin typeface="Montserrat" pitchFamily="2" charset="-52"/>
              </a:rPr>
              <a:t>енский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гаметофит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защищен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семязачатком</a:t>
            </a:r>
            <a:r>
              <a:rPr lang="en-150" sz="2000" dirty="0">
                <a:latin typeface="Montserrat" pitchFamily="2" charset="-52"/>
              </a:rPr>
              <a:t> и </a:t>
            </a:r>
            <a:r>
              <a:rPr lang="en-150" sz="2000" dirty="0" err="1">
                <a:latin typeface="Montserrat" pitchFamily="2" charset="-52"/>
              </a:rPr>
              <a:t>менее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чувствителен</a:t>
            </a:r>
            <a:r>
              <a:rPr lang="en-150" sz="2000" dirty="0">
                <a:latin typeface="Montserrat" pitchFamily="2" charset="-52"/>
              </a:rPr>
              <a:t> к </a:t>
            </a:r>
            <a:r>
              <a:rPr lang="en-150" sz="2000" dirty="0" err="1">
                <a:latin typeface="Montserrat" pitchFamily="2" charset="-52"/>
              </a:rPr>
              <a:t>обезвоживанию</a:t>
            </a:r>
            <a:r>
              <a:rPr lang="en-150" sz="2000" dirty="0">
                <a:latin typeface="Montserrat" pitchFamily="2" charset="-52"/>
              </a:rPr>
              <a:t>, </a:t>
            </a:r>
            <a:r>
              <a:rPr lang="en-150" sz="2000" dirty="0" err="1">
                <a:latin typeface="Montserrat" pitchFamily="2" charset="-52"/>
              </a:rPr>
              <a:t>чем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свободно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живущий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гаметофит</a:t>
            </a:r>
            <a:r>
              <a:rPr lang="en-150" sz="2000" dirty="0">
                <a:latin typeface="Montserrat" pitchFamily="2" charset="-52"/>
              </a:rPr>
              <a:t>;</a:t>
            </a:r>
            <a:endParaRPr lang="ru-RU" sz="2000" dirty="0">
              <a:latin typeface="Montserrat" pitchFamily="2" charset="-52"/>
            </a:endParaRPr>
          </a:p>
          <a:p>
            <a:endParaRPr lang="en-150" sz="2000" dirty="0">
              <a:latin typeface="Montserrat" pitchFamily="2" charset="-5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-52"/>
              </a:rPr>
              <a:t>С</a:t>
            </a:r>
            <a:r>
              <a:rPr lang="en-150" sz="2000" dirty="0" err="1">
                <a:latin typeface="Montserrat" pitchFamily="2" charset="-52"/>
              </a:rPr>
              <a:t>емя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содержит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запас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питательных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веществ</a:t>
            </a:r>
            <a:r>
              <a:rPr lang="en-150" sz="2000" dirty="0">
                <a:latin typeface="Montserrat" pitchFamily="2" charset="-52"/>
              </a:rPr>
              <a:t>, </a:t>
            </a:r>
            <a:r>
              <a:rPr lang="en-150" sz="2000" dirty="0" err="1">
                <a:latin typeface="Montserrat" pitchFamily="2" charset="-52"/>
              </a:rPr>
              <a:t>используемый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следующим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спорофитным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поколением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после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прорастания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семени</a:t>
            </a:r>
            <a:r>
              <a:rPr lang="en-150" sz="2000" dirty="0">
                <a:latin typeface="Montserrat" pitchFamily="2" charset="-52"/>
              </a:rPr>
              <a:t>;</a:t>
            </a:r>
            <a:endParaRPr lang="ru-RU" sz="2000" dirty="0">
              <a:latin typeface="Montserrat" pitchFamily="2" charset="-52"/>
            </a:endParaRPr>
          </a:p>
          <a:p>
            <a:endParaRPr lang="en-150" sz="2000" dirty="0">
              <a:latin typeface="Montserrat" pitchFamily="2" charset="-5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-52"/>
              </a:rPr>
              <a:t>С</a:t>
            </a:r>
            <a:r>
              <a:rPr lang="en-150" sz="2000" dirty="0" err="1">
                <a:latin typeface="Montserrat" pitchFamily="2" charset="-52"/>
              </a:rPr>
              <a:t>емена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способны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противостоять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неблагоприятным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условиям</a:t>
            </a:r>
            <a:r>
              <a:rPr lang="en-150" sz="2000" dirty="0">
                <a:latin typeface="Montserrat" pitchFamily="2" charset="-52"/>
              </a:rPr>
              <a:t> и </a:t>
            </a:r>
            <a:r>
              <a:rPr lang="en-150" sz="2000" dirty="0" err="1">
                <a:latin typeface="Montserrat" pitchFamily="2" charset="-52"/>
              </a:rPr>
              <a:t>могут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оставаться</a:t>
            </a:r>
            <a:r>
              <a:rPr lang="en-150" sz="2000" dirty="0">
                <a:latin typeface="Montserrat" pitchFamily="2" charset="-52"/>
              </a:rPr>
              <a:t> в </a:t>
            </a:r>
            <a:r>
              <a:rPr lang="en-150" sz="2000" dirty="0" err="1">
                <a:latin typeface="Montserrat" pitchFamily="2" charset="-52"/>
              </a:rPr>
              <a:t>состоянии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покоя</a:t>
            </a:r>
            <a:r>
              <a:rPr lang="en-150" sz="2000" dirty="0">
                <a:latin typeface="Montserrat" pitchFamily="2" charset="-52"/>
              </a:rPr>
              <a:t> и </a:t>
            </a:r>
            <a:r>
              <a:rPr lang="en-150" sz="2000" dirty="0" err="1">
                <a:latin typeface="Montserrat" pitchFamily="2" charset="-52"/>
              </a:rPr>
              <a:t>прорастать</a:t>
            </a:r>
            <a:r>
              <a:rPr lang="en-150" sz="2000" dirty="0">
                <a:latin typeface="Montserrat" pitchFamily="2" charset="-52"/>
              </a:rPr>
              <a:t> в </a:t>
            </a:r>
            <a:r>
              <a:rPr lang="en-150" sz="2000" dirty="0" err="1">
                <a:latin typeface="Montserrat" pitchFamily="2" charset="-52"/>
              </a:rPr>
              <a:t>благоприятных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условиях</a:t>
            </a:r>
            <a:r>
              <a:rPr lang="en-150" sz="2000" dirty="0">
                <a:latin typeface="Montserrat" pitchFamily="2" charset="-52"/>
              </a:rPr>
              <a:t>;</a:t>
            </a:r>
            <a:endParaRPr lang="ru-RU" sz="2000" dirty="0">
              <a:latin typeface="Montserrat" pitchFamily="2" charset="-52"/>
            </a:endParaRPr>
          </a:p>
          <a:p>
            <a:endParaRPr lang="en-150" sz="2000" dirty="0">
              <a:latin typeface="Montserrat" pitchFamily="2" charset="-5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Montserrat" pitchFamily="2" charset="-52"/>
              </a:rPr>
              <a:t>У </a:t>
            </a:r>
            <a:r>
              <a:rPr lang="en-150" sz="2000" dirty="0" err="1">
                <a:latin typeface="Montserrat" pitchFamily="2" charset="-52"/>
              </a:rPr>
              <a:t>семян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развиваются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различные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приспособления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для</a:t>
            </a:r>
            <a:r>
              <a:rPr lang="en-150" sz="2000" dirty="0">
                <a:latin typeface="Montserrat" pitchFamily="2" charset="-52"/>
              </a:rPr>
              <a:t> </a:t>
            </a:r>
            <a:r>
              <a:rPr lang="en-150" sz="2000" dirty="0" err="1">
                <a:latin typeface="Montserrat" pitchFamily="2" charset="-52"/>
              </a:rPr>
              <a:t>распространения</a:t>
            </a:r>
            <a:r>
              <a:rPr lang="en-150" sz="2000" dirty="0">
                <a:latin typeface="Montserrat" pitchFamily="2" charset="-52"/>
              </a:rPr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71D7BB-1DBC-438D-AE4A-92C6444CF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843" y="695325"/>
            <a:ext cx="4394976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45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89800A8-2AD3-41B4-862C-E4D4FC5E508E}"/>
              </a:ext>
            </a:extLst>
          </p:cNvPr>
          <p:cNvSpPr txBox="1"/>
          <p:nvPr/>
        </p:nvSpPr>
        <p:spPr>
          <a:xfrm>
            <a:off x="471488" y="1657589"/>
            <a:ext cx="59245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150" b="1" dirty="0" err="1">
                <a:latin typeface="Montserrat" pitchFamily="2" charset="-52"/>
              </a:rPr>
              <a:t>Голосеменные</a:t>
            </a:r>
            <a:r>
              <a:rPr lang="en-150" dirty="0">
                <a:latin typeface="Montserrat" pitchFamily="2" charset="-52"/>
              </a:rPr>
              <a:t> — </a:t>
            </a:r>
            <a:r>
              <a:rPr lang="en-150" dirty="0" err="1">
                <a:latin typeface="Montserrat" pitchFamily="2" charset="-52"/>
              </a:rPr>
              <a:t>древняя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группа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семенных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растений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появившаяся</a:t>
            </a:r>
            <a:r>
              <a:rPr lang="en-150" dirty="0">
                <a:latin typeface="Montserrat" pitchFamily="2" charset="-52"/>
              </a:rPr>
              <a:t> в </a:t>
            </a:r>
            <a:r>
              <a:rPr lang="en-150" dirty="0" err="1">
                <a:latin typeface="Montserrat" pitchFamily="2" charset="-52"/>
              </a:rPr>
              <a:t>верхнем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девоне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около</a:t>
            </a:r>
            <a:r>
              <a:rPr lang="en-150" dirty="0">
                <a:latin typeface="Montserrat" pitchFamily="2" charset="-52"/>
              </a:rPr>
              <a:t> 370 </a:t>
            </a:r>
            <a:r>
              <a:rPr lang="en-150" dirty="0" err="1">
                <a:latin typeface="Montserrat" pitchFamily="2" charset="-52"/>
              </a:rPr>
              <a:t>млн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лет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назад</a:t>
            </a:r>
            <a:r>
              <a:rPr lang="en-150" dirty="0">
                <a:latin typeface="Montserrat" pitchFamily="2" charset="-52"/>
              </a:rPr>
              <a:t>. </a:t>
            </a:r>
            <a:r>
              <a:rPr lang="en-150" dirty="0" err="1">
                <a:latin typeface="Montserrat" pitchFamily="2" charset="-52"/>
              </a:rPr>
              <a:t>Выражение</a:t>
            </a:r>
            <a:r>
              <a:rPr lang="en-150" dirty="0">
                <a:latin typeface="Montserrat" pitchFamily="2" charset="-52"/>
              </a:rPr>
              <a:t> «</a:t>
            </a:r>
            <a:r>
              <a:rPr lang="en-150" dirty="0" err="1">
                <a:latin typeface="Montserrat" pitchFamily="2" charset="-52"/>
              </a:rPr>
              <a:t>голосеменные</a:t>
            </a:r>
            <a:r>
              <a:rPr lang="en-150" dirty="0">
                <a:latin typeface="Montserrat" pitchFamily="2" charset="-52"/>
              </a:rPr>
              <a:t>» </a:t>
            </a:r>
            <a:r>
              <a:rPr lang="en-150" dirty="0" err="1">
                <a:latin typeface="Montserrat" pitchFamily="2" charset="-52"/>
              </a:rPr>
              <a:t>указывает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на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главную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отличительную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черту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этих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растений</a:t>
            </a:r>
            <a:r>
              <a:rPr lang="en-150" dirty="0">
                <a:latin typeface="Montserrat" pitchFamily="2" charset="-52"/>
              </a:rPr>
              <a:t>; a </a:t>
            </a:r>
            <a:r>
              <a:rPr lang="en-150" dirty="0" err="1">
                <a:latin typeface="Montserrat" pitchFamily="2" charset="-52"/>
              </a:rPr>
              <a:t>именно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на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то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что</a:t>
            </a:r>
            <a:r>
              <a:rPr lang="en-150" dirty="0">
                <a:latin typeface="Montserrat" pitchFamily="2" charset="-52"/>
              </a:rPr>
              <a:t> </a:t>
            </a:r>
            <a:r>
              <a:rPr lang="en-150" dirty="0" err="1">
                <a:latin typeface="Montserrat" pitchFamily="2" charset="-52"/>
              </a:rPr>
              <a:t>семяпочки</a:t>
            </a:r>
            <a:r>
              <a:rPr lang="en-150" dirty="0">
                <a:latin typeface="Montserrat" pitchFamily="2" charset="-52"/>
              </a:rPr>
              <a:t>, а </a:t>
            </a:r>
            <a:r>
              <a:rPr lang="en-150" dirty="0" err="1">
                <a:latin typeface="Montserrat" pitchFamily="2" charset="-52"/>
              </a:rPr>
              <a:t>затем</a:t>
            </a:r>
            <a:r>
              <a:rPr lang="en-150" dirty="0">
                <a:latin typeface="Montserrat" pitchFamily="2" charset="-52"/>
              </a:rPr>
              <a:t> и </a:t>
            </a:r>
            <a:r>
              <a:rPr lang="en-150" dirty="0" err="1">
                <a:latin typeface="Montserrat" pitchFamily="2" charset="-52"/>
              </a:rPr>
              <a:t>развивающиеся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из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них</a:t>
            </a:r>
            <a:r>
              <a:rPr lang="en-150" dirty="0">
                <a:latin typeface="Montserrat" pitchFamily="2" charset="-52"/>
              </a:rPr>
              <a:t> </a:t>
            </a:r>
            <a:r>
              <a:rPr lang="en-150" dirty="0" err="1">
                <a:latin typeface="Montserrat" pitchFamily="2" charset="-52"/>
              </a:rPr>
              <a:t>семена</a:t>
            </a:r>
            <a:r>
              <a:rPr lang="en-150" dirty="0">
                <a:latin typeface="Montserrat" pitchFamily="2" charset="-52"/>
              </a:rPr>
              <a:t> </a:t>
            </a:r>
            <a:r>
              <a:rPr lang="en-150" dirty="0" err="1">
                <a:latin typeface="Montserrat" pitchFamily="2" charset="-52"/>
              </a:rPr>
              <a:t>не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имеют</a:t>
            </a:r>
            <a:r>
              <a:rPr lang="en-150" dirty="0">
                <a:latin typeface="Montserrat" pitchFamily="2" charset="-52"/>
              </a:rPr>
              <a:t>, в </a:t>
            </a:r>
            <a:r>
              <a:rPr lang="en-150" dirty="0" err="1">
                <a:latin typeface="Montserrat" pitchFamily="2" charset="-52"/>
              </a:rPr>
              <a:t>отличие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от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покрытосеменных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замкнутого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вместилища</a:t>
            </a:r>
            <a:r>
              <a:rPr lang="en-150" dirty="0">
                <a:latin typeface="Montserrat" pitchFamily="2" charset="-52"/>
              </a:rPr>
              <a:t>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69D489D-2806-48FC-B17D-8F389E7399F6}"/>
              </a:ext>
            </a:extLst>
          </p:cNvPr>
          <p:cNvSpPr/>
          <p:nvPr/>
        </p:nvSpPr>
        <p:spPr>
          <a:xfrm>
            <a:off x="6448425" y="0"/>
            <a:ext cx="57435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FE14E816-AE1F-4FA0-91E2-EBB18AEC3AB2}"/>
              </a:ext>
            </a:extLst>
          </p:cNvPr>
          <p:cNvSpPr/>
          <p:nvPr/>
        </p:nvSpPr>
        <p:spPr>
          <a:xfrm>
            <a:off x="6657975" y="238125"/>
            <a:ext cx="5334000" cy="438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Montserrat" pitchFamily="2" charset="-52"/>
              </a:rPr>
              <a:t>Общая характеристика отдела Голосеменные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028F973-2F93-42B7-97EB-FD6C3311D2B6}"/>
              </a:ext>
            </a:extLst>
          </p:cNvPr>
          <p:cNvCxnSpPr>
            <a:cxnSpLocks/>
            <a:stCxn id="7" idx="1"/>
          </p:cNvCxnSpPr>
          <p:nvPr/>
        </p:nvCxnSpPr>
        <p:spPr>
          <a:xfrm>
            <a:off x="6657975" y="457200"/>
            <a:ext cx="19054" cy="5562599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75A21FF3-D6FA-4038-B33B-952D7409453F}"/>
              </a:ext>
            </a:extLst>
          </p:cNvPr>
          <p:cNvCxnSpPr/>
          <p:nvPr/>
        </p:nvCxnSpPr>
        <p:spPr>
          <a:xfrm>
            <a:off x="6657975" y="1228725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3947388-3020-4C44-8276-BA7EC3498C1A}"/>
              </a:ext>
            </a:extLst>
          </p:cNvPr>
          <p:cNvSpPr/>
          <p:nvPr/>
        </p:nvSpPr>
        <p:spPr>
          <a:xfrm>
            <a:off x="7286624" y="1038225"/>
            <a:ext cx="2105017" cy="438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Около 800 видов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AE19E734-BCE5-4BB8-973D-3F36A49695AA}"/>
              </a:ext>
            </a:extLst>
          </p:cNvPr>
          <p:cNvCxnSpPr/>
          <p:nvPr/>
        </p:nvCxnSpPr>
        <p:spPr>
          <a:xfrm>
            <a:off x="6653215" y="1838325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598F4BD2-0B95-4E7A-BC23-9465EAB6D233}"/>
              </a:ext>
            </a:extLst>
          </p:cNvPr>
          <p:cNvSpPr/>
          <p:nvPr/>
        </p:nvSpPr>
        <p:spPr>
          <a:xfrm>
            <a:off x="7286624" y="1614487"/>
            <a:ext cx="3886197" cy="438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Не формируют цветков и плодов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A513E823-241E-4CAB-B044-965A09199983}"/>
              </a:ext>
            </a:extLst>
          </p:cNvPr>
          <p:cNvCxnSpPr/>
          <p:nvPr/>
        </p:nvCxnSpPr>
        <p:spPr>
          <a:xfrm>
            <a:off x="6653215" y="2811751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C36D561C-92DF-46D5-8C02-25B8E2CAAE0B}"/>
              </a:ext>
            </a:extLst>
          </p:cNvPr>
          <p:cNvSpPr/>
          <p:nvPr/>
        </p:nvSpPr>
        <p:spPr>
          <a:xfrm>
            <a:off x="7286624" y="2166940"/>
            <a:ext cx="4505324" cy="14001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Древесные, исключительно наземные растения с прямостоящими стеблями. В древесине много смоляных ходов, ярко выражены годичные кольца прироста древесины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C91C709E-AE9F-488B-BFE6-F1823FBF7AF4}"/>
              </a:ext>
            </a:extLst>
          </p:cNvPr>
          <p:cNvCxnSpPr/>
          <p:nvPr/>
        </p:nvCxnSpPr>
        <p:spPr>
          <a:xfrm>
            <a:off x="6653215" y="3942102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DDC8E475-531D-4401-911E-6DA2D544FCA5}"/>
              </a:ext>
            </a:extLst>
          </p:cNvPr>
          <p:cNvSpPr/>
          <p:nvPr/>
        </p:nvSpPr>
        <p:spPr>
          <a:xfrm>
            <a:off x="7286624" y="3709989"/>
            <a:ext cx="4662484" cy="438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У них впервые появился главный корень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F1156AEA-78F3-4EB4-B2D6-F88040FACA4C}"/>
              </a:ext>
            </a:extLst>
          </p:cNvPr>
          <p:cNvCxnSpPr/>
          <p:nvPr/>
        </p:nvCxnSpPr>
        <p:spPr>
          <a:xfrm>
            <a:off x="6705602" y="4655344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F7A8D263-59F9-4817-BAE6-627C666B2605}"/>
              </a:ext>
            </a:extLst>
          </p:cNvPr>
          <p:cNvSpPr/>
          <p:nvPr/>
        </p:nvSpPr>
        <p:spPr>
          <a:xfrm>
            <a:off x="7305679" y="4388645"/>
            <a:ext cx="4705349" cy="53339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В цикле развития преобладает спорофит (2</a:t>
            </a:r>
            <a:r>
              <a:rPr lang="en-US" sz="1600" dirty="0">
                <a:latin typeface="Montserrat" pitchFamily="2" charset="-52"/>
              </a:rPr>
              <a:t>n)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CCAA4B6C-05E6-439A-ABC7-ECAB5EADBF5E}"/>
              </a:ext>
            </a:extLst>
          </p:cNvPr>
          <p:cNvCxnSpPr/>
          <p:nvPr/>
        </p:nvCxnSpPr>
        <p:spPr>
          <a:xfrm>
            <a:off x="6653215" y="5372099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3C07C81C-EB2B-41C4-BE4C-B60336516C8E}"/>
              </a:ext>
            </a:extLst>
          </p:cNvPr>
          <p:cNvSpPr/>
          <p:nvPr/>
        </p:nvSpPr>
        <p:spPr>
          <a:xfrm>
            <a:off x="7286624" y="5153024"/>
            <a:ext cx="4662484" cy="438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Размножаются при помощи семян</a:t>
            </a:r>
            <a:endParaRPr lang="en-150" sz="1600" dirty="0">
              <a:latin typeface="Montserrat" pitchFamily="2" charset="-52"/>
            </a:endParaRP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3047FD4C-38FD-4FF7-92A3-86328B74CFDB}"/>
              </a:ext>
            </a:extLst>
          </p:cNvPr>
          <p:cNvCxnSpPr/>
          <p:nvPr/>
        </p:nvCxnSpPr>
        <p:spPr>
          <a:xfrm>
            <a:off x="6653215" y="6019799"/>
            <a:ext cx="55245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15512E9E-FC35-4BAF-B4C1-978565B26B22}"/>
              </a:ext>
            </a:extLst>
          </p:cNvPr>
          <p:cNvSpPr/>
          <p:nvPr/>
        </p:nvSpPr>
        <p:spPr>
          <a:xfrm>
            <a:off x="7258052" y="5800724"/>
            <a:ext cx="4662484" cy="4381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Montserrat" pitchFamily="2" charset="-52"/>
              </a:rPr>
              <a:t>Имеют женские и мужские шишки</a:t>
            </a:r>
            <a:endParaRPr lang="en-150" sz="160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669070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13AE24C-5A7E-4C69-B2C4-F1A3F686F061}"/>
              </a:ext>
            </a:extLst>
          </p:cNvPr>
          <p:cNvSpPr txBox="1"/>
          <p:nvPr/>
        </p:nvSpPr>
        <p:spPr>
          <a:xfrm>
            <a:off x="1349357" y="690414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150" b="1" dirty="0" err="1">
                <a:latin typeface="Montserrat" pitchFamily="2" charset="-52"/>
              </a:rPr>
              <a:t>Голосеменные</a:t>
            </a:r>
            <a:r>
              <a:rPr lang="en-150" dirty="0">
                <a:latin typeface="Montserrat" pitchFamily="2" charset="-52"/>
              </a:rPr>
              <a:t> — </a:t>
            </a:r>
            <a:r>
              <a:rPr lang="en-150" dirty="0" err="1">
                <a:latin typeface="Montserrat" pitchFamily="2" charset="-52"/>
              </a:rPr>
              <a:t>процветающая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группа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растений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распространенная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по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всему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земному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шару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Жизненные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формы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представлены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деревьями</a:t>
            </a:r>
            <a:r>
              <a:rPr lang="en-150" dirty="0">
                <a:latin typeface="Montserrat" pitchFamily="2" charset="-52"/>
              </a:rPr>
              <a:t> и </a:t>
            </a:r>
            <a:r>
              <a:rPr lang="en-150" dirty="0" err="1">
                <a:latin typeface="Montserrat" pitchFamily="2" charset="-52"/>
              </a:rPr>
              <a:t>кустарниками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как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правило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вечнозелеными</a:t>
            </a:r>
            <a:r>
              <a:rPr lang="en-150" dirty="0">
                <a:latin typeface="Montserrat" pitchFamily="2" charset="-52"/>
              </a:rPr>
              <a:t> с </a:t>
            </a:r>
            <a:r>
              <a:rPr lang="en-150" dirty="0" err="1">
                <a:latin typeface="Montserrat" pitchFamily="2" charset="-52"/>
              </a:rPr>
              <a:t>иголками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вместо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листьев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Голосеменные</a:t>
            </a:r>
            <a:r>
              <a:rPr lang="en-150" dirty="0">
                <a:latin typeface="Montserrat" pitchFamily="2" charset="-52"/>
              </a:rPr>
              <a:t> в </a:t>
            </a:r>
            <a:r>
              <a:rPr lang="en-150" dirty="0" err="1">
                <a:latin typeface="Montserrat" pitchFamily="2" charset="-52"/>
              </a:rPr>
              <a:t>настоящее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время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включают</a:t>
            </a:r>
            <a:r>
              <a:rPr lang="en-150" dirty="0">
                <a:latin typeface="Montserrat" pitchFamily="2" charset="-52"/>
              </a:rPr>
              <a:t> в </a:t>
            </a:r>
            <a:r>
              <a:rPr lang="en-150" dirty="0" err="1">
                <a:latin typeface="Montserrat" pitchFamily="2" charset="-52"/>
              </a:rPr>
              <a:t>себя</a:t>
            </a:r>
            <a:r>
              <a:rPr lang="en-150" dirty="0">
                <a:latin typeface="Montserrat" pitchFamily="2" charset="-52"/>
              </a:rPr>
              <a:t> 4 </a:t>
            </a:r>
            <a:r>
              <a:rPr lang="ru-RU" dirty="0">
                <a:latin typeface="Montserrat" pitchFamily="2" charset="-52"/>
              </a:rPr>
              <a:t>класса</a:t>
            </a:r>
            <a:r>
              <a:rPr lang="en-150" dirty="0">
                <a:latin typeface="Montserrat" pitchFamily="2" charset="-52"/>
              </a:rPr>
              <a:t>: </a:t>
            </a:r>
            <a:r>
              <a:rPr lang="en-150" b="1" dirty="0" err="1">
                <a:latin typeface="Montserrat" pitchFamily="2" charset="-52"/>
              </a:rPr>
              <a:t>саговниковые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гинкговые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хвойные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гнетовые</a:t>
            </a:r>
            <a:r>
              <a:rPr lang="en-150" dirty="0">
                <a:latin typeface="Montserrat" pitchFamily="2" charset="-52"/>
              </a:rPr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217C24-CA50-4616-8888-32F53D189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610" y="814239"/>
            <a:ext cx="2787630" cy="413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3711AC5-702B-41DA-AEA8-F960BF8993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75" y="3188764"/>
            <a:ext cx="4178282" cy="2785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8CF688EB-47E0-4AB1-8715-29889D800EFE}"/>
              </a:ext>
            </a:extLst>
          </p:cNvPr>
          <p:cNvSpPr/>
          <p:nvPr/>
        </p:nvSpPr>
        <p:spPr>
          <a:xfrm>
            <a:off x="6229350" y="5791200"/>
            <a:ext cx="1962150" cy="5524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Montserrat" pitchFamily="2" charset="-52"/>
              </a:rPr>
              <a:t>Вельвичия</a:t>
            </a:r>
            <a:endParaRPr lang="en-150" dirty="0">
              <a:latin typeface="Montserrat" pitchFamily="2" charset="-52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F02A8EBC-BC20-454A-86B3-D3ECA3C0BC52}"/>
              </a:ext>
            </a:extLst>
          </p:cNvPr>
          <p:cNvSpPr/>
          <p:nvPr/>
        </p:nvSpPr>
        <p:spPr>
          <a:xfrm>
            <a:off x="7820025" y="4824264"/>
            <a:ext cx="1962150" cy="5524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latin typeface="Montserrat" pitchFamily="2" charset="-52"/>
              </a:rPr>
              <a:t>Гинго</a:t>
            </a:r>
            <a:endParaRPr lang="en-15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586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56353C5-4C55-44CB-92CA-82CD7A0D769E}"/>
              </a:ext>
            </a:extLst>
          </p:cNvPr>
          <p:cNvSpPr txBox="1"/>
          <p:nvPr/>
        </p:nvSpPr>
        <p:spPr>
          <a:xfrm>
            <a:off x="633036" y="3751213"/>
            <a:ext cx="6096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150" dirty="0" err="1">
                <a:latin typeface="Montserrat" pitchFamily="2" charset="-52"/>
              </a:rPr>
              <a:t>Размножаются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семенами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но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формируют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цветков</a:t>
            </a:r>
            <a:r>
              <a:rPr lang="en-150" dirty="0">
                <a:latin typeface="Montserrat" pitchFamily="2" charset="-52"/>
              </a:rPr>
              <a:t> и </a:t>
            </a:r>
            <a:r>
              <a:rPr lang="en-150" dirty="0" err="1">
                <a:latin typeface="Montserrat" pitchFamily="2" charset="-52"/>
              </a:rPr>
              <a:t>плодов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Большинство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голосеменных</a:t>
            </a:r>
            <a:r>
              <a:rPr lang="en-150" dirty="0">
                <a:latin typeface="Montserrat" pitchFamily="2" charset="-52"/>
              </a:rPr>
              <a:t> — </a:t>
            </a:r>
            <a:r>
              <a:rPr lang="en-150" dirty="0" err="1">
                <a:latin typeface="Montserrat" pitchFamily="2" charset="-52"/>
              </a:rPr>
              <a:t>древесные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хвойные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растения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Листья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игольчатые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или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чешуевидные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вечнозелёные</a:t>
            </a:r>
            <a:r>
              <a:rPr lang="en-150" dirty="0">
                <a:latin typeface="Montserrat" pitchFamily="2" charset="-52"/>
              </a:rPr>
              <a:t> (</a:t>
            </a:r>
            <a:r>
              <a:rPr lang="en-150" dirty="0" err="1">
                <a:latin typeface="Montserrat" pitchFamily="2" charset="-52"/>
              </a:rPr>
              <a:t>кроме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лиственницы</a:t>
            </a:r>
            <a:r>
              <a:rPr lang="en-150" dirty="0">
                <a:latin typeface="Montserrat" pitchFamily="2" charset="-52"/>
              </a:rPr>
              <a:t>), </a:t>
            </a:r>
            <a:r>
              <a:rPr lang="en-150" dirty="0" err="1">
                <a:latin typeface="Montserrat" pitchFamily="2" charset="-52"/>
              </a:rPr>
              <a:t>слабо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испаряющие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воду</a:t>
            </a:r>
            <a:r>
              <a:rPr lang="en-150" dirty="0">
                <a:latin typeface="Montserrat" pitchFamily="2" charset="-52"/>
              </a:rPr>
              <a:t>. У </a:t>
            </a:r>
            <a:r>
              <a:rPr lang="en-150" dirty="0" err="1">
                <a:latin typeface="Montserrat" pitchFamily="2" charset="-52"/>
              </a:rPr>
              <a:t>всех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хвойных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образуется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b="1" dirty="0" err="1">
                <a:latin typeface="Montserrat" pitchFamily="2" charset="-52"/>
              </a:rPr>
              <a:t>смола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dirty="0" err="1">
                <a:latin typeface="Montserrat" pitchFamily="2" charset="-52"/>
              </a:rPr>
              <a:t>заживляющая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раны</a:t>
            </a:r>
            <a:r>
              <a:rPr lang="en-150" dirty="0">
                <a:latin typeface="Montserrat" pitchFamily="2" charset="-52"/>
              </a:rPr>
              <a:t>. </a:t>
            </a:r>
            <a:r>
              <a:rPr lang="en-150" dirty="0" err="1">
                <a:latin typeface="Montserrat" pitchFamily="2" charset="-52"/>
              </a:rPr>
              <a:t>Имеются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мужские</a:t>
            </a:r>
            <a:r>
              <a:rPr lang="en-150" dirty="0">
                <a:latin typeface="Montserrat" pitchFamily="2" charset="-52"/>
              </a:rPr>
              <a:t> и </a:t>
            </a:r>
            <a:r>
              <a:rPr lang="en-150" dirty="0" err="1">
                <a:latin typeface="Montserrat" pitchFamily="2" charset="-52"/>
              </a:rPr>
              <a:t>женские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шишки</a:t>
            </a:r>
            <a:r>
              <a:rPr lang="en-150" dirty="0">
                <a:latin typeface="Montserrat" pitchFamily="2" charset="-52"/>
              </a:rPr>
              <a:t>. В </a:t>
            </a:r>
            <a:r>
              <a:rPr lang="en-150" dirty="0" err="1">
                <a:latin typeface="Montserrat" pitchFamily="2" charset="-52"/>
              </a:rPr>
              <a:t>России</a:t>
            </a:r>
            <a:r>
              <a:rPr lang="en-150" dirty="0">
                <a:latin typeface="Montserrat" pitchFamily="2" charset="-52"/>
              </a:rPr>
              <a:t> в </a:t>
            </a:r>
            <a:r>
              <a:rPr lang="en-150" dirty="0" err="1">
                <a:latin typeface="Montserrat" pitchFamily="2" charset="-52"/>
              </a:rPr>
              <a:t>природе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наиболее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dirty="0" err="1">
                <a:latin typeface="Montserrat" pitchFamily="2" charset="-52"/>
              </a:rPr>
              <a:t>распространены</a:t>
            </a:r>
            <a:r>
              <a:rPr lang="en-150" dirty="0">
                <a:latin typeface="Montserrat" pitchFamily="2" charset="-52"/>
              </a:rPr>
              <a:t> </a:t>
            </a:r>
            <a:r>
              <a:rPr lang="en-150" b="1" dirty="0" err="1">
                <a:latin typeface="Montserrat" pitchFamily="2" charset="-52"/>
              </a:rPr>
              <a:t>ель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сосна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пихта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лиственница</a:t>
            </a:r>
            <a:r>
              <a:rPr lang="en-150" dirty="0">
                <a:latin typeface="Montserrat" pitchFamily="2" charset="-52"/>
              </a:rPr>
              <a:t>, </a:t>
            </a:r>
            <a:r>
              <a:rPr lang="en-150" b="1" dirty="0" err="1">
                <a:latin typeface="Montserrat" pitchFamily="2" charset="-52"/>
              </a:rPr>
              <a:t>можжевельник</a:t>
            </a:r>
            <a:r>
              <a:rPr lang="en-150" dirty="0">
                <a:latin typeface="Montserrat" pitchFamily="2" charset="-52"/>
              </a:rPr>
              <a:t>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4A30B3-EA1C-4C30-BF3F-757400CB5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" y="244465"/>
            <a:ext cx="4572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0A8085F-54E3-4BA2-A09A-E3219A25A0E8}"/>
              </a:ext>
            </a:extLst>
          </p:cNvPr>
          <p:cNvSpPr/>
          <p:nvPr/>
        </p:nvSpPr>
        <p:spPr>
          <a:xfrm>
            <a:off x="4152900" y="152400"/>
            <a:ext cx="1962150" cy="5524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Montserrat" pitchFamily="2" charset="-52"/>
              </a:rPr>
              <a:t>Лиственница </a:t>
            </a:r>
            <a:endParaRPr lang="en-150" dirty="0">
              <a:latin typeface="Montserrat" pitchFamily="2" charset="-52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F52F86F-D14C-4E74-AA01-02224778C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036" y="244465"/>
            <a:ext cx="5039478" cy="3619500"/>
          </a:xfrm>
          <a:prstGeom prst="rect">
            <a:avLst/>
          </a:prstGeom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945966B-B564-4DC0-B860-0F75E6547933}"/>
              </a:ext>
            </a:extLst>
          </p:cNvPr>
          <p:cNvSpPr/>
          <p:nvPr/>
        </p:nvSpPr>
        <p:spPr>
          <a:xfrm>
            <a:off x="9658350" y="3587740"/>
            <a:ext cx="2140932" cy="5524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Montserrat" pitchFamily="2" charset="-52"/>
              </a:rPr>
              <a:t>Можжевельник </a:t>
            </a:r>
            <a:endParaRPr lang="en-15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18205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6C434FD-F545-4D89-A4E0-200F3489F31C}"/>
              </a:ext>
            </a:extLst>
          </p:cNvPr>
          <p:cNvSpPr txBox="1"/>
          <p:nvPr/>
        </p:nvSpPr>
        <p:spPr>
          <a:xfrm>
            <a:off x="447675" y="289679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150" dirty="0" err="1"/>
              <a:t>Мужские</a:t>
            </a:r>
            <a:r>
              <a:rPr lang="en-150" dirty="0"/>
              <a:t> </a:t>
            </a:r>
            <a:r>
              <a:rPr lang="en-150" dirty="0" err="1"/>
              <a:t>шишки</a:t>
            </a:r>
            <a:r>
              <a:rPr lang="en-150" dirty="0"/>
              <a:t>, </a:t>
            </a:r>
            <a:r>
              <a:rPr lang="en-150" dirty="0" err="1"/>
              <a:t>одиночные</a:t>
            </a:r>
            <a:r>
              <a:rPr lang="en-150" dirty="0"/>
              <a:t>, </a:t>
            </a:r>
            <a:r>
              <a:rPr lang="en-150" dirty="0" err="1"/>
              <a:t>состоят</a:t>
            </a:r>
            <a:r>
              <a:rPr lang="en-150" dirty="0"/>
              <a:t> </a:t>
            </a:r>
            <a:r>
              <a:rPr lang="en-150" dirty="0" err="1"/>
              <a:t>из</a:t>
            </a:r>
            <a:r>
              <a:rPr lang="en-150" dirty="0"/>
              <a:t> </a:t>
            </a:r>
            <a:r>
              <a:rPr lang="en-150" dirty="0" err="1"/>
              <a:t>многочисленных</a:t>
            </a:r>
            <a:r>
              <a:rPr lang="en-150" dirty="0"/>
              <a:t> </a:t>
            </a:r>
            <a:r>
              <a:rPr lang="en-150" dirty="0" err="1"/>
              <a:t>микроспорофиллов</a:t>
            </a:r>
            <a:r>
              <a:rPr lang="en-150" dirty="0"/>
              <a:t>, </a:t>
            </a:r>
            <a:r>
              <a:rPr lang="en-150" dirty="0" err="1"/>
              <a:t>расположенных</a:t>
            </a:r>
            <a:r>
              <a:rPr lang="en-150" dirty="0"/>
              <a:t> </a:t>
            </a:r>
            <a:r>
              <a:rPr lang="en-150" dirty="0" err="1"/>
              <a:t>спирально</a:t>
            </a:r>
            <a:r>
              <a:rPr lang="en-150" dirty="0"/>
              <a:t> </a:t>
            </a:r>
            <a:r>
              <a:rPr lang="en-150" dirty="0" err="1"/>
              <a:t>на</a:t>
            </a:r>
            <a:r>
              <a:rPr lang="en-150" dirty="0"/>
              <a:t> </a:t>
            </a:r>
            <a:r>
              <a:rPr lang="en-150" dirty="0" err="1"/>
              <a:t>общем</a:t>
            </a:r>
            <a:r>
              <a:rPr lang="en-150" dirty="0"/>
              <a:t> </a:t>
            </a:r>
            <a:r>
              <a:rPr lang="en-150" dirty="0" err="1"/>
              <a:t>стержне</a:t>
            </a:r>
            <a:r>
              <a:rPr lang="en-150" dirty="0"/>
              <a:t> </a:t>
            </a:r>
            <a:r>
              <a:rPr lang="en-150" dirty="0" err="1"/>
              <a:t>На</a:t>
            </a:r>
            <a:r>
              <a:rPr lang="en-150" dirty="0"/>
              <a:t> </a:t>
            </a:r>
            <a:r>
              <a:rPr lang="en-150" dirty="0" err="1"/>
              <a:t>каждом</a:t>
            </a:r>
            <a:r>
              <a:rPr lang="en-150" dirty="0"/>
              <a:t> </a:t>
            </a:r>
            <a:r>
              <a:rPr lang="en-150" dirty="0" err="1"/>
              <a:t>микроспорофилле</a:t>
            </a:r>
            <a:r>
              <a:rPr lang="en-150" dirty="0"/>
              <a:t> </a:t>
            </a:r>
            <a:r>
              <a:rPr lang="en-150" dirty="0" err="1"/>
              <a:t>развиваются</a:t>
            </a:r>
            <a:r>
              <a:rPr lang="en-150" dirty="0"/>
              <a:t> </a:t>
            </a:r>
            <a:r>
              <a:rPr lang="en-150" dirty="0" err="1"/>
              <a:t>два</a:t>
            </a:r>
            <a:r>
              <a:rPr lang="en-150" dirty="0"/>
              <a:t> </a:t>
            </a:r>
            <a:r>
              <a:rPr lang="en-150" dirty="0" err="1"/>
              <a:t>микроспорангия</a:t>
            </a:r>
            <a:r>
              <a:rPr lang="en-150" dirty="0"/>
              <a:t>, </a:t>
            </a:r>
            <a:r>
              <a:rPr lang="en-150" dirty="0" err="1"/>
              <a:t>вмещающих</a:t>
            </a:r>
            <a:r>
              <a:rPr lang="en-150" dirty="0"/>
              <a:t> </a:t>
            </a:r>
            <a:r>
              <a:rPr lang="en-150" dirty="0" err="1"/>
              <a:t>пыльцу</a:t>
            </a:r>
            <a:r>
              <a:rPr lang="en-150" dirty="0"/>
              <a:t>. </a:t>
            </a:r>
            <a:r>
              <a:rPr lang="en-150" dirty="0" err="1"/>
              <a:t>Пыльцевые</a:t>
            </a:r>
            <a:r>
              <a:rPr lang="en-150" dirty="0"/>
              <a:t> </a:t>
            </a:r>
            <a:r>
              <a:rPr lang="en-150" dirty="0" err="1"/>
              <a:t>зерна</a:t>
            </a:r>
            <a:r>
              <a:rPr lang="en-150" dirty="0"/>
              <a:t> </a:t>
            </a:r>
            <a:r>
              <a:rPr lang="en-150" dirty="0" err="1"/>
              <a:t>снабжены</a:t>
            </a:r>
            <a:r>
              <a:rPr lang="en-150" dirty="0"/>
              <a:t> </a:t>
            </a:r>
            <a:r>
              <a:rPr lang="en-150" dirty="0" err="1"/>
              <a:t>воздушными</a:t>
            </a:r>
            <a:r>
              <a:rPr lang="en-150" dirty="0"/>
              <a:t> </a:t>
            </a:r>
            <a:r>
              <a:rPr lang="en-150" dirty="0" err="1"/>
              <a:t>мешкам</a:t>
            </a:r>
            <a:r>
              <a:rPr lang="en-150" dirty="0"/>
              <a:t>, </a:t>
            </a:r>
            <a:r>
              <a:rPr lang="en-150" dirty="0" err="1"/>
              <a:t>служащими</a:t>
            </a:r>
            <a:r>
              <a:rPr lang="en-150" dirty="0"/>
              <a:t> </a:t>
            </a:r>
            <a:r>
              <a:rPr lang="en-150" dirty="0" err="1"/>
              <a:t>для</a:t>
            </a:r>
            <a:r>
              <a:rPr lang="en-150" dirty="0"/>
              <a:t> </a:t>
            </a:r>
            <a:r>
              <a:rPr lang="en-150" dirty="0" err="1"/>
              <a:t>распространения</a:t>
            </a:r>
            <a:r>
              <a:rPr lang="en-150" dirty="0"/>
              <a:t> </a:t>
            </a:r>
            <a:r>
              <a:rPr lang="en-150" dirty="0" err="1"/>
              <a:t>по</a:t>
            </a:r>
            <a:r>
              <a:rPr lang="en-150" dirty="0"/>
              <a:t> </a:t>
            </a:r>
            <a:r>
              <a:rPr lang="en-150" dirty="0" err="1"/>
              <a:t>воздуху</a:t>
            </a:r>
            <a:r>
              <a:rPr lang="en-150" dirty="0"/>
              <a:t>.</a:t>
            </a:r>
          </a:p>
          <a:p>
            <a:pPr indent="457200"/>
            <a:endParaRPr lang="en-150" dirty="0"/>
          </a:p>
          <a:p>
            <a:pPr indent="457200"/>
            <a:r>
              <a:rPr lang="en-150" dirty="0" err="1"/>
              <a:t>Женские</a:t>
            </a:r>
            <a:r>
              <a:rPr lang="en-150" dirty="0"/>
              <a:t> </a:t>
            </a:r>
            <a:r>
              <a:rPr lang="en-150" dirty="0" err="1"/>
              <a:t>шишки</a:t>
            </a:r>
            <a:r>
              <a:rPr lang="en-150" dirty="0"/>
              <a:t> </a:t>
            </a:r>
            <a:r>
              <a:rPr lang="en-150" dirty="0" err="1"/>
              <a:t>состоят</a:t>
            </a:r>
            <a:r>
              <a:rPr lang="en-150" dirty="0"/>
              <a:t> </a:t>
            </a:r>
            <a:r>
              <a:rPr lang="en-150" dirty="0" err="1"/>
              <a:t>из</a:t>
            </a:r>
            <a:r>
              <a:rPr lang="en-150" dirty="0"/>
              <a:t> </a:t>
            </a:r>
            <a:r>
              <a:rPr lang="en-150" dirty="0" err="1"/>
              <a:t>центральной</a:t>
            </a:r>
            <a:r>
              <a:rPr lang="en-150" dirty="0"/>
              <a:t> </a:t>
            </a:r>
            <a:r>
              <a:rPr lang="en-150" dirty="0" err="1"/>
              <a:t>оси</a:t>
            </a:r>
            <a:r>
              <a:rPr lang="en-150" dirty="0"/>
              <a:t>, </a:t>
            </a:r>
            <a:r>
              <a:rPr lang="en-150" dirty="0" err="1"/>
              <a:t>на</a:t>
            </a:r>
            <a:r>
              <a:rPr lang="en-150" dirty="0"/>
              <a:t> </a:t>
            </a:r>
            <a:r>
              <a:rPr lang="en-150" dirty="0" err="1"/>
              <a:t>которой</a:t>
            </a:r>
            <a:r>
              <a:rPr lang="en-150" dirty="0"/>
              <a:t> </a:t>
            </a:r>
            <a:r>
              <a:rPr lang="en-150" dirty="0" err="1"/>
              <a:t>спирально</a:t>
            </a:r>
            <a:r>
              <a:rPr lang="en-150" dirty="0"/>
              <a:t> </a:t>
            </a:r>
            <a:r>
              <a:rPr lang="en-150" dirty="0" err="1"/>
              <a:t>расположены</a:t>
            </a:r>
            <a:r>
              <a:rPr lang="en-150" dirty="0"/>
              <a:t> </a:t>
            </a:r>
            <a:r>
              <a:rPr lang="en-150" dirty="0" err="1"/>
              <a:t>кроющие</a:t>
            </a:r>
            <a:r>
              <a:rPr lang="en-150" dirty="0"/>
              <a:t> </a:t>
            </a:r>
            <a:r>
              <a:rPr lang="en-150" dirty="0" err="1"/>
              <a:t>чешуи</a:t>
            </a:r>
            <a:r>
              <a:rPr lang="en-150" dirty="0"/>
              <a:t>, а в </a:t>
            </a:r>
            <a:r>
              <a:rPr lang="en-150" dirty="0" err="1"/>
              <a:t>их</a:t>
            </a:r>
            <a:r>
              <a:rPr lang="en-150" dirty="0"/>
              <a:t> </a:t>
            </a:r>
            <a:r>
              <a:rPr lang="en-150" dirty="0" err="1"/>
              <a:t>пазухах</a:t>
            </a:r>
            <a:r>
              <a:rPr lang="en-150" dirty="0"/>
              <a:t> </a:t>
            </a:r>
            <a:r>
              <a:rPr lang="en-150" dirty="0" err="1"/>
              <a:t>лежат</a:t>
            </a:r>
            <a:r>
              <a:rPr lang="en-150" dirty="0"/>
              <a:t> </a:t>
            </a:r>
            <a:r>
              <a:rPr lang="en-150" dirty="0" err="1"/>
              <a:t>семенные</a:t>
            </a:r>
            <a:r>
              <a:rPr lang="en-150" dirty="0"/>
              <a:t> </a:t>
            </a:r>
            <a:r>
              <a:rPr lang="en-150" dirty="0" err="1"/>
              <a:t>чешуи</a:t>
            </a:r>
            <a:r>
              <a:rPr lang="en-150" dirty="0"/>
              <a:t>. У </a:t>
            </a:r>
            <a:r>
              <a:rPr lang="en-150" dirty="0" err="1"/>
              <a:t>оснований</a:t>
            </a:r>
            <a:r>
              <a:rPr lang="en-150" dirty="0"/>
              <a:t> </a:t>
            </a:r>
            <a:r>
              <a:rPr lang="en-150" dirty="0" err="1"/>
              <a:t>семенных</a:t>
            </a:r>
            <a:r>
              <a:rPr lang="en-150" dirty="0"/>
              <a:t> </a:t>
            </a:r>
            <a:r>
              <a:rPr lang="en-150" dirty="0" err="1"/>
              <a:t>чешуи</a:t>
            </a:r>
            <a:r>
              <a:rPr lang="en-150" dirty="0"/>
              <a:t> </a:t>
            </a:r>
            <a:r>
              <a:rPr lang="en-150" dirty="0" err="1"/>
              <a:t>сидят</a:t>
            </a:r>
            <a:r>
              <a:rPr lang="en-150" dirty="0"/>
              <a:t> </a:t>
            </a:r>
            <a:r>
              <a:rPr lang="en-150" dirty="0" err="1"/>
              <a:t>парные</a:t>
            </a:r>
            <a:r>
              <a:rPr lang="en-150" dirty="0"/>
              <a:t> </a:t>
            </a:r>
            <a:r>
              <a:rPr lang="en-150" dirty="0" err="1"/>
              <a:t>семяпочки</a:t>
            </a:r>
            <a:r>
              <a:rPr lang="en-150" dirty="0"/>
              <a:t>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B3C4A2-0969-4146-9AEB-C5A7C8BA8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720" y="289679"/>
            <a:ext cx="534168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31E3535-7E3E-4538-80A5-5EAB4BDBB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7" y="3524250"/>
            <a:ext cx="2028826" cy="270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3F4D445-6F29-4047-ACFE-3B70D8E7C9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3524250"/>
            <a:ext cx="4229100" cy="270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9B2A7C05-0157-4AF8-91CB-CDB03281C3C2}"/>
              </a:ext>
            </a:extLst>
          </p:cNvPr>
          <p:cNvSpPr/>
          <p:nvPr/>
        </p:nvSpPr>
        <p:spPr>
          <a:xfrm>
            <a:off x="2381250" y="5838825"/>
            <a:ext cx="1962150" cy="5524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Montserrat" pitchFamily="2" charset="-52"/>
              </a:rPr>
              <a:t>Мужская шишка </a:t>
            </a:r>
            <a:endParaRPr lang="en-150" dirty="0">
              <a:latin typeface="Montserrat" pitchFamily="2" charset="-52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547C822C-0110-44C0-845A-6D078E25051D}"/>
              </a:ext>
            </a:extLst>
          </p:cNvPr>
          <p:cNvSpPr/>
          <p:nvPr/>
        </p:nvSpPr>
        <p:spPr>
          <a:xfrm>
            <a:off x="8191501" y="5881688"/>
            <a:ext cx="2943224" cy="5286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Montserrat" pitchFamily="2" charset="-52"/>
              </a:rPr>
              <a:t>Женская не созревшая шишка </a:t>
            </a:r>
            <a:endParaRPr lang="en-15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8671794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512</Words>
  <Application>Microsoft Office PowerPoint</Application>
  <PresentationFormat>Широкоэкранный</PresentationFormat>
  <Paragraphs>50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Montserrat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 Шмыгло</dc:creator>
  <cp:lastModifiedBy>Вадим Шмыгло</cp:lastModifiedBy>
  <cp:revision>15</cp:revision>
  <dcterms:created xsi:type="dcterms:W3CDTF">2023-12-13T15:03:21Z</dcterms:created>
  <dcterms:modified xsi:type="dcterms:W3CDTF">2023-12-13T17:51:55Z</dcterms:modified>
</cp:coreProperties>
</file>