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5" r:id="rId2"/>
    <p:sldId id="267" r:id="rId3"/>
    <p:sldId id="273" r:id="rId4"/>
    <p:sldId id="256" r:id="rId5"/>
    <p:sldId id="257" r:id="rId6"/>
    <p:sldId id="275" r:id="rId7"/>
    <p:sldId id="274" r:id="rId8"/>
    <p:sldId id="270" r:id="rId9"/>
    <p:sldId id="259" r:id="rId10"/>
    <p:sldId id="271" r:id="rId11"/>
    <p:sldId id="262" r:id="rId12"/>
    <p:sldId id="260" r:id="rId13"/>
    <p:sldId id="272" r:id="rId14"/>
    <p:sldId id="264" r:id="rId15"/>
    <p:sldId id="26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107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076AF-D329-42C3-887E-F8735E9D6F1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44DA67-44AD-4844-AB82-E0FF1C462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79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Возможна устная работа или оставить задание на работу дома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44DA67-44AD-4844-AB82-E0FF1C4626E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779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01E6-EA5D-4695-9DC2-CD0A896A5E3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CB75-BAA8-4FF4-92B9-DBFE764AA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445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01E6-EA5D-4695-9DC2-CD0A896A5E3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CB75-BAA8-4FF4-92B9-DBFE764AA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854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01E6-EA5D-4695-9DC2-CD0A896A5E3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CB75-BAA8-4FF4-92B9-DBFE764AA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217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01E6-EA5D-4695-9DC2-CD0A896A5E3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CB75-BAA8-4FF4-92B9-DBFE764AA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781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01E6-EA5D-4695-9DC2-CD0A896A5E3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CB75-BAA8-4FF4-92B9-DBFE764AA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393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01E6-EA5D-4695-9DC2-CD0A896A5E3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CB75-BAA8-4FF4-92B9-DBFE764AA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457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01E6-EA5D-4695-9DC2-CD0A896A5E3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CB75-BAA8-4FF4-92B9-DBFE764AA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29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01E6-EA5D-4695-9DC2-CD0A896A5E3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CB75-BAA8-4FF4-92B9-DBFE764AA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254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01E6-EA5D-4695-9DC2-CD0A896A5E3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CB75-BAA8-4FF4-92B9-DBFE764AA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240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01E6-EA5D-4695-9DC2-CD0A896A5E3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CB75-BAA8-4FF4-92B9-DBFE764AA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803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01E6-EA5D-4695-9DC2-CD0A896A5E3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CB75-BAA8-4FF4-92B9-DBFE764AA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242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701E6-EA5D-4695-9DC2-CD0A896A5E3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9CB75-BAA8-4FF4-92B9-DBFE764AA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33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8450317" y="299545"/>
            <a:ext cx="2903483" cy="5877418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Покажите на карте и скажите где находятся Египет, Финикия, Палестина, </a:t>
            </a:r>
            <a:r>
              <a:rPr lang="ru-RU" altLang="ru-RU" dirty="0" err="1" smtClean="0"/>
              <a:t>Двуречье</a:t>
            </a:r>
            <a:r>
              <a:rPr lang="ru-RU" altLang="ru-RU" dirty="0" smtClean="0"/>
              <a:t>, Индия и Китай.</a:t>
            </a:r>
            <a:endParaRPr lang="ru-RU" altLang="ru-RU" dirty="0" smtClean="0"/>
          </a:p>
        </p:txBody>
      </p:sp>
      <p:pic>
        <p:nvPicPr>
          <p:cNvPr id="3076" name="Рисунок 20579972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4" y="408207"/>
            <a:ext cx="8043952" cy="5660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4781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57813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Путешествие на Запад</a:t>
            </a:r>
            <a:b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122 </a:t>
            </a:r>
            <a:r>
              <a:rPr lang="ru-RU" sz="3600" dirty="0"/>
              <a:t>(</a:t>
            </a:r>
            <a:r>
              <a:rPr lang="ru-RU" sz="3600" dirty="0" smtClean="0"/>
              <a:t>читаем и </a:t>
            </a:r>
            <a:r>
              <a:rPr lang="ru-RU" sz="3600" dirty="0"/>
              <a:t>самостоятельно </a:t>
            </a:r>
            <a:r>
              <a:rPr lang="ru-RU" sz="3600" dirty="0" smtClean="0"/>
              <a:t>записываем ответы)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85089"/>
            <a:ext cx="10515600" cy="2976563"/>
          </a:xfrm>
        </p:spPr>
        <p:txBody>
          <a:bodyPr>
            <a:normAutofit lnSpcReduction="10000"/>
          </a:bodyPr>
          <a:lstStyle/>
          <a:p>
            <a:r>
              <a:rPr lang="ru-RU" sz="4000" dirty="0" smtClean="0"/>
              <a:t>Как китайские императоры воевали с варварами?</a:t>
            </a:r>
          </a:p>
          <a:p>
            <a:r>
              <a:rPr lang="ru-RU" sz="4000" dirty="0" smtClean="0"/>
              <a:t>Какова была миссия </a:t>
            </a:r>
            <a:r>
              <a:rPr lang="ru-RU" sz="4000" dirty="0" err="1" smtClean="0"/>
              <a:t>Чжан</a:t>
            </a:r>
            <a:r>
              <a:rPr lang="ru-RU" sz="4000" dirty="0" smtClean="0"/>
              <a:t> </a:t>
            </a:r>
            <a:r>
              <a:rPr lang="ru-RU" sz="4000" dirty="0" err="1" smtClean="0"/>
              <a:t>Циня</a:t>
            </a:r>
            <a:r>
              <a:rPr lang="ru-RU" sz="4000" dirty="0" smtClean="0"/>
              <a:t>?</a:t>
            </a:r>
          </a:p>
          <a:p>
            <a:r>
              <a:rPr lang="ru-RU" sz="4000" dirty="0" smtClean="0"/>
              <a:t>Как назывался путь через всю Азию до Средиземного моря?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57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Чжан</a:t>
            </a:r>
            <a:r>
              <a:rPr lang="ru-RU" dirty="0" smtClean="0"/>
              <a:t> </a:t>
            </a:r>
            <a:r>
              <a:rPr lang="ru-RU" dirty="0" err="1" smtClean="0"/>
              <a:t>Цянь</a:t>
            </a:r>
            <a:r>
              <a:rPr lang="ru-RU" dirty="0" smtClean="0"/>
              <a:t> представил доклад о государствах на </a:t>
            </a:r>
            <a:r>
              <a:rPr lang="ru-RU" dirty="0" smtClean="0"/>
              <a:t>Западе</a:t>
            </a: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445" y="2194473"/>
            <a:ext cx="12346889" cy="43985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528" y="365125"/>
            <a:ext cx="28003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4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890" y="5497101"/>
            <a:ext cx="11366938" cy="1246479"/>
          </a:xfrm>
        </p:spPr>
        <p:txBody>
          <a:bodyPr>
            <a:normAutofit/>
          </a:bodyPr>
          <a:lstStyle/>
          <a:p>
            <a:r>
              <a:rPr lang="ru-RU" dirty="0" smtClean="0"/>
              <a:t>Караваны через всю Азию везли щёлк, чайные листы, компас, бумагу, а в Китай проник буддизм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030"/>
          <a:stretch/>
        </p:blipFill>
        <p:spPr>
          <a:xfrm>
            <a:off x="141890" y="121257"/>
            <a:ext cx="7056320" cy="44507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673" y="1690688"/>
            <a:ext cx="6085437" cy="37273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b="16290"/>
          <a:stretch/>
        </p:blipFill>
        <p:spPr>
          <a:xfrm>
            <a:off x="5331372" y="1203094"/>
            <a:ext cx="6718738" cy="421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213647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Падение династии </a:t>
            </a:r>
            <a:r>
              <a:rPr lang="ru-RU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Хань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123-125 </a:t>
            </a:r>
            <a:r>
              <a:rPr lang="ru-RU" sz="3200" dirty="0"/>
              <a:t>(читаем и самостоятельно записываем ответы</a:t>
            </a:r>
            <a:r>
              <a:rPr lang="ru-RU" sz="3200" dirty="0" smtClean="0"/>
              <a:t>)</a:t>
            </a:r>
            <a:br>
              <a:rPr lang="ru-RU" sz="3200" dirty="0" smtClean="0"/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Возможна устная работа или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выполнение задания дома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89131"/>
            <a:ext cx="10515600" cy="2487831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 чём причина падения династии </a:t>
            </a:r>
            <a:r>
              <a:rPr lang="ru-RU" sz="4000" dirty="0" err="1" smtClean="0"/>
              <a:t>Хань</a:t>
            </a:r>
            <a:r>
              <a:rPr lang="ru-RU" sz="4000" dirty="0" smtClean="0"/>
              <a:t>?</a:t>
            </a:r>
            <a:endParaRPr lang="ru-RU" sz="4000" dirty="0"/>
          </a:p>
          <a:p>
            <a:r>
              <a:rPr lang="ru-RU" sz="4000" dirty="0" smtClean="0"/>
              <a:t>К чему призывали восставшие - «Жёлтые повязки»?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8938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779" y="101202"/>
            <a:ext cx="10515600" cy="1325563"/>
          </a:xfrm>
        </p:spPr>
        <p:txBody>
          <a:bodyPr/>
          <a:lstStyle/>
          <a:p>
            <a:r>
              <a:rPr lang="ru-RU" dirty="0" smtClean="0"/>
              <a:t>«Сильные дома»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79" y="763983"/>
            <a:ext cx="10213302" cy="583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03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7483" y="315119"/>
            <a:ext cx="6645166" cy="4351338"/>
          </a:xfrm>
        </p:spPr>
        <p:txBody>
          <a:bodyPr/>
          <a:lstStyle/>
          <a:p>
            <a:r>
              <a:rPr lang="ru-RU" sz="3200" b="1" dirty="0" smtClean="0"/>
              <a:t>Налоги в денежной форме</a:t>
            </a:r>
          </a:p>
          <a:p>
            <a:r>
              <a:rPr lang="ru-RU" sz="3200" b="1" dirty="0" smtClean="0"/>
              <a:t>Ростовщики</a:t>
            </a:r>
          </a:p>
          <a:p>
            <a:r>
              <a:rPr lang="ru-RU" sz="3200" b="1" dirty="0" smtClean="0"/>
              <a:t>Рабство</a:t>
            </a:r>
          </a:p>
          <a:p>
            <a:r>
              <a:rPr lang="ru-RU" sz="3200" b="1" dirty="0" smtClean="0"/>
              <a:t>Взятки чиновников</a:t>
            </a:r>
          </a:p>
          <a:p>
            <a:r>
              <a:rPr lang="ru-RU" sz="3200" b="1" dirty="0" smtClean="0"/>
              <a:t>Восстание «Жёлтых повязок»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01" y="3124064"/>
            <a:ext cx="6255394" cy="35447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995" y="252057"/>
            <a:ext cx="5689005" cy="426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6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448" y="404812"/>
            <a:ext cx="11225049" cy="6453187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ru-RU" sz="3500" dirty="0"/>
              <a:t>Китай находится в восточной части </a:t>
            </a:r>
            <a:r>
              <a:rPr lang="ru-RU" sz="3500" dirty="0" smtClean="0"/>
              <a:t>_______________.</a:t>
            </a:r>
            <a:endParaRPr lang="ru-RU" sz="3500" dirty="0"/>
          </a:p>
          <a:p>
            <a:pPr eaLnBrk="1" hangingPunct="1">
              <a:defRPr/>
            </a:pPr>
            <a:r>
              <a:rPr lang="ru-RU" sz="3500" dirty="0"/>
              <a:t>Царь в Китае носил гордый титул «_________», а саму территорию называли «_____________».</a:t>
            </a:r>
          </a:p>
          <a:p>
            <a:pPr eaLnBrk="1" hangingPunct="1">
              <a:defRPr/>
            </a:pPr>
            <a:r>
              <a:rPr lang="ru-RU" sz="3500" dirty="0"/>
              <a:t>В Китае протекают крупные реки________________ , _______________.</a:t>
            </a:r>
          </a:p>
          <a:p>
            <a:pPr eaLnBrk="1" hangingPunct="1">
              <a:defRPr/>
            </a:pPr>
            <a:r>
              <a:rPr lang="ru-RU" altLang="ru-RU" sz="3500" dirty="0">
                <a:cs typeface="Times New Roman" panose="02020603050405020304" pitchFamily="18" charset="0"/>
              </a:rPr>
              <a:t>В</a:t>
            </a:r>
            <a:r>
              <a:rPr lang="ru-RU" altLang="ru-RU" sz="3500" b="1" dirty="0">
                <a:cs typeface="Times New Roman" panose="02020603050405020304" pitchFamily="18" charset="0"/>
              </a:rPr>
              <a:t> </a:t>
            </a:r>
            <a:r>
              <a:rPr lang="ru-RU" altLang="ru-RU" sz="3500" b="1" dirty="0">
                <a:solidFill>
                  <a:srgbClr val="C00000"/>
                </a:solidFill>
                <a:cs typeface="Times New Roman" panose="02020603050405020304" pitchFamily="18" charset="0"/>
              </a:rPr>
              <a:t>221 г. до н.э. </a:t>
            </a:r>
            <a:r>
              <a:rPr lang="ru-RU" altLang="ru-RU" sz="3500" dirty="0">
                <a:cs typeface="Times New Roman" panose="02020603050405020304" pitchFamily="18" charset="0"/>
              </a:rPr>
              <a:t>правитель государств </a:t>
            </a:r>
            <a:r>
              <a:rPr lang="ru-RU" altLang="ru-RU" sz="3500" dirty="0" smtClean="0">
                <a:cs typeface="Times New Roman" panose="02020603050405020304" pitchFamily="18" charset="0"/>
              </a:rPr>
              <a:t>_______________ </a:t>
            </a:r>
            <a:r>
              <a:rPr lang="ru-RU" altLang="ru-RU" sz="3500" dirty="0">
                <a:cs typeface="Times New Roman" panose="02020603050405020304" pitchFamily="18" charset="0"/>
              </a:rPr>
              <a:t>объединил весь Китай под своей властью.</a:t>
            </a:r>
          </a:p>
          <a:p>
            <a:pPr eaLnBrk="1" hangingPunct="1">
              <a:defRPr/>
            </a:pPr>
            <a:r>
              <a:rPr lang="ru-RU" sz="3500" dirty="0">
                <a:cs typeface="Times New Roman" panose="02020603050405020304" pitchFamily="18" charset="0"/>
              </a:rPr>
              <a:t>На завоеванных территориях они создавали </a:t>
            </a:r>
            <a:r>
              <a:rPr lang="ru-RU" sz="3500" dirty="0" smtClean="0">
                <a:cs typeface="Times New Roman" panose="02020603050405020304" pitchFamily="18" charset="0"/>
              </a:rPr>
              <a:t>_________________.</a:t>
            </a:r>
            <a:endParaRPr lang="ru-RU" sz="3500" dirty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ru-RU" altLang="ru-RU" sz="3500" dirty="0">
                <a:cs typeface="Times New Roman" panose="02020603050405020304" pitchFamily="18" charset="0"/>
              </a:rPr>
              <a:t>Великая Китайская стена была построена для защиты от ____________.</a:t>
            </a:r>
            <a:endParaRPr lang="ru-RU" sz="3500" dirty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sz="2400" dirty="0"/>
          </a:p>
          <a:p>
            <a:pPr eaLnBrk="1" hangingPunct="1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4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567855" y="1857156"/>
            <a:ext cx="662414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Первая династия Китая – </a:t>
            </a:r>
            <a:r>
              <a:rPr lang="ru-RU" sz="4000" b="1" u="sng" dirty="0"/>
              <a:t>династия </a:t>
            </a:r>
            <a:r>
              <a:rPr lang="ru-RU" sz="4000" b="1" u="sng" dirty="0" err="1"/>
              <a:t>Цинь</a:t>
            </a:r>
            <a:r>
              <a:rPr lang="ru-RU" sz="4000" b="1" u="sng" dirty="0"/>
              <a:t> </a:t>
            </a:r>
            <a:r>
              <a:rPr lang="ru-RU" sz="4000" dirty="0"/>
              <a:t>была свергнута восставшим народом. В чём причина</a:t>
            </a:r>
            <a:r>
              <a:rPr lang="ru-RU" sz="4000" dirty="0" smtClean="0"/>
              <a:t>? Почему?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14893"/>
          <a:stretch/>
        </p:blipFill>
        <p:spPr>
          <a:xfrm flipH="1">
            <a:off x="295701" y="406597"/>
            <a:ext cx="4601468" cy="621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53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28745" y="3285030"/>
            <a:ext cx="5827986" cy="23876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>
                  <a:solidFill>
                    <a:srgbClr val="C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Китай при династии </a:t>
            </a:r>
            <a:r>
              <a:rPr lang="ru-RU" sz="6600" b="1" dirty="0" err="1" smtClean="0">
                <a:ln>
                  <a:solidFill>
                    <a:srgbClr val="C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Хань</a:t>
            </a:r>
            <a:endParaRPr lang="ru-RU" sz="6600" b="1" dirty="0">
              <a:ln>
                <a:solidFill>
                  <a:srgbClr val="C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-20000" contrast="40000"/>
          </a:blip>
          <a:srcRect l="10430" t="56654" r="65603" b="5261"/>
          <a:stretch/>
        </p:blipFill>
        <p:spPr>
          <a:xfrm>
            <a:off x="262759" y="286297"/>
            <a:ext cx="4624552" cy="59974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442" y="286297"/>
            <a:ext cx="3231930" cy="3231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854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ачало династии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Хань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120 (</a:t>
            </a:r>
            <a:r>
              <a:rPr lang="ru-RU" dirty="0" smtClean="0"/>
              <a:t>составить план)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20717" y="1923393"/>
            <a:ext cx="11971283" cy="772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 flipH="1">
            <a:off x="3461844" y="2309648"/>
            <a:ext cx="48731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</a:rPr>
              <a:t>План</a:t>
            </a:r>
            <a:endParaRPr lang="ru-RU" sz="5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0" y="3471040"/>
            <a:ext cx="487312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</a:rPr>
              <a:t>1.</a:t>
            </a:r>
          </a:p>
          <a:p>
            <a:pPr algn="ctr"/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</a:rPr>
              <a:t>2.</a:t>
            </a:r>
          </a:p>
          <a:p>
            <a:pPr algn="ctr"/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</a:rPr>
              <a:t>3.</a:t>
            </a:r>
            <a:endParaRPr lang="ru-RU" sz="5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97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ачало династии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Хань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120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>
            <a:off x="1115936" y="2695903"/>
            <a:ext cx="8248781" cy="3820180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Разные цели </a:t>
            </a: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восставших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Первый император династии </a:t>
            </a:r>
            <a:r>
              <a:rPr lang="ru-RU" sz="4000" b="1" i="1" dirty="0" err="1" smtClean="0">
                <a:solidFill>
                  <a:schemeClr val="accent1">
                    <a:lumMod val="75000"/>
                  </a:schemeClr>
                </a:solidFill>
              </a:rPr>
              <a:t>Хань</a:t>
            </a:r>
            <a:endParaRPr lang="ru-RU" sz="4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Плачевное состояние страны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20717" y="1923393"/>
            <a:ext cx="11971283" cy="772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 flipH="1">
            <a:off x="3446079" y="1601762"/>
            <a:ext cx="4873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План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5046" y="1955705"/>
            <a:ext cx="2049518" cy="20495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68399" y="3970110"/>
            <a:ext cx="902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Лю</a:t>
            </a:r>
            <a:r>
              <a:rPr lang="ru-RU" dirty="0"/>
              <a:t> </a:t>
            </a:r>
            <a:r>
              <a:rPr lang="ru-RU" dirty="0" err="1"/>
              <a:t>Бан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9068" y="4431371"/>
            <a:ext cx="2982366" cy="21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4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ачало династии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Хань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120 </a:t>
            </a:r>
            <a:r>
              <a:rPr lang="ru-RU" dirty="0" smtClean="0"/>
              <a:t>(ответить на вопросы устно)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683" y="3764181"/>
            <a:ext cx="10470931" cy="1123129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Крестьяне хотели освободиться от податей и </a:t>
            </a:r>
            <a:r>
              <a:rPr lang="ru-RU" dirty="0" smtClean="0"/>
              <a:t>повинностей.</a:t>
            </a:r>
            <a:r>
              <a:rPr lang="ru-RU" dirty="0"/>
              <a:t> </a:t>
            </a:r>
            <a:r>
              <a:rPr lang="ru-RU" dirty="0" smtClean="0"/>
              <a:t>Знать </a:t>
            </a:r>
            <a:r>
              <a:rPr lang="ru-RU" dirty="0" smtClean="0"/>
              <a:t>хотела что бы государство распалось на отдельные княжества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96613" y="2104696"/>
            <a:ext cx="11892455" cy="1245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Каковы были цели восставших?</a:t>
            </a:r>
          </a:p>
          <a:p>
            <a:r>
              <a:rPr lang="ru-RU" sz="3600" dirty="0" smtClean="0"/>
              <a:t>Почему </a:t>
            </a:r>
            <a:r>
              <a:rPr lang="ru-RU" sz="3600" dirty="0" smtClean="0"/>
              <a:t>страна находилась в плачевном состоянии?</a:t>
            </a:r>
          </a:p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49014" y="5072062"/>
            <a:ext cx="10515600" cy="1644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Страна </a:t>
            </a:r>
            <a:r>
              <a:rPr lang="ru-RU" dirty="0"/>
              <a:t>находилась в плачевном </a:t>
            </a:r>
            <a:r>
              <a:rPr lang="ru-RU" dirty="0" smtClean="0"/>
              <a:t>состоянии: к</a:t>
            </a:r>
            <a:r>
              <a:rPr lang="ru-RU" dirty="0" smtClean="0"/>
              <a:t>азна </a:t>
            </a:r>
            <a:r>
              <a:rPr lang="ru-RU" dirty="0" smtClean="0"/>
              <a:t>была </a:t>
            </a:r>
            <a:r>
              <a:rPr lang="ru-RU" dirty="0" smtClean="0"/>
              <a:t>пуста,</a:t>
            </a:r>
            <a:r>
              <a:rPr lang="ru-RU" dirty="0"/>
              <a:t> </a:t>
            </a:r>
            <a:r>
              <a:rPr lang="ru-RU" dirty="0" smtClean="0"/>
              <a:t>п</a:t>
            </a:r>
            <a:r>
              <a:rPr lang="ru-RU" dirty="0" smtClean="0"/>
              <a:t>равители </a:t>
            </a:r>
            <a:r>
              <a:rPr lang="ru-RU" dirty="0" smtClean="0"/>
              <a:t>областей не хотели </a:t>
            </a:r>
            <a:r>
              <a:rPr lang="ru-RU" dirty="0" smtClean="0"/>
              <a:t>подчиняться центральной власти. На стану напали гунны и прошлось платить им дань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703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68172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Правление У-</a:t>
            </a:r>
            <a:r>
              <a:rPr lang="ru-RU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120-121 </a:t>
            </a:r>
            <a:r>
              <a:rPr lang="ru-RU" sz="2800" dirty="0" smtClean="0"/>
              <a:t>(читаем, обсуждаем ответы и самостоятельно записываем)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011213"/>
            <a:ext cx="10515600" cy="3165749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Что делали </a:t>
            </a:r>
            <a:r>
              <a:rPr lang="ru-RU" sz="4000" dirty="0" smtClean="0"/>
              <a:t>власти </a:t>
            </a:r>
            <a:r>
              <a:rPr lang="ru-RU" sz="4000" dirty="0" smtClean="0"/>
              <a:t>(правители) для величия Китая? </a:t>
            </a:r>
          </a:p>
          <a:p>
            <a:r>
              <a:rPr lang="ru-RU" sz="4000" dirty="0" smtClean="0"/>
              <a:t>Кого назначали чиновниками?</a:t>
            </a:r>
          </a:p>
          <a:p>
            <a:r>
              <a:rPr lang="ru-RU" sz="4000" dirty="0" smtClean="0"/>
              <a:t>С кем </a:t>
            </a:r>
            <a:r>
              <a:rPr lang="ru-RU" sz="4000" dirty="0" smtClean="0"/>
              <a:t>воевал Китай?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259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672959" cy="864585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династии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938" y="2333296"/>
            <a:ext cx="11569262" cy="466659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Для </a:t>
            </a:r>
            <a:r>
              <a:rPr lang="ru-RU" sz="3200" dirty="0"/>
              <a:t>величия Китая </a:t>
            </a:r>
            <a:r>
              <a:rPr lang="ru-RU" sz="3200" dirty="0" smtClean="0"/>
              <a:t>строились </a:t>
            </a:r>
            <a:r>
              <a:rPr lang="ru-RU" sz="3200" dirty="0" smtClean="0"/>
              <a:t>дороги,</a:t>
            </a:r>
            <a:r>
              <a:rPr lang="ru-RU" sz="3200" dirty="0"/>
              <a:t> </a:t>
            </a:r>
            <a:r>
              <a:rPr lang="ru-RU" sz="3200" dirty="0" smtClean="0"/>
              <a:t>организовывалась почтовой служба, проводилась перепись населения. С</a:t>
            </a:r>
            <a:r>
              <a:rPr lang="ru-RU" sz="3200" dirty="0" smtClean="0"/>
              <a:t>трана была р</a:t>
            </a:r>
            <a:r>
              <a:rPr lang="ru-RU" sz="3200" dirty="0" smtClean="0"/>
              <a:t>азделение </a:t>
            </a:r>
            <a:r>
              <a:rPr lang="ru-RU" sz="3200" dirty="0" smtClean="0"/>
              <a:t>державы на </a:t>
            </a:r>
            <a:r>
              <a:rPr lang="ru-RU" sz="3200" dirty="0" smtClean="0"/>
              <a:t>округа </a:t>
            </a:r>
            <a:r>
              <a:rPr lang="ru-RU" sz="3200" dirty="0" smtClean="0"/>
              <a:t>и уезды, во главе которых были назначены чиновники</a:t>
            </a:r>
          </a:p>
          <a:p>
            <a:r>
              <a:rPr lang="ru-RU" sz="3200" dirty="0" smtClean="0"/>
              <a:t>При назначении на должность ценилась </a:t>
            </a:r>
            <a:r>
              <a:rPr lang="ru-RU" sz="3200" dirty="0" smtClean="0"/>
              <a:t>ученость и </a:t>
            </a:r>
            <a:r>
              <a:rPr lang="ru-RU" sz="3200" dirty="0" smtClean="0"/>
              <a:t>личные заслуги</a:t>
            </a:r>
            <a:r>
              <a:rPr lang="ru-RU" sz="3200" dirty="0"/>
              <a:t> </a:t>
            </a:r>
            <a:r>
              <a:rPr lang="ru-RU" sz="3200" dirty="0" smtClean="0"/>
              <a:t>молодого человека. Он должен был </a:t>
            </a:r>
            <a:r>
              <a:rPr lang="ru-RU" sz="3200" dirty="0"/>
              <a:t> </a:t>
            </a:r>
            <a:r>
              <a:rPr lang="ru-RU" sz="3200" dirty="0" smtClean="0"/>
              <a:t>с</a:t>
            </a:r>
            <a:r>
              <a:rPr lang="ru-RU" sz="3200" dirty="0" smtClean="0"/>
              <a:t>давать </a:t>
            </a:r>
            <a:r>
              <a:rPr lang="ru-RU" sz="3200" dirty="0" smtClean="0"/>
              <a:t>экзамены на знание конфуцианских </a:t>
            </a:r>
            <a:r>
              <a:rPr lang="ru-RU" sz="3200" dirty="0" smtClean="0"/>
              <a:t>книг.</a:t>
            </a:r>
            <a:endParaRPr lang="ru-RU" sz="3200" dirty="0" smtClean="0"/>
          </a:p>
          <a:p>
            <a:r>
              <a:rPr lang="ru-RU" sz="3200" dirty="0" smtClean="0"/>
              <a:t>Китай воевал с гуннами </a:t>
            </a:r>
            <a:r>
              <a:rPr lang="ru-RU" sz="3200" dirty="0" smtClean="0"/>
              <a:t>и </a:t>
            </a:r>
            <a:r>
              <a:rPr lang="ru-RU" sz="3200" dirty="0" smtClean="0"/>
              <a:t>престал </a:t>
            </a:r>
            <a:r>
              <a:rPr lang="ru-RU" sz="3200" dirty="0" smtClean="0"/>
              <a:t>платить </a:t>
            </a:r>
            <a:r>
              <a:rPr lang="ru-RU" sz="3200" dirty="0" smtClean="0"/>
              <a:t>им дань Расширили </a:t>
            </a:r>
            <a:r>
              <a:rPr lang="ru-RU" sz="3200" dirty="0" smtClean="0"/>
              <a:t>границы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4060" y="241519"/>
            <a:ext cx="3297620" cy="185491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658004" y="1727098"/>
            <a:ext cx="205152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dirty="0"/>
              <a:t>У-</a:t>
            </a:r>
            <a:r>
              <a:rPr lang="ru-RU" dirty="0" err="1"/>
              <a:t>ди</a:t>
            </a:r>
            <a:r>
              <a:rPr lang="ru-RU" dirty="0"/>
              <a:t> 140-87 г до </a:t>
            </a:r>
            <a:r>
              <a:rPr lang="ru-RU" dirty="0" err="1"/>
              <a:t>нэ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342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377</Words>
  <Application>Microsoft Office PowerPoint</Application>
  <PresentationFormat>Широкоэкранный</PresentationFormat>
  <Paragraphs>53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Китай при династии Хань</vt:lpstr>
      <vt:lpstr> Начало династии Хань стр. 120 (составить план)</vt:lpstr>
      <vt:lpstr> Начало династии Хань стр. 120</vt:lpstr>
      <vt:lpstr> Начало династии Хань стр. 120 (ответить на вопросы устно)</vt:lpstr>
      <vt:lpstr>Правление У-ди стр. 120-121 (читаем, обсуждаем ответы и самостоятельно записываем)</vt:lpstr>
      <vt:lpstr>Начало династии Хань</vt:lpstr>
      <vt:lpstr>Путешествие на Запад стр. 122 (читаем и самостоятельно записываем ответы)</vt:lpstr>
      <vt:lpstr>Чжан Цянь представил доклад о государствах на Западе</vt:lpstr>
      <vt:lpstr>Презентация PowerPoint</vt:lpstr>
      <vt:lpstr>Падение династии Хань стр. 123-125 (читаем и самостоятельно записываем ответы) Возможна устная работа или выполнение задания дома </vt:lpstr>
      <vt:lpstr>«Сильные дома»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Китай при династии Хань</dc:title>
  <dc:creator>user</dc:creator>
  <cp:lastModifiedBy>user</cp:lastModifiedBy>
  <cp:revision>22</cp:revision>
  <dcterms:created xsi:type="dcterms:W3CDTF">2023-12-07T14:53:47Z</dcterms:created>
  <dcterms:modified xsi:type="dcterms:W3CDTF">2023-12-13T16:53:18Z</dcterms:modified>
</cp:coreProperties>
</file>